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notesSlides/notesSlide102.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8" r:id="rId102"/>
    <p:sldId id="356" r:id="rId103"/>
    <p:sldId id="357" r:id="rId104"/>
  </p:sldIdLst>
  <p:sldSz cx="9144000" cy="6858000" type="screen4x3"/>
  <p:notesSz cx="6954838" cy="9309100"/>
  <p:embeddedFontLst>
    <p:embeddedFont>
      <p:font typeface="Arial Black" pitchFamily="34" charset="0"/>
      <p:bold r:id="rId106"/>
    </p:embeddedFont>
    <p:embeddedFont>
      <p:font typeface="Anton" charset="0"/>
      <p:regular r:id="rId107"/>
    </p:embeddedFont>
    <p:embeddedFont>
      <p:font typeface="Trebuchet MS" pitchFamily="34" charset="0"/>
      <p:regular r:id="rId108"/>
      <p:bold r:id="rId109"/>
      <p:italic r:id="rId110"/>
      <p:boldItalic r:id="rId111"/>
    </p:embeddedFont>
    <p:embeddedFont>
      <p:font typeface="Calibri" pitchFamily="34" charset="0"/>
      <p:regular r:id="rId112"/>
      <p:bold r:id="rId113"/>
      <p:italic r:id="rId114"/>
      <p:boldItalic r:id="rId115"/>
    </p:embeddedFont>
    <p:embeddedFont>
      <p:font typeface="Century" pitchFamily="18" charset="0"/>
      <p:regular r:id="rId1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7" roundtripDataSignature="AMtx7mhRhio60OSe6sLNjyategolG3Guh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E44D2888-2C2A-498A-86A7-AC86EEF158DB}">
  <a:tblStyle styleId="{E44D2888-2C2A-498A-86A7-AC86EEF158DB}" styleName="Table_0">
    <a:wholeTbl>
      <a:tcTxStyle b="off" i="off">
        <a:font>
          <a:latin typeface="Century"/>
          <a:ea typeface="Century"/>
          <a:cs typeface="Century"/>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E8E8"/>
          </a:solidFill>
        </a:fill>
      </a:tcStyle>
    </a:wholeTbl>
    <a:band1H>
      <a:tcTxStyle/>
      <a:tcStyle>
        <a:tcBdr/>
        <a:fill>
          <a:solidFill>
            <a:srgbClr val="E8CFCF"/>
          </a:solidFill>
        </a:fill>
      </a:tcStyle>
    </a:band1H>
    <a:band2H>
      <a:tcTxStyle/>
      <a:tcStyle>
        <a:tcBdr/>
      </a:tcStyle>
    </a:band2H>
    <a:band1V>
      <a:tcTxStyle/>
      <a:tcStyle>
        <a:tcBdr/>
        <a:fill>
          <a:solidFill>
            <a:srgbClr val="E8CFCF"/>
          </a:solidFill>
        </a:fill>
      </a:tcStyle>
    </a:band1V>
    <a:band2V>
      <a:tcTxStyle/>
      <a:tcStyle>
        <a:tcBdr/>
      </a:tcStyle>
    </a:band2V>
    <a:lastCol>
      <a:tcTxStyle b="on" i="off">
        <a:font>
          <a:latin typeface="Century"/>
          <a:ea typeface="Century"/>
          <a:cs typeface="Century"/>
        </a:font>
        <a:schemeClr val="lt1"/>
      </a:tcTxStyle>
      <a:tcStyle>
        <a:tcBdr/>
        <a:fill>
          <a:solidFill>
            <a:schemeClr val="accent2"/>
          </a:solidFill>
        </a:fill>
      </a:tcStyle>
    </a:lastCol>
    <a:firstCol>
      <a:tcTxStyle b="on" i="off">
        <a:font>
          <a:latin typeface="Century"/>
          <a:ea typeface="Century"/>
          <a:cs typeface="Century"/>
        </a:font>
        <a:schemeClr val="lt1"/>
      </a:tcTxStyle>
      <a:tcStyle>
        <a:tcBdr/>
        <a:fill>
          <a:solidFill>
            <a:schemeClr val="accent2"/>
          </a:solidFill>
        </a:fill>
      </a:tcStyle>
    </a:firstCol>
    <a:lastRow>
      <a:tcTxStyle b="on" i="off">
        <a:font>
          <a:latin typeface="Century"/>
          <a:ea typeface="Century"/>
          <a:cs typeface="Century"/>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entury"/>
          <a:ea typeface="Century"/>
          <a:cs typeface="Century"/>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D4095EB2-C323-4B2C-B560-638F131A385E}" styleName="Table_1">
    <a:wholeTbl>
      <a:tcTxStyle b="off" i="off">
        <a:font>
          <a:latin typeface="Century"/>
          <a:ea typeface="Century"/>
          <a:cs typeface="Century"/>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76A10A5-5DC5-4797-94AC-70420B3E1123}" styleName="Table_2">
    <a:wholeTbl>
      <a:tcTxStyle b="off" i="off">
        <a:font>
          <a:latin typeface="Century"/>
          <a:ea typeface="Century"/>
          <a:cs typeface="Century"/>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entury"/>
          <a:ea typeface="Century"/>
          <a:cs typeface="Century"/>
        </a:font>
        <a:schemeClr val="lt1"/>
      </a:tcTxStyle>
      <a:tcStyle>
        <a:tcBdr/>
        <a:fill>
          <a:solidFill>
            <a:schemeClr val="accent1"/>
          </a:solidFill>
        </a:fill>
      </a:tcStyle>
    </a:lastCol>
    <a:firstCol>
      <a:tcTxStyle b="on" i="off">
        <a:font>
          <a:latin typeface="Century"/>
          <a:ea typeface="Century"/>
          <a:cs typeface="Century"/>
        </a:font>
        <a:schemeClr val="lt1"/>
      </a:tcTxStyle>
      <a:tcStyle>
        <a:tcBdr/>
        <a:fill>
          <a:solidFill>
            <a:schemeClr val="accent1"/>
          </a:solidFill>
        </a:fill>
      </a:tcStyle>
    </a:firstCol>
    <a:lastRow>
      <a:tcTxStyle b="on" i="off">
        <a:font>
          <a:latin typeface="Century"/>
          <a:ea typeface="Century"/>
          <a:cs typeface="Century"/>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a:ea typeface="Century"/>
          <a:cs typeface="Century"/>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3436252-0DE3-4883-BA09-00575035DD7A}" styleName="Table_3">
    <a:wholeTbl>
      <a:tcTxStyle b="off" i="off">
        <a:font>
          <a:latin typeface="Century"/>
          <a:ea typeface="Century"/>
          <a:cs typeface="Century"/>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entury"/>
          <a:ea typeface="Century"/>
          <a:cs typeface="Century"/>
        </a:font>
        <a:schemeClr val="lt1"/>
      </a:tcTxStyle>
      <a:tcStyle>
        <a:tcBdr/>
        <a:fill>
          <a:solidFill>
            <a:schemeClr val="accent6"/>
          </a:solidFill>
        </a:fill>
      </a:tcStyle>
    </a:lastCol>
    <a:firstCol>
      <a:tcTxStyle b="on" i="off">
        <a:font>
          <a:latin typeface="Century"/>
          <a:ea typeface="Century"/>
          <a:cs typeface="Century"/>
        </a:font>
        <a:schemeClr val="lt1"/>
      </a:tcTxStyle>
      <a:tcStyle>
        <a:tcBdr/>
        <a:fill>
          <a:solidFill>
            <a:schemeClr val="accent6"/>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entury"/>
          <a:ea typeface="Century"/>
          <a:cs typeface="Century"/>
        </a:font>
        <a:schemeClr val="dk1"/>
      </a:tcTxStyle>
      <a:tcStyle>
        <a:tcBdr/>
      </a:tcStyle>
    </a:seCell>
    <a:swCell>
      <a:tcTxStyle b="on" i="off">
        <a:font>
          <a:latin typeface="Century"/>
          <a:ea typeface="Century"/>
          <a:cs typeface="Century"/>
        </a:font>
        <a:schemeClr val="dk1"/>
      </a:tcTxStyle>
      <a:tcStyle>
        <a:tcBdr/>
      </a:tcStyle>
    </a:swCell>
    <a:firstRow>
      <a:tcTxStyle b="on" i="off">
        <a:font>
          <a:latin typeface="Century"/>
          <a:ea typeface="Century"/>
          <a:cs typeface="Century"/>
        </a:font>
        <a:schemeClr val="lt1"/>
      </a:tcTxStyle>
      <a:tcStyle>
        <a:tcBdr>
          <a:bottom>
            <a:ln w="25400" cap="flat" cmpd="sng">
              <a:solidFill>
                <a:schemeClr val="dk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C185C730-B269-4C4C-8C9A-49DF47A02AEB}" styleName="Table_4">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05" d="100"/>
          <a:sy n="105" d="100"/>
        </p:scale>
        <p:origin x="-16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customschemas.google.com/relationships/presentationmetadata" Target="meta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7.fntdata"/><Relationship Id="rId16" Type="http://schemas.openxmlformats.org/officeDocument/2006/relationships/slide" Target="slides/slide15.xml"/><Relationship Id="rId107" Type="http://schemas.openxmlformats.org/officeDocument/2006/relationships/font" Target="fonts/font2.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113" Type="http://schemas.openxmlformats.org/officeDocument/2006/relationships/font" Target="fonts/font8.fntdata"/><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font" Target="fonts/font3.fntdata"/><Relationship Id="rId11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fntdata"/><Relationship Id="rId114" Type="http://schemas.openxmlformats.org/officeDocument/2006/relationships/font" Target="fonts/font9.fntdata"/><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4.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5.fntdata"/><Relationship Id="rId11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3075" cy="465138"/>
          </a:xfrm>
          <a:prstGeom prst="rect">
            <a:avLst/>
          </a:prstGeom>
          <a:noFill/>
          <a:ln>
            <a:noFill/>
          </a:ln>
        </p:spPr>
        <p:txBody>
          <a:bodyPr spcFirstLastPara="1" wrap="square" lIns="92925" tIns="46450" rIns="92925" bIns="4645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40175" y="0"/>
            <a:ext cx="3013075" cy="465138"/>
          </a:xfrm>
          <a:prstGeom prst="rect">
            <a:avLst/>
          </a:prstGeom>
          <a:noFill/>
          <a:ln>
            <a:noFill/>
          </a:ln>
        </p:spPr>
        <p:txBody>
          <a:bodyPr spcFirstLastPara="1" wrap="square" lIns="92925" tIns="46450" rIns="92925" bIns="4645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325" y="4421188"/>
            <a:ext cx="5564188" cy="4189412"/>
          </a:xfrm>
          <a:prstGeom prst="rect">
            <a:avLst/>
          </a:prstGeom>
          <a:noFill/>
          <a:ln>
            <a:noFill/>
          </a:ln>
        </p:spPr>
        <p:txBody>
          <a:bodyPr spcFirstLastPara="1" wrap="square" lIns="92925" tIns="46450" rIns="92925" bIns="4645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42375"/>
            <a:ext cx="3013075" cy="465138"/>
          </a:xfrm>
          <a:prstGeom prst="rect">
            <a:avLst/>
          </a:prstGeom>
          <a:noFill/>
          <a:ln>
            <a:noFill/>
          </a:ln>
        </p:spPr>
        <p:txBody>
          <a:bodyPr spcFirstLastPara="1" wrap="square" lIns="92925" tIns="46450" rIns="92925" bIns="4645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40175" y="8842375"/>
            <a:ext cx="3013075" cy="465138"/>
          </a:xfrm>
          <a:prstGeom prst="rect">
            <a:avLst/>
          </a:prstGeom>
          <a:noFill/>
          <a:ln>
            <a:noFill/>
          </a:ln>
        </p:spPr>
        <p:txBody>
          <a:bodyPr spcFirstLastPara="1" wrap="square" lIns="92925" tIns="46450" rIns="92925" bIns="464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 name="Google Shape;85;p1:notes"/>
          <p:cNvSpPr txBox="1">
            <a:spLocks noGrp="1"/>
          </p:cNvSpPr>
          <p:nvPr>
            <p:ph type="body" idx="1"/>
          </p:nvPr>
        </p:nvSpPr>
        <p:spPr>
          <a:xfrm>
            <a:off x="695325" y="4421188"/>
            <a:ext cx="5564188" cy="4189412"/>
          </a:xfrm>
          <a:prstGeom prst="rect">
            <a:avLst/>
          </a:prstGeom>
          <a:noFill/>
          <a:ln>
            <a:noFill/>
          </a:ln>
        </p:spPr>
        <p:txBody>
          <a:bodyPr spcFirstLastPara="1" wrap="square" lIns="92925" tIns="46450" rIns="92925" bIns="46450" anchor="t" anchorCtr="0">
            <a:normAutofit/>
          </a:bodyPr>
          <a:lstStyle/>
          <a:p>
            <a:pPr marL="0" lvl="0" indent="0" algn="l" rtl="0">
              <a:spcBef>
                <a:spcPts val="0"/>
              </a:spcBef>
              <a:spcAft>
                <a:spcPts val="0"/>
              </a:spcAft>
              <a:buNone/>
            </a:pPr>
            <a:endParaRPr/>
          </a:p>
        </p:txBody>
      </p:sp>
      <p:sp>
        <p:nvSpPr>
          <p:cNvPr id="86" name="Google Shape;86;p1:notes"/>
          <p:cNvSpPr txBox="1">
            <a:spLocks noGrp="1"/>
          </p:cNvSpPr>
          <p:nvPr>
            <p:ph type="dt" idx="10"/>
          </p:nvPr>
        </p:nvSpPr>
        <p:spPr>
          <a:xfrm>
            <a:off x="3940175" y="0"/>
            <a:ext cx="3013075" cy="465138"/>
          </a:xfrm>
          <a:prstGeom prst="rect">
            <a:avLst/>
          </a:prstGeom>
          <a:noFill/>
          <a:ln>
            <a:noFill/>
          </a:ln>
        </p:spPr>
        <p:txBody>
          <a:bodyPr spcFirstLastPara="1" wrap="square" lIns="92925" tIns="46450" rIns="92925" bIns="46450" anchor="t" anchorCtr="0">
            <a:noAutofit/>
          </a:bodyPr>
          <a:lstStyle/>
          <a:p>
            <a:pPr marL="0" lvl="0" indent="0" algn="r" rtl="0">
              <a:spcBef>
                <a:spcPts val="0"/>
              </a:spcBef>
              <a:spcAft>
                <a:spcPts val="0"/>
              </a:spcAft>
              <a:buNone/>
            </a:pPr>
            <a:r>
              <a:rPr lang="en-US"/>
              <a:t>Saturday, July 17, 2021</a:t>
            </a:r>
            <a:endParaRPr/>
          </a:p>
        </p:txBody>
      </p:sp>
      <p:sp>
        <p:nvSpPr>
          <p:cNvPr id="87" name="Google Shape;87;p1:notes"/>
          <p:cNvSpPr txBox="1">
            <a:spLocks noGrp="1"/>
          </p:cNvSpPr>
          <p:nvPr>
            <p:ph type="ftr" idx="11"/>
          </p:nvPr>
        </p:nvSpPr>
        <p:spPr>
          <a:xfrm>
            <a:off x="0" y="8842375"/>
            <a:ext cx="3013075" cy="465138"/>
          </a:xfrm>
          <a:prstGeom prst="rect">
            <a:avLst/>
          </a:prstGeom>
          <a:noFill/>
          <a:ln>
            <a:noFill/>
          </a:ln>
        </p:spPr>
        <p:txBody>
          <a:bodyPr spcFirstLastPara="1" wrap="square" lIns="92925" tIns="46450" rIns="92925" bIns="4645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157" name="Google Shape;157;p10: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99: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856" name="Google Shape;856;p9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99: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856" name="Google Shape;856;p9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100: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863" name="Google Shape;863;p100: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101: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871" name="Google Shape;871;p101: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165" name="Google Shape;165;p11: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173" name="Google Shape;173;p12: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181" name="Google Shape;181;p13: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190" name="Google Shape;190;p14: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198" name="Google Shape;198;p1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6: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206" name="Google Shape;206;p16: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215" name="Google Shape;215;p17: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8: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223" name="Google Shape;223;p18: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9: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231" name="Google Shape;231;p1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3" name="Google Shape;93;p2:notes"/>
          <p:cNvSpPr txBox="1">
            <a:spLocks noGrp="1"/>
          </p:cNvSpPr>
          <p:nvPr>
            <p:ph type="body" idx="1"/>
          </p:nvPr>
        </p:nvSpPr>
        <p:spPr>
          <a:xfrm>
            <a:off x="695325" y="4421188"/>
            <a:ext cx="5564188" cy="4189412"/>
          </a:xfrm>
          <a:prstGeom prst="rect">
            <a:avLst/>
          </a:prstGeom>
          <a:noFill/>
          <a:ln>
            <a:noFill/>
          </a:ln>
        </p:spPr>
        <p:txBody>
          <a:bodyPr spcFirstLastPara="1" wrap="square" lIns="92925" tIns="46450" rIns="92925" bIns="46450" anchor="t" anchorCtr="0">
            <a:normAutofit/>
          </a:bodyPr>
          <a:lstStyle/>
          <a:p>
            <a:pPr marL="0" lvl="0" indent="0" algn="l" rtl="0">
              <a:spcBef>
                <a:spcPts val="0"/>
              </a:spcBef>
              <a:spcAft>
                <a:spcPts val="0"/>
              </a:spcAft>
              <a:buNone/>
            </a:pPr>
            <a:endParaRPr/>
          </a:p>
        </p:txBody>
      </p:sp>
      <p:sp>
        <p:nvSpPr>
          <p:cNvPr id="94" name="Google Shape;94;p2:notes"/>
          <p:cNvSpPr txBox="1">
            <a:spLocks noGrp="1"/>
          </p:cNvSpPr>
          <p:nvPr>
            <p:ph type="dt" idx="10"/>
          </p:nvPr>
        </p:nvSpPr>
        <p:spPr>
          <a:xfrm>
            <a:off x="3940175" y="0"/>
            <a:ext cx="3013075" cy="465138"/>
          </a:xfrm>
          <a:prstGeom prst="rect">
            <a:avLst/>
          </a:prstGeom>
          <a:noFill/>
          <a:ln>
            <a:noFill/>
          </a:ln>
        </p:spPr>
        <p:txBody>
          <a:bodyPr spcFirstLastPara="1" wrap="square" lIns="92925" tIns="46450" rIns="92925" bIns="46450" anchor="t" anchorCtr="0">
            <a:noAutofit/>
          </a:bodyPr>
          <a:lstStyle/>
          <a:p>
            <a:pPr marL="0" lvl="0" indent="0" algn="r" rtl="0">
              <a:spcBef>
                <a:spcPts val="0"/>
              </a:spcBef>
              <a:spcAft>
                <a:spcPts val="0"/>
              </a:spcAft>
              <a:buNone/>
            </a:pPr>
            <a:r>
              <a:rPr lang="en-US"/>
              <a:t>Saturday, July 17, 2021</a:t>
            </a:r>
            <a:endParaRPr/>
          </a:p>
        </p:txBody>
      </p:sp>
      <p:sp>
        <p:nvSpPr>
          <p:cNvPr id="95" name="Google Shape;95;p2:notes"/>
          <p:cNvSpPr txBox="1">
            <a:spLocks noGrp="1"/>
          </p:cNvSpPr>
          <p:nvPr>
            <p:ph type="ftr" idx="11"/>
          </p:nvPr>
        </p:nvSpPr>
        <p:spPr>
          <a:xfrm>
            <a:off x="0" y="8842375"/>
            <a:ext cx="3013075" cy="465138"/>
          </a:xfrm>
          <a:prstGeom prst="rect">
            <a:avLst/>
          </a:prstGeom>
          <a:noFill/>
          <a:ln>
            <a:noFill/>
          </a:ln>
        </p:spPr>
        <p:txBody>
          <a:bodyPr spcFirstLastPara="1" wrap="square" lIns="92925" tIns="46450" rIns="92925" bIns="4645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0: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9" name="Google Shape;239;p20:notes"/>
          <p:cNvSpPr txBox="1">
            <a:spLocks noGrp="1"/>
          </p:cNvSpPr>
          <p:nvPr>
            <p:ph type="body" idx="1"/>
          </p:nvPr>
        </p:nvSpPr>
        <p:spPr>
          <a:xfrm>
            <a:off x="695325" y="4421188"/>
            <a:ext cx="5564188" cy="4189412"/>
          </a:xfrm>
          <a:prstGeom prst="rect">
            <a:avLst/>
          </a:prstGeom>
          <a:noFill/>
          <a:ln>
            <a:noFill/>
          </a:ln>
        </p:spPr>
        <p:txBody>
          <a:bodyPr spcFirstLastPara="1" wrap="square" lIns="92925" tIns="46450" rIns="92925" bIns="46450" anchor="t" anchorCtr="0">
            <a:normAutofit/>
          </a:bodyPr>
          <a:lstStyle/>
          <a:p>
            <a:pPr marL="0" lvl="0" indent="0" algn="l" rtl="0">
              <a:spcBef>
                <a:spcPts val="0"/>
              </a:spcBef>
              <a:spcAft>
                <a:spcPts val="0"/>
              </a:spcAft>
              <a:buNone/>
            </a:pPr>
            <a:endParaRPr/>
          </a:p>
        </p:txBody>
      </p:sp>
      <p:sp>
        <p:nvSpPr>
          <p:cNvPr id="240" name="Google Shape;240;p20:notes"/>
          <p:cNvSpPr txBox="1">
            <a:spLocks noGrp="1"/>
          </p:cNvSpPr>
          <p:nvPr>
            <p:ph type="dt" idx="10"/>
          </p:nvPr>
        </p:nvSpPr>
        <p:spPr>
          <a:xfrm>
            <a:off x="3940175" y="0"/>
            <a:ext cx="3013075" cy="465138"/>
          </a:xfrm>
          <a:prstGeom prst="rect">
            <a:avLst/>
          </a:prstGeom>
          <a:noFill/>
          <a:ln>
            <a:noFill/>
          </a:ln>
        </p:spPr>
        <p:txBody>
          <a:bodyPr spcFirstLastPara="1" wrap="square" lIns="92925" tIns="46450" rIns="92925" bIns="46450" anchor="t" anchorCtr="0">
            <a:noAutofit/>
          </a:bodyPr>
          <a:lstStyle/>
          <a:p>
            <a:pPr marL="0" lvl="0" indent="0" algn="r" rtl="0">
              <a:spcBef>
                <a:spcPts val="0"/>
              </a:spcBef>
              <a:spcAft>
                <a:spcPts val="0"/>
              </a:spcAft>
              <a:buNone/>
            </a:pPr>
            <a:r>
              <a:rPr lang="en-US"/>
              <a:t>Saturday, July 17, 2021</a:t>
            </a:r>
            <a:endParaRPr/>
          </a:p>
        </p:txBody>
      </p:sp>
      <p:sp>
        <p:nvSpPr>
          <p:cNvPr id="241" name="Google Shape;241;p20:notes"/>
          <p:cNvSpPr txBox="1">
            <a:spLocks noGrp="1"/>
          </p:cNvSpPr>
          <p:nvPr>
            <p:ph type="ftr" idx="11"/>
          </p:nvPr>
        </p:nvSpPr>
        <p:spPr>
          <a:xfrm>
            <a:off x="0" y="8842375"/>
            <a:ext cx="3013075" cy="465138"/>
          </a:xfrm>
          <a:prstGeom prst="rect">
            <a:avLst/>
          </a:prstGeom>
          <a:noFill/>
          <a:ln>
            <a:noFill/>
          </a:ln>
        </p:spPr>
        <p:txBody>
          <a:bodyPr spcFirstLastPara="1" wrap="square" lIns="92925" tIns="46450" rIns="92925" bIns="4645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1: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247" name="Google Shape;247;p21: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2: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255" name="Google Shape;255;p22: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264" name="Google Shape;264;p23: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272" name="Google Shape;272;p24: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5: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281" name="Google Shape;281;p2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6: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289" name="Google Shape;289;p26: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7: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297" name="Google Shape;297;p27: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8: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307" name="Google Shape;307;p28: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9: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315" name="Google Shape;315;p2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101" name="Google Shape;101;p3: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0: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323" name="Google Shape;323;p30: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1: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331" name="Google Shape;331;p31: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2: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338" name="Google Shape;338;p32: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3: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345" name="Google Shape;345;p33: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4: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352" name="Google Shape;352;p34: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5: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361" name="Google Shape;361;p3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6: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368" name="Google Shape;368;p36: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7: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377" name="Google Shape;377;p37: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8: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395" name="Google Shape;395;p38: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9: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413" name="Google Shape;413;p3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109" name="Google Shape;109;p4: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0: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420" name="Google Shape;420;p40: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1: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427" name="Google Shape;427;p41: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2: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434" name="Google Shape;434;p42: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3: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441" name="Google Shape;441;p43: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4: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448" name="Google Shape;448;p44: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3c2d0a3d85_0_17: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3c2d0a3d85_0_17:notes"/>
          <p:cNvSpPr txBox="1">
            <a:spLocks noGrp="1"/>
          </p:cNvSpPr>
          <p:nvPr>
            <p:ph type="body" idx="1"/>
          </p:nvPr>
        </p:nvSpPr>
        <p:spPr>
          <a:xfrm>
            <a:off x="695325" y="4421188"/>
            <a:ext cx="5564100" cy="4189500"/>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456" name="Google Shape;456;g13c2d0a3d85_0_17:notes"/>
          <p:cNvSpPr txBox="1">
            <a:spLocks noGrp="1"/>
          </p:cNvSpPr>
          <p:nvPr>
            <p:ph type="sldNum" idx="12"/>
          </p:nvPr>
        </p:nvSpPr>
        <p:spPr>
          <a:xfrm>
            <a:off x="3940175" y="8842375"/>
            <a:ext cx="3013200" cy="465000"/>
          </a:xfrm>
          <a:prstGeom prst="rect">
            <a:avLst/>
          </a:prstGeom>
        </p:spPr>
        <p:txBody>
          <a:bodyPr spcFirstLastPara="1" wrap="square" lIns="92925" tIns="46450" rIns="92925" bIns="4645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5: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466" name="Google Shape;466;p4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6: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474" name="Google Shape;474;p46: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7: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481" name="Google Shape;481;p47: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8: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488" name="Google Shape;488;p48: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117" name="Google Shape;117;p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9: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495" name="Google Shape;495;p4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0: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502" name="Google Shape;502;p50: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51: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509" name="Google Shape;509;p51: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52: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516" name="Google Shape;516;p52: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3: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523" name="Google Shape;523;p53: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54: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530" name="Google Shape;530;p54: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55: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537" name="Google Shape;537;p5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6: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544" name="Google Shape;544;p56: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57: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551" name="Google Shape;551;p57: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58: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558" name="Google Shape;558;p58: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125" name="Google Shape;125;p6: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9: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565" name="Google Shape;565;p5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60: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572" name="Google Shape;572;p60: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61: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579" name="Google Shape;579;p61: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62: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587" name="Google Shape;587;p62: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63: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594" name="Google Shape;594;p63: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64: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601" name="Google Shape;601;p64: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65: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608" name="Google Shape;608;p6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66: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615" name="Google Shape;615;p66: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67: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622" name="Google Shape;622;p67: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68: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629" name="Google Shape;629;p68: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133" name="Google Shape;133;p7: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69: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636" name="Google Shape;636;p6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70: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643" name="Google Shape;643;p70: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71: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651" name="Google Shape;651;p71: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72: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659" name="Google Shape;659;p72: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73: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666" name="Google Shape;666;p73: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74: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673" name="Google Shape;673;p74: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75: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680" name="Google Shape;680;p7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76: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687" name="Google Shape;687;p76: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77: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694" name="Google Shape;694;p77: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78: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701" name="Google Shape;701;p78: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141" name="Google Shape;141;p8: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79: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708" name="Google Shape;708;p7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80: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715" name="Google Shape;715;p80: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81: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722" name="Google Shape;722;p81: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82: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729" name="Google Shape;729;p82: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83: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736" name="Google Shape;736;p83: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84: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743" name="Google Shape;743;p84: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85: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750" name="Google Shape;750;p8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86: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757" name="Google Shape;757;p86: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87: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764" name="Google Shape;764;p87: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88: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771" name="Google Shape;771;p88: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149" name="Google Shape;149;p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89: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780" name="Google Shape;780;p8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90: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787" name="Google Shape;787;p90: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91: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794" name="Google Shape;794;p91: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92: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802" name="Google Shape;802;p92: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93: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0" name="Google Shape;810;p93:notes"/>
          <p:cNvSpPr txBox="1">
            <a:spLocks noGrp="1"/>
          </p:cNvSpPr>
          <p:nvPr>
            <p:ph type="body" idx="1"/>
          </p:nvPr>
        </p:nvSpPr>
        <p:spPr>
          <a:xfrm>
            <a:off x="695325" y="4421188"/>
            <a:ext cx="5564188" cy="4189412"/>
          </a:xfrm>
          <a:prstGeom prst="rect">
            <a:avLst/>
          </a:prstGeom>
          <a:noFill/>
          <a:ln>
            <a:noFill/>
          </a:ln>
        </p:spPr>
        <p:txBody>
          <a:bodyPr spcFirstLastPara="1" wrap="square" lIns="92925" tIns="46450" rIns="92925" bIns="46450" anchor="t" anchorCtr="0">
            <a:normAutofit/>
          </a:bodyPr>
          <a:lstStyle/>
          <a:p>
            <a:pPr marL="0" lvl="0" indent="0" algn="l" rtl="0">
              <a:spcBef>
                <a:spcPts val="0"/>
              </a:spcBef>
              <a:spcAft>
                <a:spcPts val="0"/>
              </a:spcAft>
              <a:buNone/>
            </a:pPr>
            <a:endParaRPr/>
          </a:p>
        </p:txBody>
      </p:sp>
      <p:sp>
        <p:nvSpPr>
          <p:cNvPr id="811" name="Google Shape;811;p93:notes"/>
          <p:cNvSpPr txBox="1">
            <a:spLocks noGrp="1"/>
          </p:cNvSpPr>
          <p:nvPr>
            <p:ph type="sldNum" idx="12"/>
          </p:nvPr>
        </p:nvSpPr>
        <p:spPr>
          <a:xfrm>
            <a:off x="3940175" y="8842375"/>
            <a:ext cx="3013075" cy="465138"/>
          </a:xfrm>
          <a:prstGeom prst="rect">
            <a:avLst/>
          </a:prstGeom>
          <a:noFill/>
          <a:ln>
            <a:noFill/>
          </a:ln>
        </p:spPr>
        <p:txBody>
          <a:bodyPr spcFirstLastPara="1" wrap="square" lIns="92925" tIns="46450" rIns="92925" bIns="4645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94: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819" name="Google Shape;819;p94: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95: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827" name="Google Shape;827;p9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96: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835" name="Google Shape;835;p96: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97: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842" name="Google Shape;842;p97: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98:notes"/>
          <p:cNvSpPr txBox="1">
            <a:spLocks noGrp="1"/>
          </p:cNvSpPr>
          <p:nvPr>
            <p:ph type="body" idx="1"/>
          </p:nvPr>
        </p:nvSpPr>
        <p:spPr>
          <a:xfrm>
            <a:off x="695325" y="4421188"/>
            <a:ext cx="5564188" cy="4189412"/>
          </a:xfrm>
          <a:prstGeom prst="rect">
            <a:avLst/>
          </a:prstGeom>
        </p:spPr>
        <p:txBody>
          <a:bodyPr spcFirstLastPara="1" wrap="square" lIns="92925" tIns="46450" rIns="92925" bIns="46450" anchor="t" anchorCtr="0">
            <a:noAutofit/>
          </a:bodyPr>
          <a:lstStyle/>
          <a:p>
            <a:pPr marL="0" lvl="0" indent="0" algn="l" rtl="0">
              <a:spcBef>
                <a:spcPts val="360"/>
              </a:spcBef>
              <a:spcAft>
                <a:spcPts val="0"/>
              </a:spcAft>
              <a:buNone/>
            </a:pPr>
            <a:endParaRPr/>
          </a:p>
        </p:txBody>
      </p:sp>
      <p:sp>
        <p:nvSpPr>
          <p:cNvPr id="849" name="Google Shape;849;p98: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DFFAB-D6C0-4F47-B4D1-F5F9F285DB82}"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DFFAB-D6C0-4F47-B4D1-F5F9F285DB82}" type="datetimeFigureOut">
              <a:rPr lang="en-US" smtClean="0"/>
              <a:pPr/>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3000" u="none"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pli.indiapost.gov.in/CustomerPortal/Home.action"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285750" y="1371600"/>
            <a:ext cx="8572500" cy="5000625"/>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rtl="0">
              <a:spcBef>
                <a:spcPts val="0"/>
              </a:spcBef>
              <a:spcAft>
                <a:spcPts val="0"/>
              </a:spcAft>
              <a:buNone/>
            </a:pPr>
            <a:r>
              <a:rPr lang="en-US" sz="4400" b="1" i="0" u="none" strike="noStrike" spc="50" dirty="0">
                <a:ln w="11430"/>
                <a:solidFill>
                  <a:srgbClr val="FF0000"/>
                </a:solidFill>
                <a:effectLst>
                  <a:outerShdw blurRad="76200" dist="50800" dir="5400000" algn="tl" rotWithShape="0">
                    <a:srgbClr val="000000">
                      <a:alpha val="65000"/>
                    </a:srgbClr>
                  </a:outerShdw>
                </a:effectLst>
                <a:latin typeface="Arial Black" pitchFamily="34" charset="0"/>
                <a:ea typeface="Anton"/>
                <a:cs typeface="Anton"/>
                <a:sym typeface="Anton"/>
              </a:rPr>
              <a:t>POSTAL LIFE INSURANCE</a:t>
            </a:r>
            <a:endParaRPr sz="4400" b="1" spc="50">
              <a:ln w="11430"/>
              <a:solidFill>
                <a:srgbClr val="FF0000"/>
              </a:solidFill>
              <a:effectLst>
                <a:outerShdw blurRad="76200" dist="50800" dir="5400000" algn="tl" rotWithShape="0">
                  <a:srgbClr val="000000">
                    <a:alpha val="65000"/>
                  </a:srgbClr>
                </a:outerShdw>
              </a:effectLst>
              <a:latin typeface="Arial Black" pitchFamily="34" charset="0"/>
            </a:endParaRPr>
          </a:p>
          <a:p>
            <a:pPr marL="0" marR="0" lvl="0" indent="0" algn="ctr" rtl="0">
              <a:spcBef>
                <a:spcPts val="2400"/>
              </a:spcBef>
              <a:spcAft>
                <a:spcPts val="0"/>
              </a:spcAft>
              <a:buNone/>
            </a:pPr>
            <a:r>
              <a:rPr lang="en-US" sz="4400" b="1" i="0" u="none" strike="noStrike" spc="50" dirty="0">
                <a:ln w="11430"/>
                <a:solidFill>
                  <a:srgbClr val="FF0000"/>
                </a:solidFill>
                <a:effectLst>
                  <a:outerShdw blurRad="76200" dist="50800" dir="5400000" algn="tl" rotWithShape="0">
                    <a:srgbClr val="000000">
                      <a:alpha val="65000"/>
                    </a:srgbClr>
                  </a:outerShdw>
                </a:effectLst>
                <a:latin typeface="Arial Black" pitchFamily="34" charset="0"/>
                <a:ea typeface="Anton"/>
                <a:cs typeface="Anton"/>
                <a:sym typeface="Anton"/>
              </a:rPr>
              <a:t>&amp;</a:t>
            </a:r>
            <a:endParaRPr sz="4400" b="1" spc="50">
              <a:ln w="11430"/>
              <a:solidFill>
                <a:srgbClr val="FF0000"/>
              </a:solidFill>
              <a:effectLst>
                <a:outerShdw blurRad="76200" dist="50800" dir="5400000" algn="tl" rotWithShape="0">
                  <a:srgbClr val="000000">
                    <a:alpha val="65000"/>
                  </a:srgbClr>
                </a:outerShdw>
              </a:effectLst>
              <a:latin typeface="Arial Black" pitchFamily="34" charset="0"/>
            </a:endParaRPr>
          </a:p>
          <a:p>
            <a:pPr marL="0" marR="0" lvl="0" indent="0" algn="ctr" rtl="0">
              <a:spcBef>
                <a:spcPts val="2400"/>
              </a:spcBef>
              <a:spcAft>
                <a:spcPts val="0"/>
              </a:spcAft>
              <a:buNone/>
            </a:pPr>
            <a:r>
              <a:rPr lang="en-US" sz="4400" b="1" i="0" u="none" strike="noStrike" spc="50" dirty="0">
                <a:ln w="11430"/>
                <a:solidFill>
                  <a:srgbClr val="FF0000"/>
                </a:solidFill>
                <a:effectLst>
                  <a:outerShdw blurRad="76200" dist="50800" dir="5400000" algn="tl" rotWithShape="0">
                    <a:srgbClr val="000000">
                      <a:alpha val="65000"/>
                    </a:srgbClr>
                  </a:outerShdw>
                </a:effectLst>
                <a:latin typeface="Arial Black" pitchFamily="34" charset="0"/>
                <a:ea typeface="Anton"/>
                <a:cs typeface="Anton"/>
                <a:sym typeface="Anton"/>
              </a:rPr>
              <a:t>RURAL POSTAL LIFE INSURANCE</a:t>
            </a:r>
            <a:endParaRPr sz="4400" b="1" spc="50">
              <a:ln w="11430"/>
              <a:solidFill>
                <a:srgbClr val="FF0000"/>
              </a:solidFill>
              <a:effectLst>
                <a:outerShdw blurRad="76200" dist="50800" dir="5400000" algn="tl" rotWithShape="0">
                  <a:srgbClr val="000000">
                    <a:alpha val="65000"/>
                  </a:srgbClr>
                </a:outerShdw>
              </a:effectLst>
              <a:latin typeface="Arial Black" pitchFamily="34" charset="0"/>
            </a:endParaRPr>
          </a:p>
        </p:txBody>
      </p:sp>
      <p:sp>
        <p:nvSpPr>
          <p:cNvPr id="90" name="Google Shape;90;p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160" name="Google Shape;160;p10"/>
          <p:cNvSpPr txBox="1"/>
          <p:nvPr/>
        </p:nvSpPr>
        <p:spPr>
          <a:xfrm>
            <a:off x="0" y="533400"/>
            <a:ext cx="212429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Features :</a:t>
            </a:r>
            <a:endParaRPr sz="3200" b="1">
              <a:solidFill>
                <a:sysClr val="windowText" lastClr="000000"/>
              </a:solidFill>
              <a:latin typeface="Trebuchet MS"/>
              <a:ea typeface="Trebuchet MS"/>
              <a:cs typeface="Trebuchet MS"/>
              <a:sym typeface="Trebuchet MS"/>
            </a:endParaRPr>
          </a:p>
        </p:txBody>
      </p:sp>
      <p:sp>
        <p:nvSpPr>
          <p:cNvPr id="161" name="Google Shape;161;p1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
        <p:nvSpPr>
          <p:cNvPr id="162" name="Google Shape;162;p10"/>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361950" marR="0" lvl="1" indent="-349250" algn="just" rtl="0">
              <a:spcBef>
                <a:spcPts val="0"/>
              </a:spcBef>
              <a:spcAft>
                <a:spcPts val="0"/>
              </a:spcAft>
              <a:buClr>
                <a:srgbClr val="FF0000"/>
              </a:buClr>
              <a:buSzPts val="3600"/>
              <a:buFont typeface="Noto Sans Symbols"/>
              <a:buChar char="❑"/>
            </a:pPr>
            <a:r>
              <a:rPr lang="en-US" sz="3600" b="1" i="0" u="none" strike="noStrike" cap="none" dirty="0">
                <a:solidFill>
                  <a:srgbClr val="FF0000"/>
                </a:solidFill>
                <a:latin typeface="Calibri" pitchFamily="34" charset="0"/>
                <a:ea typeface="Calibri" pitchFamily="34" charset="0"/>
                <a:cs typeface="Calibri" pitchFamily="34" charset="0"/>
                <a:sym typeface="Trebuchet MS"/>
              </a:rPr>
              <a:t>Whole Life Assurance (WLA-</a:t>
            </a:r>
            <a:r>
              <a:rPr lang="en-US" sz="3600" b="1" i="0" u="none" strike="noStrike" cap="none" dirty="0" err="1">
                <a:solidFill>
                  <a:srgbClr val="FF0000"/>
                </a:solidFill>
                <a:latin typeface="Calibri" pitchFamily="34" charset="0"/>
                <a:ea typeface="Calibri" pitchFamily="34" charset="0"/>
                <a:cs typeface="Calibri" pitchFamily="34" charset="0"/>
                <a:sym typeface="Trebuchet MS"/>
              </a:rPr>
              <a:t>Suraksha</a:t>
            </a:r>
            <a:r>
              <a:rPr lang="en-US" sz="3600" b="1" i="0" u="none" strike="noStrike" cap="none" dirty="0">
                <a:solidFill>
                  <a:srgbClr val="FF0000"/>
                </a:solidFill>
                <a:latin typeface="Calibri" pitchFamily="34" charset="0"/>
                <a:ea typeface="Calibri" pitchFamily="34" charset="0"/>
                <a:cs typeface="Calibri" pitchFamily="34" charset="0"/>
                <a:sym typeface="Trebuchet MS"/>
              </a:rPr>
              <a:t>):</a:t>
            </a:r>
            <a:endParaRPr b="1">
              <a:latin typeface="Calibri" pitchFamily="34" charset="0"/>
              <a:ea typeface="Calibri" pitchFamily="34" charset="0"/>
              <a:cs typeface="Calibri" pitchFamily="34" charset="0"/>
            </a:endParaRPr>
          </a:p>
          <a:p>
            <a:pPr marL="685800" marR="0" lvl="1" indent="-349250" algn="just" rtl="0">
              <a:spcBef>
                <a:spcPts val="2400"/>
              </a:spcBef>
              <a:spcAft>
                <a:spcPts val="0"/>
              </a:spcAft>
              <a:buClr>
                <a:schemeClr val="dk1"/>
              </a:buClr>
              <a:buSzPts val="3200"/>
              <a:buFont typeface="Arial"/>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Payable on attaining the age of 80 years or after the death of the policy holder </a:t>
            </a:r>
            <a:r>
              <a:rPr lang="en-US" sz="3200" b="1" dirty="0">
                <a:solidFill>
                  <a:schemeClr val="dk1"/>
                </a:solidFill>
                <a:latin typeface="Calibri" pitchFamily="34" charset="0"/>
                <a:ea typeface="Calibri" pitchFamily="34" charset="0"/>
                <a:cs typeface="Calibri" pitchFamily="34" charset="0"/>
                <a:sym typeface="Trebuchet MS"/>
              </a:rPr>
              <a:t>whichever</a:t>
            </a:r>
            <a:r>
              <a:rPr lang="en-US" sz="3200" b="1" i="0" u="none" strike="noStrike" cap="none" dirty="0">
                <a:solidFill>
                  <a:schemeClr val="dk1"/>
                </a:solidFill>
                <a:latin typeface="Calibri" pitchFamily="34" charset="0"/>
                <a:ea typeface="Calibri" pitchFamily="34" charset="0"/>
                <a:cs typeface="Calibri" pitchFamily="34" charset="0"/>
                <a:sym typeface="Trebuchet MS"/>
              </a:rPr>
              <a:t> occurs earlier.</a:t>
            </a:r>
            <a:endParaRPr b="1">
              <a:latin typeface="Calibri" pitchFamily="34" charset="0"/>
              <a:ea typeface="Calibri" pitchFamily="34" charset="0"/>
              <a:cs typeface="Calibri" pitchFamily="34" charset="0"/>
            </a:endParaRPr>
          </a:p>
          <a:p>
            <a:pPr marL="685800" marR="0" lvl="1" indent="-349250" algn="just" rtl="0">
              <a:spcBef>
                <a:spcPts val="2400"/>
              </a:spcBef>
              <a:spcAft>
                <a:spcPts val="0"/>
              </a:spcAft>
              <a:buClr>
                <a:schemeClr val="dk1"/>
              </a:buClr>
              <a:buSzPts val="3200"/>
              <a:buFont typeface="Arial"/>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Policy will be in force till the insurant attains the age of 80 years.</a:t>
            </a:r>
            <a:endParaRPr b="1">
              <a:latin typeface="Calibri" pitchFamily="34" charset="0"/>
              <a:ea typeface="Calibri" pitchFamily="34" charset="0"/>
              <a:cs typeface="Calibri" pitchFamily="34" charset="0"/>
            </a:endParaRPr>
          </a:p>
          <a:p>
            <a:pPr marL="685800" marR="0" lvl="1" indent="-349250" algn="just" rtl="0">
              <a:spcBef>
                <a:spcPts val="2400"/>
              </a:spcBef>
              <a:spcAft>
                <a:spcPts val="0"/>
              </a:spcAft>
              <a:buClr>
                <a:schemeClr val="dk1"/>
              </a:buClr>
              <a:buSzPts val="3200"/>
              <a:buFont typeface="Arial"/>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Premium payable </a:t>
            </a:r>
            <a:r>
              <a:rPr lang="en-US" sz="3200" b="1" i="0" u="none" strike="noStrike" cap="none" dirty="0" err="1">
                <a:solidFill>
                  <a:schemeClr val="dk1"/>
                </a:solidFill>
                <a:latin typeface="Calibri" pitchFamily="34" charset="0"/>
                <a:ea typeface="Calibri" pitchFamily="34" charset="0"/>
                <a:cs typeface="Calibri" pitchFamily="34" charset="0"/>
                <a:sym typeface="Trebuchet MS"/>
              </a:rPr>
              <a:t>upto</a:t>
            </a:r>
            <a:r>
              <a:rPr lang="en-US" sz="3200" b="1" i="0" u="none" strike="noStrike" cap="none" dirty="0">
                <a:solidFill>
                  <a:schemeClr val="dk1"/>
                </a:solidFill>
                <a:latin typeface="Calibri" pitchFamily="34" charset="0"/>
                <a:ea typeface="Calibri" pitchFamily="34" charset="0"/>
                <a:cs typeface="Calibri" pitchFamily="34" charset="0"/>
                <a:sym typeface="Trebuchet MS"/>
              </a:rPr>
              <a:t> 55/58/60 years.</a:t>
            </a:r>
            <a:endParaRPr b="1">
              <a:latin typeface="Calibri" pitchFamily="34" charset="0"/>
              <a:ea typeface="Calibri" pitchFamily="34" charset="0"/>
              <a:cs typeface="Calibri"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99"/>
          <p:cNvSpPr txBox="1"/>
          <p:nvPr/>
        </p:nvSpPr>
        <p:spPr>
          <a:xfrm>
            <a:off x="0" y="533400"/>
            <a:ext cx="714330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Incentive Structure for Sales Force :</a:t>
            </a:r>
            <a:endParaRPr sz="3200" b="1">
              <a:solidFill>
                <a:sysClr val="windowText" lastClr="000000"/>
              </a:solidFill>
              <a:latin typeface="Trebuchet MS"/>
              <a:ea typeface="Trebuchet MS"/>
              <a:cs typeface="Trebuchet MS"/>
              <a:sym typeface="Trebuchet MS"/>
            </a:endParaRPr>
          </a:p>
        </p:txBody>
      </p:sp>
      <p:sp>
        <p:nvSpPr>
          <p:cNvPr id="859" name="Google Shape;859;p99"/>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49250" marR="0" lvl="1" indent="-184150" algn="just" rtl="0">
              <a:spcBef>
                <a:spcPts val="0"/>
              </a:spcBef>
              <a:spcAft>
                <a:spcPts val="0"/>
              </a:spcAft>
              <a:buClr>
                <a:schemeClr val="dk1"/>
              </a:buClr>
              <a:buSzPts val="2600"/>
              <a:buFont typeface="Noto Sans Symbols"/>
              <a:buNone/>
            </a:pPr>
            <a:endParaRPr sz="2600" b="0" i="0" u="none" strike="noStrike" cap="none">
              <a:solidFill>
                <a:schemeClr val="dk1"/>
              </a:solidFill>
              <a:latin typeface="Trebuchet MS"/>
              <a:ea typeface="Trebuchet MS"/>
              <a:cs typeface="Trebuchet MS"/>
              <a:sym typeface="Trebuchet MS"/>
            </a:endParaRPr>
          </a:p>
        </p:txBody>
      </p:sp>
      <p:sp>
        <p:nvSpPr>
          <p:cNvPr id="860" name="Google Shape;860;p99"/>
          <p:cNvSpPr txBox="1"/>
          <p:nvPr/>
        </p:nvSpPr>
        <p:spPr>
          <a:xfrm>
            <a:off x="228600" y="1557338"/>
            <a:ext cx="8743950" cy="5300662"/>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rgbClr val="FF0000"/>
              </a:buClr>
              <a:buSzPts val="3600"/>
              <a:buFont typeface="Noto Sans Symbols"/>
              <a:buChar char="⮚"/>
            </a:pPr>
            <a:r>
              <a:rPr lang="en-US" sz="2800" b="1" i="0" u="none" strike="noStrike" cap="none" dirty="0">
                <a:solidFill>
                  <a:srgbClr val="FF0000"/>
                </a:solidFill>
                <a:latin typeface="Calibri" pitchFamily="34" charset="0"/>
                <a:ea typeface="Calibri" pitchFamily="34" charset="0"/>
                <a:cs typeface="Calibri" pitchFamily="34" charset="0"/>
                <a:sym typeface="Trebuchet MS"/>
              </a:rPr>
              <a:t>Incentive for </a:t>
            </a:r>
            <a:r>
              <a:rPr lang="en-US" sz="2800" b="1" i="0" u="none" strike="noStrike" cap="none" dirty="0" smtClean="0">
                <a:solidFill>
                  <a:srgbClr val="FF0000"/>
                </a:solidFill>
                <a:latin typeface="Calibri" pitchFamily="34" charset="0"/>
                <a:ea typeface="Calibri" pitchFamily="34" charset="0"/>
                <a:cs typeface="Calibri" pitchFamily="34" charset="0"/>
                <a:sym typeface="Trebuchet MS"/>
              </a:rPr>
              <a:t>Monitoring Staff:</a:t>
            </a:r>
            <a:endParaRPr sz="12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1" indent="-349250" algn="just" rtl="0">
              <a:spcBef>
                <a:spcPts val="2400"/>
              </a:spcBef>
              <a:spcAft>
                <a:spcPts val="0"/>
              </a:spcAft>
              <a:buClr>
                <a:schemeClr val="dk1"/>
              </a:buClr>
              <a:buSzPts val="32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DO will be paid @ </a:t>
            </a: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0.8% </a:t>
            </a:r>
            <a:r>
              <a:rPr lang="en-US" sz="2400" b="1" i="0" u="none" strike="noStrike" cap="none" dirty="0">
                <a:solidFill>
                  <a:schemeClr val="dk1"/>
                </a:solidFill>
                <a:latin typeface="Calibri" pitchFamily="34" charset="0"/>
                <a:ea typeface="Calibri" pitchFamily="34" charset="0"/>
                <a:cs typeface="Calibri" pitchFamily="34" charset="0"/>
                <a:sym typeface="Trebuchet MS"/>
              </a:rPr>
              <a:t>of total PLI &amp; RPLI New Business Premium (NBP) procured by Direct </a:t>
            </a: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Agents and FOs </a:t>
            </a:r>
            <a:r>
              <a:rPr lang="en-US" sz="2400" b="1" i="0" u="none" strike="noStrike" cap="none" dirty="0">
                <a:solidFill>
                  <a:schemeClr val="dk1"/>
                </a:solidFill>
                <a:latin typeface="Calibri" pitchFamily="34" charset="0"/>
                <a:ea typeface="Calibri" pitchFamily="34" charset="0"/>
                <a:cs typeface="Calibri" pitchFamily="34" charset="0"/>
                <a:sym typeface="Trebuchet MS"/>
              </a:rPr>
              <a:t>attached to that Development Officer</a:t>
            </a: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a:t>
            </a:r>
          </a:p>
          <a:p>
            <a:pPr marL="349250" marR="0" lvl="1" indent="-349250" algn="just" rtl="0">
              <a:spcBef>
                <a:spcPts val="2400"/>
              </a:spcBef>
              <a:spcAft>
                <a:spcPts val="0"/>
              </a:spcAft>
              <a:buClr>
                <a:schemeClr val="dk1"/>
              </a:buClr>
              <a:buSzPts val="3200"/>
              <a:buFont typeface="Noto Sans Symbols"/>
              <a:buChar char="⮚"/>
            </a:pPr>
            <a:r>
              <a:rPr lang="en-US" sz="2400" b="1" dirty="0" smtClean="0">
                <a:solidFill>
                  <a:schemeClr val="dk1"/>
                </a:solidFill>
                <a:latin typeface="Calibri" pitchFamily="34" charset="0"/>
                <a:ea typeface="Calibri" pitchFamily="34" charset="0"/>
                <a:cs typeface="Calibri" pitchFamily="34" charset="0"/>
                <a:sym typeface="Trebuchet MS"/>
              </a:rPr>
              <a:t>Sub-Divisional Heads will be paid 0.6% &amp; 0.8% of new business premiums procured by the GDS &amp; DE in the Post offices under her/his jurisdiction respectively.</a:t>
            </a:r>
          </a:p>
          <a:p>
            <a:pPr marL="349250" marR="0" lvl="1" indent="-349250" algn="just" rtl="0">
              <a:spcBef>
                <a:spcPts val="2400"/>
              </a:spcBef>
              <a:spcAft>
                <a:spcPts val="0"/>
              </a:spcAft>
              <a:buClr>
                <a:schemeClr val="dk1"/>
              </a:buClr>
              <a:buSzPts val="3200"/>
              <a:buFont typeface="Noto Sans Symbols"/>
              <a:buChar char="⮚"/>
            </a:pPr>
            <a:r>
              <a:rPr lang="en-US" sz="2400" b="1" dirty="0" smtClean="0">
                <a:solidFill>
                  <a:schemeClr val="dk1"/>
                </a:solidFill>
                <a:latin typeface="Calibri" pitchFamily="34" charset="0"/>
                <a:ea typeface="Calibri" pitchFamily="34" charset="0"/>
                <a:cs typeface="Calibri" pitchFamily="34" charset="0"/>
                <a:sym typeface="Trebuchet MS"/>
              </a:rPr>
              <a:t>Mail Overseers will be paid 0.2% of new business premium procured by GDS</a:t>
            </a:r>
          </a:p>
          <a:p>
            <a:pPr marL="349250" marR="0" lvl="1" indent="-349250" algn="just" rtl="0">
              <a:spcBef>
                <a:spcPts val="2400"/>
              </a:spcBef>
              <a:spcAft>
                <a:spcPts val="0"/>
              </a:spcAft>
              <a:buClr>
                <a:schemeClr val="dk1"/>
              </a:buClr>
              <a:buSzPts val="3200"/>
              <a:buFont typeface="Noto Sans Symbols"/>
              <a:buChar char="⮚"/>
            </a:pPr>
            <a:endParaRPr sz="1800" b="1" i="0" u="none" strike="noStrike" cap="none">
              <a:solidFill>
                <a:schemeClr val="dk1"/>
              </a:solidFill>
              <a:latin typeface="Calibri" pitchFamily="34" charset="0"/>
              <a:ea typeface="Calibri" pitchFamily="34" charset="0"/>
              <a:cs typeface="Calibri" pitchFamily="34" charset="0"/>
              <a:sym typeface="Trebuchet MS"/>
            </a:endParaRPr>
          </a:p>
          <a:p>
            <a:pPr marL="349250" marR="0" lvl="1" indent="-349250" algn="just" rtl="0">
              <a:spcBef>
                <a:spcPts val="2400"/>
              </a:spcBef>
              <a:spcAft>
                <a:spcPts val="0"/>
              </a:spcAft>
              <a:buClr>
                <a:schemeClr val="dk1"/>
              </a:buClr>
              <a:buSzPts val="32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No renewal incentive on PLI/RPLI policies will be paid to Development Officer.</a:t>
            </a:r>
            <a:endParaRPr sz="1100" b="1">
              <a:latin typeface="Calibri" pitchFamily="34" charset="0"/>
              <a:ea typeface="Calibri" pitchFamily="34" charset="0"/>
              <a:cs typeface="Calibri"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99"/>
          <p:cNvSpPr txBox="1"/>
          <p:nvPr/>
        </p:nvSpPr>
        <p:spPr>
          <a:xfrm>
            <a:off x="0" y="533400"/>
            <a:ext cx="714330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Incentive Structure for Sales Force :</a:t>
            </a:r>
            <a:endParaRPr sz="3200" b="1">
              <a:solidFill>
                <a:sysClr val="windowText" lastClr="000000"/>
              </a:solidFill>
              <a:latin typeface="Trebuchet MS"/>
              <a:ea typeface="Trebuchet MS"/>
              <a:cs typeface="Trebuchet MS"/>
              <a:sym typeface="Trebuchet MS"/>
            </a:endParaRPr>
          </a:p>
        </p:txBody>
      </p:sp>
      <p:sp>
        <p:nvSpPr>
          <p:cNvPr id="859" name="Google Shape;859;p99"/>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49250" marR="0" lvl="1" indent="-184150" algn="just" rtl="0">
              <a:spcBef>
                <a:spcPts val="0"/>
              </a:spcBef>
              <a:spcAft>
                <a:spcPts val="0"/>
              </a:spcAft>
              <a:buClr>
                <a:schemeClr val="dk1"/>
              </a:buClr>
              <a:buSzPts val="2600"/>
              <a:buFont typeface="Noto Sans Symbols"/>
              <a:buNone/>
            </a:pPr>
            <a:endParaRPr sz="2600" b="0" i="0" u="none" strike="noStrike" cap="none">
              <a:solidFill>
                <a:schemeClr val="dk1"/>
              </a:solidFill>
              <a:latin typeface="Trebuchet MS"/>
              <a:ea typeface="Trebuchet MS"/>
              <a:cs typeface="Trebuchet MS"/>
              <a:sym typeface="Trebuchet MS"/>
            </a:endParaRPr>
          </a:p>
        </p:txBody>
      </p:sp>
      <p:sp>
        <p:nvSpPr>
          <p:cNvPr id="860" name="Google Shape;860;p99"/>
          <p:cNvSpPr txBox="1"/>
          <p:nvPr/>
        </p:nvSpPr>
        <p:spPr>
          <a:xfrm>
            <a:off x="228600" y="1557338"/>
            <a:ext cx="8743950" cy="5300662"/>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rgbClr val="FF0000"/>
              </a:buClr>
              <a:buSzPts val="3600"/>
              <a:buFont typeface="Noto Sans Symbols"/>
              <a:buChar char="⮚"/>
            </a:pPr>
            <a:r>
              <a:rPr lang="en-US" sz="2800" b="1" i="0" u="none" strike="noStrike" cap="none" dirty="0">
                <a:solidFill>
                  <a:srgbClr val="FF0000"/>
                </a:solidFill>
                <a:latin typeface="Calibri" pitchFamily="34" charset="0"/>
                <a:ea typeface="Calibri" pitchFamily="34" charset="0"/>
                <a:cs typeface="Calibri" pitchFamily="34" charset="0"/>
                <a:sym typeface="Trebuchet MS"/>
              </a:rPr>
              <a:t>Incentive for </a:t>
            </a:r>
            <a:r>
              <a:rPr lang="en-US" sz="2800" b="1" i="0" u="none" strike="noStrike" cap="none" dirty="0" smtClean="0">
                <a:solidFill>
                  <a:srgbClr val="FF0000"/>
                </a:solidFill>
                <a:latin typeface="Calibri" pitchFamily="34" charset="0"/>
                <a:ea typeface="Calibri" pitchFamily="34" charset="0"/>
                <a:cs typeface="Calibri" pitchFamily="34" charset="0"/>
                <a:sym typeface="Trebuchet MS"/>
              </a:rPr>
              <a:t>Monitoring Staff (Contd.):</a:t>
            </a:r>
            <a:endParaRPr sz="12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1" indent="-349250" algn="just" rtl="0">
              <a:spcBef>
                <a:spcPts val="2400"/>
              </a:spcBef>
              <a:spcAft>
                <a:spcPts val="0"/>
              </a:spcAft>
              <a:buClr>
                <a:schemeClr val="dk1"/>
              </a:buClr>
              <a:buSzPts val="3200"/>
              <a:buFont typeface="Noto Sans Symbols"/>
              <a:buChar char="⮚"/>
            </a:pPr>
            <a:r>
              <a:rPr lang="en-US" sz="2400" b="1" dirty="0" smtClean="0">
                <a:solidFill>
                  <a:schemeClr val="dk1"/>
                </a:solidFill>
                <a:latin typeface="Calibri" pitchFamily="34" charset="0"/>
                <a:ea typeface="Calibri" pitchFamily="34" charset="0"/>
                <a:cs typeface="Calibri" pitchFamily="34" charset="0"/>
                <a:sym typeface="Trebuchet MS"/>
              </a:rPr>
              <a:t>ASP(HQ)/OS</a:t>
            </a: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 </a:t>
            </a:r>
            <a:r>
              <a:rPr lang="en-US" sz="2400" b="1" i="0" u="none" strike="noStrike" cap="none" dirty="0">
                <a:solidFill>
                  <a:schemeClr val="dk1"/>
                </a:solidFill>
                <a:latin typeface="Calibri" pitchFamily="34" charset="0"/>
                <a:ea typeface="Calibri" pitchFamily="34" charset="0"/>
                <a:cs typeface="Calibri" pitchFamily="34" charset="0"/>
                <a:sym typeface="Trebuchet MS"/>
              </a:rPr>
              <a:t>will be paid @ </a:t>
            </a: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0.8% </a:t>
            </a:r>
            <a:r>
              <a:rPr lang="en-US" sz="2400" b="1" i="0" u="none" strike="noStrike" cap="none" dirty="0">
                <a:solidFill>
                  <a:schemeClr val="dk1"/>
                </a:solidFill>
                <a:latin typeface="Calibri" pitchFamily="34" charset="0"/>
                <a:ea typeface="Calibri" pitchFamily="34" charset="0"/>
                <a:cs typeface="Calibri" pitchFamily="34" charset="0"/>
                <a:sym typeface="Trebuchet MS"/>
              </a:rPr>
              <a:t>of total PLI &amp; RPLI New Business Premium (NBP) procured by </a:t>
            </a: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DE in Administrative Offices under her/him</a:t>
            </a:r>
          </a:p>
          <a:p>
            <a:pPr marL="349250" marR="0" lvl="1" indent="-349250" algn="just" rtl="0">
              <a:spcBef>
                <a:spcPts val="2400"/>
              </a:spcBef>
              <a:spcAft>
                <a:spcPts val="0"/>
              </a:spcAft>
              <a:buClr>
                <a:schemeClr val="dk1"/>
              </a:buClr>
              <a:buSzPts val="3200"/>
              <a:buFont typeface="Noto Sans Symbols"/>
              <a:buChar char="⮚"/>
            </a:pPr>
            <a:r>
              <a:rPr lang="en-US" sz="2400" b="1" dirty="0" smtClean="0">
                <a:solidFill>
                  <a:schemeClr val="dk1"/>
                </a:solidFill>
                <a:latin typeface="Calibri" pitchFamily="34" charset="0"/>
                <a:ea typeface="Calibri" pitchFamily="34" charset="0"/>
                <a:cs typeface="Calibri" pitchFamily="34" charset="0"/>
                <a:sym typeface="Trebuchet MS"/>
              </a:rPr>
              <a:t>Divisional Heads will be paid 0.2% of new business premiums procured by all sales force of the Division (DA/DE/FO/GDS)</a:t>
            </a:r>
            <a:endParaRPr sz="1800" b="1" i="0" u="none" strike="noStrike" cap="none">
              <a:solidFill>
                <a:schemeClr val="dk1"/>
              </a:solidFill>
              <a:latin typeface="Calibri" pitchFamily="34" charset="0"/>
              <a:ea typeface="Calibri" pitchFamily="34" charset="0"/>
              <a:cs typeface="Calibri" pitchFamily="34" charset="0"/>
              <a:sym typeface="Trebuchet MS"/>
            </a:endParaRPr>
          </a:p>
          <a:p>
            <a:pPr marL="349250" marR="0" lvl="1" indent="-349250" algn="just" rtl="0">
              <a:spcBef>
                <a:spcPts val="2400"/>
              </a:spcBef>
              <a:spcAft>
                <a:spcPts val="0"/>
              </a:spcAft>
              <a:buClr>
                <a:schemeClr val="dk1"/>
              </a:buClr>
              <a:buSzPts val="3200"/>
              <a:buFont typeface="Noto Sans Symbols"/>
              <a:buChar char="⮚"/>
            </a:pPr>
            <a:r>
              <a:rPr lang="en-US" sz="2400" b="1" i="1" u="none" strike="noStrike" cap="none" dirty="0">
                <a:solidFill>
                  <a:srgbClr val="FF0000"/>
                </a:solidFill>
                <a:latin typeface="Calibri" pitchFamily="34" charset="0"/>
                <a:ea typeface="Calibri" pitchFamily="34" charset="0"/>
                <a:cs typeface="Calibri" pitchFamily="34" charset="0"/>
                <a:sym typeface="Trebuchet MS"/>
              </a:rPr>
              <a:t>No renewal </a:t>
            </a:r>
            <a:r>
              <a:rPr lang="en-US" sz="2400" b="1" i="1" u="none" strike="noStrike" cap="none" dirty="0" smtClean="0">
                <a:solidFill>
                  <a:srgbClr val="FF0000"/>
                </a:solidFill>
                <a:latin typeface="Calibri" pitchFamily="34" charset="0"/>
                <a:ea typeface="Calibri" pitchFamily="34" charset="0"/>
                <a:cs typeface="Calibri" pitchFamily="34" charset="0"/>
                <a:sym typeface="Trebuchet MS"/>
              </a:rPr>
              <a:t>incentive </a:t>
            </a:r>
            <a:r>
              <a:rPr lang="en-US" sz="2400" b="1" i="1" u="none" strike="noStrike" cap="none" dirty="0">
                <a:solidFill>
                  <a:srgbClr val="FF0000"/>
                </a:solidFill>
                <a:latin typeface="Calibri" pitchFamily="34" charset="0"/>
                <a:ea typeface="Calibri" pitchFamily="34" charset="0"/>
                <a:cs typeface="Calibri" pitchFamily="34" charset="0"/>
                <a:sym typeface="Trebuchet MS"/>
              </a:rPr>
              <a:t>on PLI/RPLI policies will be paid </a:t>
            </a:r>
            <a:r>
              <a:rPr lang="en-US" sz="2400" b="1" i="1" u="none" strike="noStrike" cap="none" dirty="0" smtClean="0">
                <a:solidFill>
                  <a:srgbClr val="FF0000"/>
                </a:solidFill>
                <a:latin typeface="Calibri" pitchFamily="34" charset="0"/>
                <a:ea typeface="Calibri" pitchFamily="34" charset="0"/>
                <a:cs typeface="Calibri" pitchFamily="34" charset="0"/>
                <a:sym typeface="Trebuchet MS"/>
              </a:rPr>
              <a:t>to the </a:t>
            </a:r>
            <a:r>
              <a:rPr lang="en-US" sz="2400" b="1" i="1" u="none" strike="noStrike" cap="none" dirty="0">
                <a:solidFill>
                  <a:srgbClr val="FF0000"/>
                </a:solidFill>
                <a:latin typeface="Calibri" pitchFamily="34" charset="0"/>
                <a:ea typeface="Calibri" pitchFamily="34" charset="0"/>
                <a:cs typeface="Calibri" pitchFamily="34" charset="0"/>
                <a:sym typeface="Trebuchet MS"/>
              </a:rPr>
              <a:t>Development </a:t>
            </a:r>
            <a:r>
              <a:rPr lang="en-US" sz="2400" b="1" i="1" u="none" strike="noStrike" cap="none" dirty="0" smtClean="0">
                <a:solidFill>
                  <a:srgbClr val="FF0000"/>
                </a:solidFill>
                <a:latin typeface="Calibri" pitchFamily="34" charset="0"/>
                <a:ea typeface="Calibri" pitchFamily="34" charset="0"/>
                <a:cs typeface="Calibri" pitchFamily="34" charset="0"/>
                <a:sym typeface="Trebuchet MS"/>
              </a:rPr>
              <a:t>Officers, Sub-Divisional Heads, </a:t>
            </a:r>
            <a:r>
              <a:rPr lang="en-US" sz="2400" b="1" i="1" dirty="0" smtClean="0">
                <a:solidFill>
                  <a:srgbClr val="FF0000"/>
                </a:solidFill>
                <a:latin typeface="Calibri" pitchFamily="34" charset="0"/>
                <a:ea typeface="Calibri" pitchFamily="34" charset="0"/>
                <a:cs typeface="Calibri" pitchFamily="34" charset="0"/>
                <a:sym typeface="Trebuchet MS"/>
              </a:rPr>
              <a:t>M</a:t>
            </a:r>
            <a:r>
              <a:rPr lang="en-US" sz="2400" b="1" i="1" u="none" strike="noStrike" cap="none" dirty="0" smtClean="0">
                <a:solidFill>
                  <a:srgbClr val="FF0000"/>
                </a:solidFill>
                <a:latin typeface="Calibri" pitchFamily="34" charset="0"/>
                <a:ea typeface="Calibri" pitchFamily="34" charset="0"/>
                <a:cs typeface="Calibri" pitchFamily="34" charset="0"/>
                <a:sym typeface="Trebuchet MS"/>
              </a:rPr>
              <a:t>ail Overseers, Dy. SP/ASP(HQ)/OS and Divisional Heads</a:t>
            </a:r>
            <a:endParaRPr sz="1100" b="1" i="1">
              <a:solidFill>
                <a:srgbClr val="FF0000"/>
              </a:solidFill>
              <a:latin typeface="Calibri" pitchFamily="34" charset="0"/>
              <a:ea typeface="Calibri" pitchFamily="34" charset="0"/>
              <a:cs typeface="Calibri"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100"/>
          <p:cNvSpPr txBox="1"/>
          <p:nvPr/>
        </p:nvSpPr>
        <p:spPr>
          <a:xfrm>
            <a:off x="0" y="533400"/>
            <a:ext cx="614463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Medical Fee Payable to Doctors</a:t>
            </a:r>
            <a:endParaRPr sz="3200" b="1">
              <a:solidFill>
                <a:sysClr val="windowText" lastClr="000000"/>
              </a:solidFill>
              <a:latin typeface="Trebuchet MS"/>
              <a:ea typeface="Trebuchet MS"/>
              <a:cs typeface="Trebuchet MS"/>
              <a:sym typeface="Trebuchet MS"/>
            </a:endParaRPr>
          </a:p>
        </p:txBody>
      </p:sp>
      <p:sp>
        <p:nvSpPr>
          <p:cNvPr id="866" name="Google Shape;866;p100"/>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49250" marR="0" lvl="1" indent="-184150" algn="just" rtl="0">
              <a:spcBef>
                <a:spcPts val="0"/>
              </a:spcBef>
              <a:spcAft>
                <a:spcPts val="0"/>
              </a:spcAft>
              <a:buClr>
                <a:schemeClr val="dk1"/>
              </a:buClr>
              <a:buSzPts val="2600"/>
              <a:buFont typeface="Noto Sans Symbols"/>
              <a:buNone/>
            </a:pPr>
            <a:endParaRPr sz="2600" b="0" i="0" u="none" strike="noStrike" cap="none">
              <a:solidFill>
                <a:schemeClr val="dk1"/>
              </a:solidFill>
              <a:latin typeface="Trebuchet MS"/>
              <a:ea typeface="Trebuchet MS"/>
              <a:cs typeface="Trebuchet MS"/>
              <a:sym typeface="Trebuchet MS"/>
            </a:endParaRPr>
          </a:p>
        </p:txBody>
      </p:sp>
      <p:sp>
        <p:nvSpPr>
          <p:cNvPr id="867" name="Google Shape;867;p100"/>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49250" marR="0" lvl="1" indent="-222250" algn="just" rtl="0">
              <a:spcBef>
                <a:spcPts val="0"/>
              </a:spcBef>
              <a:spcAft>
                <a:spcPts val="0"/>
              </a:spcAft>
              <a:buClr>
                <a:schemeClr val="dk1"/>
              </a:buClr>
              <a:buSzPts val="2000"/>
              <a:buFont typeface="Noto Sans Symbols"/>
              <a:buNone/>
            </a:pPr>
            <a:endParaRPr sz="2000" b="1" i="0" u="none" strike="noStrike" cap="none">
              <a:solidFill>
                <a:srgbClr val="FF0000"/>
              </a:solidFill>
              <a:latin typeface="Trebuchet MS"/>
              <a:ea typeface="Trebuchet MS"/>
              <a:cs typeface="Trebuchet MS"/>
              <a:sym typeface="Trebuchet MS"/>
            </a:endParaRPr>
          </a:p>
        </p:txBody>
      </p:sp>
      <p:graphicFrame>
        <p:nvGraphicFramePr>
          <p:cNvPr id="868" name="Google Shape;868;p100"/>
          <p:cNvGraphicFramePr/>
          <p:nvPr/>
        </p:nvGraphicFramePr>
        <p:xfrm>
          <a:off x="252000" y="1551194"/>
          <a:ext cx="8640000" cy="5002040"/>
        </p:xfrm>
        <a:graphic>
          <a:graphicData uri="http://schemas.openxmlformats.org/drawingml/2006/table">
            <a:tbl>
              <a:tblPr firstRow="1" bandRow="1">
                <a:noFill/>
                <a:tableStyleId>{D76A10A5-5DC5-4797-94AC-70420B3E1123}</a:tableStyleId>
              </a:tblPr>
              <a:tblGrid>
                <a:gridCol w="4320000"/>
                <a:gridCol w="4320000"/>
              </a:tblGrid>
              <a:tr h="931450">
                <a:tc>
                  <a:txBody>
                    <a:bodyPr/>
                    <a:lstStyle/>
                    <a:p>
                      <a:pPr marL="0" marR="0" lvl="0" indent="0" algn="ctr" rtl="0">
                        <a:spcBef>
                          <a:spcPts val="0"/>
                        </a:spcBef>
                        <a:spcAft>
                          <a:spcPts val="0"/>
                        </a:spcAft>
                        <a:buNone/>
                      </a:pPr>
                      <a:r>
                        <a:rPr lang="en-US" sz="2800" b="1" dirty="0">
                          <a:solidFill>
                            <a:srgbClr val="FFFF00"/>
                          </a:solidFill>
                          <a:latin typeface="Calibri" pitchFamily="34" charset="0"/>
                          <a:ea typeface="Calibri" pitchFamily="34" charset="0"/>
                          <a:cs typeface="Calibri" pitchFamily="34" charset="0"/>
                          <a:sym typeface="Trebuchet MS"/>
                        </a:rPr>
                        <a:t>Amount of Sum Assured</a:t>
                      </a:r>
                      <a:endParaRPr sz="2800" b="1">
                        <a:solidFill>
                          <a:srgbClr val="FFFF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800" b="1">
                          <a:solidFill>
                            <a:srgbClr val="FFFF00"/>
                          </a:solidFill>
                          <a:latin typeface="Calibri" pitchFamily="34" charset="0"/>
                          <a:ea typeface="Calibri" pitchFamily="34" charset="0"/>
                          <a:cs typeface="Calibri" pitchFamily="34" charset="0"/>
                          <a:sym typeface="Trebuchet MS"/>
                        </a:rPr>
                        <a:t>Medical Fee Payable</a:t>
                      </a:r>
                      <a:endParaRPr sz="2800" b="1">
                        <a:solidFill>
                          <a:srgbClr val="FFFF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400">
                <a:tc>
                  <a:txBody>
                    <a:bodyPr/>
                    <a:lstStyle/>
                    <a:p>
                      <a:pPr marL="0" marR="0" lvl="0" indent="0" algn="ctr" rtl="0">
                        <a:spcBef>
                          <a:spcPts val="0"/>
                        </a:spcBef>
                        <a:spcAft>
                          <a:spcPts val="0"/>
                        </a:spcAft>
                        <a:buNone/>
                      </a:pPr>
                      <a:r>
                        <a:rPr lang="en-US" sz="2400" b="1">
                          <a:solidFill>
                            <a:srgbClr val="FF0000"/>
                          </a:solidFill>
                          <a:latin typeface="Calibri" pitchFamily="34" charset="0"/>
                          <a:ea typeface="Calibri" pitchFamily="34" charset="0"/>
                          <a:cs typeface="Calibri" pitchFamily="34" charset="0"/>
                          <a:sym typeface="Trebuchet MS"/>
                        </a:rPr>
                        <a:t>Up to Rs. 10 Lakhs</a:t>
                      </a:r>
                      <a:endParaRPr sz="24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solidFill>
                            <a:srgbClr val="FF0000"/>
                          </a:solidFill>
                          <a:latin typeface="Calibri" pitchFamily="34" charset="0"/>
                          <a:ea typeface="Calibri" pitchFamily="34" charset="0"/>
                          <a:cs typeface="Calibri" pitchFamily="34" charset="0"/>
                          <a:sym typeface="Trebuchet MS"/>
                        </a:rPr>
                        <a:t>Rs. 50/- per examination</a:t>
                      </a:r>
                      <a:endParaRPr sz="24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755775">
                <a:tc>
                  <a:txBody>
                    <a:bodyPr/>
                    <a:lstStyle/>
                    <a:p>
                      <a:pPr marL="0" marR="0" lvl="0" indent="0" algn="ctr" rtl="0">
                        <a:spcBef>
                          <a:spcPts val="0"/>
                        </a:spcBef>
                        <a:spcAft>
                          <a:spcPts val="0"/>
                        </a:spcAft>
                        <a:buNone/>
                      </a:pPr>
                      <a:r>
                        <a:rPr lang="en-US" sz="2400" b="1">
                          <a:solidFill>
                            <a:srgbClr val="FF0000"/>
                          </a:solidFill>
                          <a:latin typeface="Calibri" pitchFamily="34" charset="0"/>
                          <a:ea typeface="Calibri" pitchFamily="34" charset="0"/>
                          <a:cs typeface="Calibri" pitchFamily="34" charset="0"/>
                          <a:sym typeface="Trebuchet MS"/>
                        </a:rPr>
                        <a:t>Above Rs. 10 Lakhs &amp; Up to Rs. 20 Lakhs</a:t>
                      </a:r>
                      <a:endParaRPr sz="24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solidFill>
                            <a:srgbClr val="FF0000"/>
                          </a:solidFill>
                          <a:latin typeface="Calibri" pitchFamily="34" charset="0"/>
                          <a:ea typeface="Calibri" pitchFamily="34" charset="0"/>
                          <a:cs typeface="Calibri" pitchFamily="34" charset="0"/>
                          <a:sym typeface="Trebuchet MS"/>
                        </a:rPr>
                        <a:t>Rs. 70/- per examination</a:t>
                      </a:r>
                      <a:endParaRPr sz="24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400">
                <a:tc>
                  <a:txBody>
                    <a:bodyPr/>
                    <a:lstStyle/>
                    <a:p>
                      <a:pPr marL="0" marR="0" lvl="0" indent="0" algn="ctr" rtl="0">
                        <a:spcBef>
                          <a:spcPts val="0"/>
                        </a:spcBef>
                        <a:spcAft>
                          <a:spcPts val="0"/>
                        </a:spcAft>
                        <a:buNone/>
                      </a:pPr>
                      <a:r>
                        <a:rPr lang="en-US" sz="2400" b="1" dirty="0">
                          <a:solidFill>
                            <a:srgbClr val="FF0000"/>
                          </a:solidFill>
                          <a:latin typeface="Calibri" pitchFamily="34" charset="0"/>
                          <a:ea typeface="Calibri" pitchFamily="34" charset="0"/>
                          <a:cs typeface="Calibri" pitchFamily="34" charset="0"/>
                          <a:sym typeface="Trebuchet MS"/>
                        </a:rPr>
                        <a:t>Above Rs. 20 </a:t>
                      </a:r>
                      <a:r>
                        <a:rPr lang="en-US" sz="2400" b="1" dirty="0" err="1">
                          <a:solidFill>
                            <a:srgbClr val="FF0000"/>
                          </a:solidFill>
                          <a:latin typeface="Calibri" pitchFamily="34" charset="0"/>
                          <a:ea typeface="Calibri" pitchFamily="34" charset="0"/>
                          <a:cs typeface="Calibri" pitchFamily="34" charset="0"/>
                          <a:sym typeface="Trebuchet MS"/>
                        </a:rPr>
                        <a:t>Lakhs</a:t>
                      </a:r>
                      <a:r>
                        <a:rPr lang="en-US" sz="2400" b="1" dirty="0">
                          <a:solidFill>
                            <a:srgbClr val="FF0000"/>
                          </a:solidFill>
                          <a:latin typeface="Calibri" pitchFamily="34" charset="0"/>
                          <a:ea typeface="Calibri" pitchFamily="34" charset="0"/>
                          <a:cs typeface="Calibri" pitchFamily="34" charset="0"/>
                          <a:sym typeface="Trebuchet MS"/>
                        </a:rPr>
                        <a:t> &amp; Up to Rs. 50 </a:t>
                      </a:r>
                      <a:r>
                        <a:rPr lang="en-US" sz="2400" b="1" dirty="0" err="1">
                          <a:solidFill>
                            <a:srgbClr val="FF0000"/>
                          </a:solidFill>
                          <a:latin typeface="Calibri" pitchFamily="34" charset="0"/>
                          <a:ea typeface="Calibri" pitchFamily="34" charset="0"/>
                          <a:cs typeface="Calibri" pitchFamily="34" charset="0"/>
                          <a:sym typeface="Trebuchet MS"/>
                        </a:rPr>
                        <a:t>Lakhs</a:t>
                      </a:r>
                      <a:endParaRPr sz="24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solidFill>
                            <a:srgbClr val="FF0000"/>
                          </a:solidFill>
                          <a:latin typeface="Calibri" pitchFamily="34" charset="0"/>
                          <a:ea typeface="Calibri" pitchFamily="34" charset="0"/>
                          <a:cs typeface="Calibri" pitchFamily="34" charset="0"/>
                          <a:sym typeface="Trebuchet MS"/>
                        </a:rPr>
                        <a:t>Rs. 120/- per examination</a:t>
                      </a:r>
                      <a:endParaRPr sz="24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400">
                <a:tc>
                  <a:txBody>
                    <a:bodyPr/>
                    <a:lstStyle/>
                    <a:p>
                      <a:pPr marL="0" marR="0" lvl="0" indent="0" algn="ctr" rtl="0">
                        <a:spcBef>
                          <a:spcPts val="0"/>
                        </a:spcBef>
                        <a:spcAft>
                          <a:spcPts val="0"/>
                        </a:spcAft>
                        <a:buNone/>
                      </a:pPr>
                      <a:r>
                        <a:rPr lang="en-US" sz="2400" b="1">
                          <a:solidFill>
                            <a:srgbClr val="FF0000"/>
                          </a:solidFill>
                          <a:latin typeface="Calibri" pitchFamily="34" charset="0"/>
                          <a:ea typeface="Calibri" pitchFamily="34" charset="0"/>
                          <a:cs typeface="Calibri" pitchFamily="34" charset="0"/>
                          <a:sym typeface="Trebuchet MS"/>
                        </a:rPr>
                        <a:t>Revival Cases *</a:t>
                      </a:r>
                      <a:endParaRPr b="1">
                        <a:latin typeface="Calibri" pitchFamily="34" charset="0"/>
                        <a:ea typeface="Calibri" pitchFamily="34" charset="0"/>
                        <a:cs typeface="Calibri" pitchFamily="34" charset="0"/>
                      </a:endParaRPr>
                    </a:p>
                    <a:p>
                      <a:pPr marL="0" marR="0" lvl="0" indent="0" algn="ctr" rtl="0">
                        <a:spcBef>
                          <a:spcPts val="0"/>
                        </a:spcBef>
                        <a:spcAft>
                          <a:spcPts val="0"/>
                        </a:spcAft>
                        <a:buNone/>
                      </a:pPr>
                      <a:endParaRPr sz="2400" b="1">
                        <a:solidFill>
                          <a:srgbClr val="FF0000"/>
                        </a:solidFill>
                        <a:latin typeface="Calibri" pitchFamily="34" charset="0"/>
                        <a:ea typeface="Calibri" pitchFamily="34" charset="0"/>
                        <a:cs typeface="Calibri" pitchFamily="34" charset="0"/>
                        <a:sym typeface="Trebuchet MS"/>
                      </a:endParaRPr>
                    </a:p>
                    <a:p>
                      <a:pPr marL="0" marR="0" lvl="0" indent="0" algn="ctr" rtl="0">
                        <a:spcBef>
                          <a:spcPts val="0"/>
                        </a:spcBef>
                        <a:spcAft>
                          <a:spcPts val="0"/>
                        </a:spcAft>
                        <a:buNone/>
                      </a:pPr>
                      <a:r>
                        <a:rPr lang="en-US" sz="2400" b="1">
                          <a:solidFill>
                            <a:srgbClr val="FF0000"/>
                          </a:solidFill>
                          <a:latin typeface="Calibri" pitchFamily="34" charset="0"/>
                          <a:ea typeface="Calibri" pitchFamily="34" charset="0"/>
                          <a:cs typeface="Calibri" pitchFamily="34" charset="0"/>
                          <a:sym typeface="Trebuchet MS"/>
                        </a:rPr>
                        <a:t>(Where SA is above 20 Lakhs and age of insurant is 55 years and above</a:t>
                      </a:r>
                      <a:endParaRPr sz="24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solidFill>
                            <a:srgbClr val="FF0000"/>
                          </a:solidFill>
                          <a:latin typeface="Calibri" pitchFamily="34" charset="0"/>
                          <a:ea typeface="Calibri" pitchFamily="34" charset="0"/>
                          <a:cs typeface="Calibri" pitchFamily="34" charset="0"/>
                          <a:sym typeface="Trebuchet MS"/>
                        </a:rPr>
                        <a:t>Rs. 150/- for each opinion *</a:t>
                      </a:r>
                      <a:endParaRPr b="1">
                        <a:latin typeface="Calibri" pitchFamily="34" charset="0"/>
                        <a:ea typeface="Calibri" pitchFamily="34" charset="0"/>
                        <a:cs typeface="Calibri" pitchFamily="34" charset="0"/>
                      </a:endParaRPr>
                    </a:p>
                    <a:p>
                      <a:pPr marL="0" marR="0" lvl="0" indent="0" algn="ctr" rtl="0">
                        <a:spcBef>
                          <a:spcPts val="0"/>
                        </a:spcBef>
                        <a:spcAft>
                          <a:spcPts val="0"/>
                        </a:spcAft>
                        <a:buNone/>
                      </a:pPr>
                      <a:endParaRPr sz="2400" b="1">
                        <a:solidFill>
                          <a:srgbClr val="FF0000"/>
                        </a:solidFill>
                        <a:latin typeface="Calibri" pitchFamily="34" charset="0"/>
                        <a:ea typeface="Calibri" pitchFamily="34" charset="0"/>
                        <a:cs typeface="Calibri" pitchFamily="34" charset="0"/>
                        <a:sym typeface="Trebuchet MS"/>
                      </a:endParaRPr>
                    </a:p>
                    <a:p>
                      <a:pPr marL="0" marR="0" lvl="0" indent="0" algn="ctr" rtl="0">
                        <a:spcBef>
                          <a:spcPts val="0"/>
                        </a:spcBef>
                        <a:spcAft>
                          <a:spcPts val="0"/>
                        </a:spcAft>
                        <a:buNone/>
                      </a:pPr>
                      <a:r>
                        <a:rPr lang="en-US" sz="2400" b="1" dirty="0">
                          <a:solidFill>
                            <a:srgbClr val="FF0000"/>
                          </a:solidFill>
                          <a:latin typeface="Calibri" pitchFamily="34" charset="0"/>
                          <a:ea typeface="Calibri" pitchFamily="34" charset="0"/>
                          <a:cs typeface="Calibri" pitchFamily="34" charset="0"/>
                          <a:sym typeface="Trebuchet MS"/>
                        </a:rPr>
                        <a:t>(For obtaining Second Opinion on the Medical Report submitted by the insurant)</a:t>
                      </a:r>
                      <a:endParaRPr sz="24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101"/>
          <p:cNvSpPr txBox="1"/>
          <p:nvPr/>
        </p:nvSpPr>
        <p:spPr>
          <a:xfrm>
            <a:off x="1647824" y="3200400"/>
            <a:ext cx="5910263" cy="838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7200" b="1" dirty="0">
                <a:solidFill>
                  <a:srgbClr val="FF0000"/>
                </a:solidFill>
                <a:latin typeface="Arial Black" pitchFamily="34" charset="0"/>
                <a:ea typeface="Trebuchet MS"/>
                <a:cs typeface="Trebuchet MS"/>
                <a:sym typeface="Trebuchet MS"/>
              </a:rPr>
              <a:t>Thank You</a:t>
            </a:r>
            <a:endParaRPr>
              <a:solidFill>
                <a:srgbClr val="FF0000"/>
              </a:solidFill>
              <a:latin typeface="Arial Black" pitchFamily="34" charset="0"/>
            </a:endParaRPr>
          </a:p>
        </p:txBody>
      </p:sp>
      <p:sp>
        <p:nvSpPr>
          <p:cNvPr id="874" name="Google Shape;874;p10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103</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168" name="Google Shape;168;p11"/>
          <p:cNvSpPr txBox="1"/>
          <p:nvPr/>
        </p:nvSpPr>
        <p:spPr>
          <a:xfrm>
            <a:off x="0" y="533400"/>
            <a:ext cx="212429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Features :</a:t>
            </a:r>
            <a:endParaRPr sz="3200" b="1">
              <a:solidFill>
                <a:sysClr val="windowText" lastClr="000000"/>
              </a:solidFill>
              <a:latin typeface="Trebuchet MS"/>
              <a:ea typeface="Trebuchet MS"/>
              <a:cs typeface="Trebuchet MS"/>
              <a:sym typeface="Trebuchet MS"/>
            </a:endParaRPr>
          </a:p>
        </p:txBody>
      </p:sp>
      <p:sp>
        <p:nvSpPr>
          <p:cNvPr id="169" name="Google Shape;169;p1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
        <p:nvSpPr>
          <p:cNvPr id="170" name="Google Shape;170;p11"/>
          <p:cNvSpPr txBox="1"/>
          <p:nvPr/>
        </p:nvSpPr>
        <p:spPr>
          <a:xfrm>
            <a:off x="0" y="1371600"/>
            <a:ext cx="8972550" cy="5486400"/>
          </a:xfrm>
          <a:prstGeom prst="rect">
            <a:avLst/>
          </a:prstGeom>
          <a:noFill/>
          <a:ln>
            <a:noFill/>
          </a:ln>
        </p:spPr>
        <p:txBody>
          <a:bodyPr spcFirstLastPara="1" wrap="square" lIns="91425" tIns="45700" rIns="91425" bIns="45700" anchor="t" anchorCtr="0">
            <a:normAutofit/>
          </a:bodyPr>
          <a:lstStyle/>
          <a:p>
            <a:pPr marL="361950" marR="0" lvl="1" indent="-349250" algn="just" rtl="0">
              <a:spcBef>
                <a:spcPts val="0"/>
              </a:spcBef>
              <a:spcAft>
                <a:spcPts val="0"/>
              </a:spcAft>
              <a:buClr>
                <a:srgbClr val="FF0000"/>
              </a:buClr>
              <a:buSzPts val="3200"/>
              <a:buFont typeface="Noto Sans Symbols"/>
              <a:buChar char="❑"/>
            </a:pPr>
            <a:r>
              <a:rPr lang="en-US" sz="3200" b="1" i="0" u="none" strike="noStrike" cap="none" dirty="0">
                <a:solidFill>
                  <a:srgbClr val="FF0000"/>
                </a:solidFill>
                <a:latin typeface="Calibri" pitchFamily="34" charset="0"/>
                <a:ea typeface="Calibri" pitchFamily="34" charset="0"/>
                <a:cs typeface="Calibri" pitchFamily="34" charset="0"/>
                <a:sym typeface="Trebuchet MS"/>
              </a:rPr>
              <a:t>Convertible Whole Life Assurance (CWA-</a:t>
            </a:r>
            <a:r>
              <a:rPr lang="en-US" sz="3200" b="1" i="0" u="none" strike="noStrike" cap="none" dirty="0" err="1">
                <a:solidFill>
                  <a:srgbClr val="FF0000"/>
                </a:solidFill>
                <a:latin typeface="Calibri" pitchFamily="34" charset="0"/>
                <a:ea typeface="Calibri" pitchFamily="34" charset="0"/>
                <a:cs typeface="Calibri" pitchFamily="34" charset="0"/>
                <a:sym typeface="Trebuchet MS"/>
              </a:rPr>
              <a:t>Suvidha</a:t>
            </a:r>
            <a:r>
              <a:rPr lang="en-US" sz="3200" b="1" i="0" u="none" strike="noStrike" cap="none" dirty="0">
                <a:solidFill>
                  <a:srgbClr val="FF0000"/>
                </a:solidFill>
                <a:latin typeface="Calibri" pitchFamily="34" charset="0"/>
                <a:ea typeface="Calibri" pitchFamily="34" charset="0"/>
                <a:cs typeface="Calibri" pitchFamily="34" charset="0"/>
                <a:sym typeface="Trebuchet MS"/>
              </a:rPr>
              <a:t>):</a:t>
            </a: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2400"/>
              </a:spcBef>
              <a:spcAft>
                <a:spcPts val="0"/>
              </a:spcAft>
              <a:buClr>
                <a:schemeClr val="dk1"/>
              </a:buClr>
              <a:buSzPts val="2800"/>
              <a:buFont typeface="Arial"/>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Policy can be converted into Endowment Assurance after 5 </a:t>
            </a:r>
            <a:r>
              <a:rPr lang="en-US" sz="2800" b="1" i="0" u="none" strike="noStrike" cap="none" dirty="0" smtClean="0">
                <a:solidFill>
                  <a:schemeClr val="dk1"/>
                </a:solidFill>
                <a:latin typeface="Calibri" pitchFamily="34" charset="0"/>
                <a:ea typeface="Calibri" pitchFamily="34" charset="0"/>
                <a:cs typeface="Calibri" pitchFamily="34" charset="0"/>
                <a:sym typeface="Trebuchet MS"/>
              </a:rPr>
              <a:t>years and before 6 years.</a:t>
            </a:r>
            <a:endParaRPr b="1">
              <a:latin typeface="Calibri" pitchFamily="34" charset="0"/>
              <a:ea typeface="Calibri" pitchFamily="34" charset="0"/>
              <a:cs typeface="Calibri" pitchFamily="34" charset="0"/>
            </a:endParaRPr>
          </a:p>
          <a:p>
            <a:pPr marL="685800" marR="0" lvl="1" indent="-349250" algn="just" rtl="0">
              <a:spcBef>
                <a:spcPts val="2400"/>
              </a:spcBef>
              <a:spcAft>
                <a:spcPts val="0"/>
              </a:spcAft>
              <a:buClr>
                <a:schemeClr val="dk1"/>
              </a:buClr>
              <a:buSzPts val="2800"/>
              <a:buFont typeface="Arial"/>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If the same is not converted then it will be attract the benefits as of Whole Life Assurance Policy.</a:t>
            </a:r>
            <a:endParaRPr b="1">
              <a:latin typeface="Calibri" pitchFamily="34" charset="0"/>
              <a:ea typeface="Calibri" pitchFamily="34" charset="0"/>
              <a:cs typeface="Calibri" pitchFamily="34" charset="0"/>
            </a:endParaRPr>
          </a:p>
          <a:p>
            <a:pPr marL="685800" marR="0" lvl="1" indent="-349250" algn="just" rtl="0">
              <a:spcBef>
                <a:spcPts val="2400"/>
              </a:spcBef>
              <a:spcAft>
                <a:spcPts val="0"/>
              </a:spcAft>
              <a:buClr>
                <a:schemeClr val="dk1"/>
              </a:buClr>
              <a:buSzPts val="2800"/>
              <a:buFont typeface="Arial"/>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Premium payable </a:t>
            </a:r>
            <a:r>
              <a:rPr lang="en-US" sz="2800" b="1" i="0" u="none" strike="noStrike" cap="none" dirty="0" err="1">
                <a:solidFill>
                  <a:schemeClr val="dk1"/>
                </a:solidFill>
                <a:latin typeface="Calibri" pitchFamily="34" charset="0"/>
                <a:ea typeface="Calibri" pitchFamily="34" charset="0"/>
                <a:cs typeface="Calibri" pitchFamily="34" charset="0"/>
                <a:sym typeface="Trebuchet MS"/>
              </a:rPr>
              <a:t>upto</a:t>
            </a:r>
            <a:r>
              <a:rPr lang="en-US" sz="2800" b="1" i="0" u="none" strike="noStrike" cap="none" dirty="0">
                <a:solidFill>
                  <a:schemeClr val="dk1"/>
                </a:solidFill>
                <a:latin typeface="Calibri" pitchFamily="34" charset="0"/>
                <a:ea typeface="Calibri" pitchFamily="34" charset="0"/>
                <a:cs typeface="Calibri" pitchFamily="34" charset="0"/>
                <a:sym typeface="Trebuchet MS"/>
              </a:rPr>
              <a:t> 60 years</a:t>
            </a:r>
            <a:r>
              <a:rPr lang="en-US" sz="2800" b="1" i="0" u="none" strike="noStrike" cap="none" dirty="0" smtClean="0">
                <a:solidFill>
                  <a:schemeClr val="dk1"/>
                </a:solidFill>
                <a:latin typeface="Calibri" pitchFamily="34" charset="0"/>
                <a:ea typeface="Calibri" pitchFamily="34" charset="0"/>
                <a:cs typeface="Calibri" pitchFamily="34" charset="0"/>
                <a:sym typeface="Trebuchet MS"/>
              </a:rPr>
              <a:t>.</a:t>
            </a:r>
          </a:p>
          <a:p>
            <a:pPr marL="685800" marR="0" lvl="1" indent="-349250" algn="just" rtl="0">
              <a:spcBef>
                <a:spcPts val="2400"/>
              </a:spcBef>
              <a:spcAft>
                <a:spcPts val="0"/>
              </a:spcAft>
              <a:buClr>
                <a:schemeClr val="dk1"/>
              </a:buClr>
              <a:buSzPts val="2800"/>
              <a:buFont typeface="Arial"/>
              <a:buChar char="•"/>
            </a:pPr>
            <a:r>
              <a:rPr lang="en-US" sz="2800" b="1" dirty="0" smtClean="0">
                <a:solidFill>
                  <a:schemeClr val="dk1"/>
                </a:solidFill>
                <a:latin typeface="Calibri" pitchFamily="34" charset="0"/>
                <a:ea typeface="Calibri" pitchFamily="34" charset="0"/>
                <a:cs typeface="Calibri" pitchFamily="34" charset="0"/>
                <a:sym typeface="Trebuchet MS"/>
              </a:rPr>
              <a:t>Maturity can be claimed at the age of 50/55/58/60 years</a:t>
            </a:r>
            <a:endParaRPr b="1">
              <a:latin typeface="Calibri" pitchFamily="34" charset="0"/>
              <a:ea typeface="Calibri" pitchFamily="34"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176" name="Google Shape;176;p12"/>
          <p:cNvSpPr txBox="1"/>
          <p:nvPr/>
        </p:nvSpPr>
        <p:spPr>
          <a:xfrm>
            <a:off x="0" y="533400"/>
            <a:ext cx="212429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ysClr val="windowText" lastClr="000000"/>
                </a:solidFill>
                <a:latin typeface="Trebuchet MS"/>
                <a:ea typeface="Trebuchet MS"/>
                <a:cs typeface="Trebuchet MS"/>
                <a:sym typeface="Trebuchet MS"/>
              </a:rPr>
              <a:t>Features :</a:t>
            </a:r>
            <a:endParaRPr sz="3200" b="1">
              <a:solidFill>
                <a:sysClr val="windowText" lastClr="000000"/>
              </a:solidFill>
              <a:latin typeface="Trebuchet MS"/>
              <a:ea typeface="Trebuchet MS"/>
              <a:cs typeface="Trebuchet MS"/>
              <a:sym typeface="Trebuchet MS"/>
            </a:endParaRPr>
          </a:p>
        </p:txBody>
      </p:sp>
      <p:sp>
        <p:nvSpPr>
          <p:cNvPr id="177" name="Google Shape;177;p1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
        <p:nvSpPr>
          <p:cNvPr id="178" name="Google Shape;178;p12"/>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349250" marR="0" lvl="1" indent="-349250" algn="just" rtl="0">
              <a:spcBef>
                <a:spcPts val="0"/>
              </a:spcBef>
              <a:spcAft>
                <a:spcPts val="0"/>
              </a:spcAft>
              <a:buClr>
                <a:srgbClr val="FF0000"/>
              </a:buClr>
              <a:buSzPts val="3200"/>
              <a:buFont typeface="Noto Sans Symbols"/>
              <a:buChar char="❑"/>
            </a:pPr>
            <a:r>
              <a:rPr lang="en-US" sz="3200" b="1" i="0" u="none" strike="noStrike" cap="none" dirty="0">
                <a:solidFill>
                  <a:srgbClr val="FF0000"/>
                </a:solidFill>
                <a:latin typeface="Calibri" pitchFamily="34" charset="0"/>
                <a:ea typeface="Calibri" pitchFamily="34" charset="0"/>
                <a:cs typeface="Calibri" pitchFamily="34" charset="0"/>
                <a:sym typeface="Trebuchet MS"/>
              </a:rPr>
              <a:t>Endowment Assurance (EA-</a:t>
            </a:r>
            <a:r>
              <a:rPr lang="en-US" sz="3200" b="1" i="0" u="none" strike="noStrike" cap="none" dirty="0" err="1">
                <a:solidFill>
                  <a:srgbClr val="FF0000"/>
                </a:solidFill>
                <a:latin typeface="Calibri" pitchFamily="34" charset="0"/>
                <a:ea typeface="Calibri" pitchFamily="34" charset="0"/>
                <a:cs typeface="Calibri" pitchFamily="34" charset="0"/>
                <a:sym typeface="Trebuchet MS"/>
              </a:rPr>
              <a:t>Santosh</a:t>
            </a:r>
            <a:r>
              <a:rPr lang="en-US" sz="3200" b="1" i="0" u="none" strike="noStrike" cap="none" dirty="0">
                <a:solidFill>
                  <a:srgbClr val="FF0000"/>
                </a:solidFill>
                <a:latin typeface="Calibri" pitchFamily="34" charset="0"/>
                <a:ea typeface="Calibri" pitchFamily="34" charset="0"/>
                <a:cs typeface="Calibri" pitchFamily="34" charset="0"/>
                <a:sym typeface="Trebuchet MS"/>
              </a:rPr>
              <a:t>):</a:t>
            </a:r>
            <a:endParaRPr b="1">
              <a:latin typeface="Calibri" pitchFamily="34" charset="0"/>
              <a:ea typeface="Calibri" pitchFamily="34" charset="0"/>
              <a:cs typeface="Calibri" pitchFamily="34" charset="0"/>
            </a:endParaRPr>
          </a:p>
          <a:p>
            <a:pPr marL="685800" marR="0" lvl="1" indent="-349250" algn="just" rtl="0">
              <a:spcBef>
                <a:spcPts val="2400"/>
              </a:spcBef>
              <a:spcAft>
                <a:spcPts val="0"/>
              </a:spcAft>
              <a:buClr>
                <a:schemeClr val="dk1"/>
              </a:buClr>
              <a:buSzPts val="2800"/>
              <a:buFont typeface="Arial"/>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Payable to the insurant after maturity of the policy.</a:t>
            </a:r>
            <a:endParaRPr b="1">
              <a:latin typeface="Calibri" pitchFamily="34" charset="0"/>
              <a:ea typeface="Calibri" pitchFamily="34" charset="0"/>
              <a:cs typeface="Calibri" pitchFamily="34" charset="0"/>
            </a:endParaRPr>
          </a:p>
          <a:p>
            <a:pPr marL="685800" marR="0" lvl="1" indent="-349250" algn="just" rtl="0">
              <a:spcBef>
                <a:spcPts val="2400"/>
              </a:spcBef>
              <a:spcAft>
                <a:spcPts val="0"/>
              </a:spcAft>
              <a:buClr>
                <a:schemeClr val="dk1"/>
              </a:buClr>
              <a:buSzPts val="2800"/>
              <a:buFont typeface="Arial"/>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In case of death, nominee/legal heir will be paid full amount of the sum assured with accrued bonus.</a:t>
            </a:r>
            <a:endParaRPr b="1">
              <a:latin typeface="Calibri" pitchFamily="34" charset="0"/>
              <a:ea typeface="Calibri" pitchFamily="34" charset="0"/>
              <a:cs typeface="Calibri" pitchFamily="34" charset="0"/>
            </a:endParaRPr>
          </a:p>
          <a:p>
            <a:pPr marL="685800" marR="0" lvl="1" indent="-349250" algn="just" rtl="0">
              <a:spcBef>
                <a:spcPts val="2400"/>
              </a:spcBef>
              <a:spcAft>
                <a:spcPts val="0"/>
              </a:spcAft>
              <a:buClr>
                <a:schemeClr val="dk1"/>
              </a:buClr>
              <a:buSzPts val="2800"/>
              <a:buFont typeface="Arial"/>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Maturity at the age of: 35/40/45/50/55/58/60 yrs.</a:t>
            </a:r>
            <a:endParaRPr b="1">
              <a:latin typeface="Calibri" pitchFamily="34" charset="0"/>
              <a:ea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3"/>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184" name="Google Shape;184;p13"/>
          <p:cNvSpPr txBox="1"/>
          <p:nvPr/>
        </p:nvSpPr>
        <p:spPr>
          <a:xfrm>
            <a:off x="0" y="533400"/>
            <a:ext cx="212429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Features :</a:t>
            </a:r>
            <a:endParaRPr sz="3200" b="1">
              <a:solidFill>
                <a:sysClr val="windowText" lastClr="000000"/>
              </a:solidFill>
              <a:latin typeface="Trebuchet MS"/>
              <a:ea typeface="Trebuchet MS"/>
              <a:cs typeface="Trebuchet MS"/>
              <a:sym typeface="Trebuchet MS"/>
            </a:endParaRPr>
          </a:p>
        </p:txBody>
      </p:sp>
      <p:sp>
        <p:nvSpPr>
          <p:cNvPr id="185" name="Google Shape;185;p1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
        <p:nvSpPr>
          <p:cNvPr id="186" name="Google Shape;186;p13"/>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349250" marR="0" lvl="1" indent="-349250" algn="just" rtl="0">
              <a:spcBef>
                <a:spcPts val="0"/>
              </a:spcBef>
              <a:spcAft>
                <a:spcPts val="0"/>
              </a:spcAft>
              <a:buClr>
                <a:srgbClr val="FF0000"/>
              </a:buClr>
              <a:buSzPts val="2800"/>
              <a:buFont typeface="Noto Sans Symbols"/>
              <a:buChar char="❑"/>
            </a:pPr>
            <a:r>
              <a:rPr lang="en-US" sz="2800" b="1" i="0" u="none" strike="noStrike" cap="none" dirty="0">
                <a:solidFill>
                  <a:srgbClr val="FF0000"/>
                </a:solidFill>
                <a:latin typeface="Calibri" pitchFamily="34" charset="0"/>
                <a:ea typeface="Calibri" pitchFamily="34" charset="0"/>
                <a:cs typeface="Calibri" pitchFamily="34" charset="0"/>
                <a:sym typeface="Trebuchet MS"/>
              </a:rPr>
              <a:t>Anticipated Endowment Assurance (AEA-</a:t>
            </a:r>
            <a:r>
              <a:rPr lang="en-US" sz="2800" b="1" i="0" u="none" strike="noStrike" cap="none" dirty="0" err="1">
                <a:solidFill>
                  <a:srgbClr val="FF0000"/>
                </a:solidFill>
                <a:latin typeface="Calibri" pitchFamily="34" charset="0"/>
                <a:ea typeface="Calibri" pitchFamily="34" charset="0"/>
                <a:cs typeface="Calibri" pitchFamily="34" charset="0"/>
                <a:sym typeface="Trebuchet MS"/>
              </a:rPr>
              <a:t>Sumangal</a:t>
            </a:r>
            <a:r>
              <a:rPr lang="en-US" sz="2800" b="1" i="0" u="none" strike="noStrike" cap="none" dirty="0">
                <a:solidFill>
                  <a:srgbClr val="FF0000"/>
                </a:solidFill>
                <a:latin typeface="Calibri" pitchFamily="34" charset="0"/>
                <a:ea typeface="Calibri" pitchFamily="34" charset="0"/>
                <a:cs typeface="Calibri" pitchFamily="34" charset="0"/>
                <a:sym typeface="Trebuchet MS"/>
              </a:rPr>
              <a:t>):</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Clr>
                <a:schemeClr val="dk1"/>
              </a:buClr>
              <a:buSzPts val="2400"/>
              <a:buFont typeface="Arial"/>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It is a money back type of policy.</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Clr>
                <a:schemeClr val="dk1"/>
              </a:buClr>
              <a:buSzPts val="2400"/>
              <a:buFont typeface="Arial"/>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There are two type of policies: 15 yrs &amp; 20 yrs.</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Clr>
                <a:schemeClr val="dk1"/>
              </a:buClr>
              <a:buSzPts val="2400"/>
              <a:buFont typeface="Arial"/>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Benefits paid as under:</a:t>
            </a:r>
            <a:endParaRPr b="1">
              <a:latin typeface="Calibri" pitchFamily="34" charset="0"/>
              <a:ea typeface="Calibri" pitchFamily="34" charset="0"/>
              <a:cs typeface="Calibri" pitchFamily="34" charset="0"/>
            </a:endParaRPr>
          </a:p>
          <a:p>
            <a:pPr marL="685800" marR="0" lvl="1" indent="-171450" algn="just" rtl="0">
              <a:spcBef>
                <a:spcPts val="600"/>
              </a:spcBef>
              <a:spcAft>
                <a:spcPts val="0"/>
              </a:spcAft>
              <a:buClr>
                <a:schemeClr val="dk1"/>
              </a:buClr>
              <a:buSzPts val="2800"/>
              <a:buFont typeface="Arial"/>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p:txBody>
      </p:sp>
      <p:graphicFrame>
        <p:nvGraphicFramePr>
          <p:cNvPr id="187" name="Google Shape;187;p13"/>
          <p:cNvGraphicFramePr/>
          <p:nvPr/>
        </p:nvGraphicFramePr>
        <p:xfrm>
          <a:off x="180000" y="3810000"/>
          <a:ext cx="8784000" cy="2700000"/>
        </p:xfrm>
        <a:graphic>
          <a:graphicData uri="http://schemas.openxmlformats.org/drawingml/2006/table">
            <a:tbl>
              <a:tblPr firstRow="1" bandRow="1">
                <a:noFill/>
                <a:tableStyleId>{E44D2888-2C2A-498A-86A7-AC86EEF158DB}</a:tableStyleId>
              </a:tblPr>
              <a:tblGrid>
                <a:gridCol w="2484000"/>
                <a:gridCol w="2484000"/>
                <a:gridCol w="3816000"/>
              </a:tblGrid>
              <a:tr h="540000">
                <a:tc>
                  <a:txBody>
                    <a:bodyPr/>
                    <a:lstStyle/>
                    <a:p>
                      <a:pPr marL="0" marR="0" lvl="0" indent="0" algn="ctr" rtl="0">
                        <a:spcBef>
                          <a:spcPts val="0"/>
                        </a:spcBef>
                        <a:spcAft>
                          <a:spcPts val="0"/>
                        </a:spcAft>
                        <a:buNone/>
                      </a:pPr>
                      <a:r>
                        <a:rPr lang="en-US" sz="2400" u="none" strike="noStrike" cap="none">
                          <a:latin typeface="Trebuchet MS"/>
                          <a:ea typeface="Trebuchet MS"/>
                          <a:cs typeface="Trebuchet MS"/>
                          <a:sym typeface="Trebuchet MS"/>
                        </a:rPr>
                        <a:t>15 Years</a:t>
                      </a:r>
                      <a:endParaRPr sz="2400"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u="none" strike="noStrike" cap="none">
                          <a:latin typeface="Trebuchet MS"/>
                          <a:ea typeface="Trebuchet MS"/>
                          <a:cs typeface="Trebuchet MS"/>
                          <a:sym typeface="Trebuchet MS"/>
                        </a:rPr>
                        <a:t>20 Years</a:t>
                      </a:r>
                      <a:endParaRPr sz="2400"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u="none" strike="noStrike" cap="none">
                          <a:latin typeface="Trebuchet MS"/>
                          <a:ea typeface="Trebuchet MS"/>
                          <a:cs typeface="Trebuchet MS"/>
                          <a:sym typeface="Trebuchet MS"/>
                        </a:rPr>
                        <a:t>Money Back</a:t>
                      </a:r>
                      <a:endParaRPr sz="2400"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40000">
                <a:tc>
                  <a:txBody>
                    <a:bodyPr/>
                    <a:lstStyle/>
                    <a:p>
                      <a:pPr marL="0" marR="0" lvl="0" indent="0" algn="l" rtl="0">
                        <a:spcBef>
                          <a:spcPts val="0"/>
                        </a:spcBef>
                        <a:spcAft>
                          <a:spcPts val="0"/>
                        </a:spcAft>
                        <a:buNone/>
                      </a:pPr>
                      <a:r>
                        <a:rPr lang="en-US" sz="2000" u="none" strike="noStrike" cap="none">
                          <a:latin typeface="Trebuchet MS"/>
                          <a:ea typeface="Trebuchet MS"/>
                          <a:cs typeface="Trebuchet MS"/>
                          <a:sym typeface="Trebuchet MS"/>
                        </a:rPr>
                        <a:t>At the end of 6 yrs</a:t>
                      </a:r>
                      <a:endParaRPr sz="2000" b="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a:latin typeface="Trebuchet MS"/>
                          <a:ea typeface="Trebuchet MS"/>
                          <a:cs typeface="Trebuchet MS"/>
                          <a:sym typeface="Trebuchet MS"/>
                        </a:rPr>
                        <a:t>At the end of 8 yrs</a:t>
                      </a:r>
                      <a:endParaRPr sz="2000" b="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a:solidFill>
                            <a:schemeClr val="dk1"/>
                          </a:solidFill>
                          <a:latin typeface="Trebuchet MS"/>
                          <a:ea typeface="Trebuchet MS"/>
                          <a:cs typeface="Trebuchet MS"/>
                          <a:sym typeface="Trebuchet MS"/>
                        </a:rPr>
                        <a:t>20% of Sum Assured</a:t>
                      </a:r>
                      <a:endParaRPr sz="20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40000">
                <a:tc>
                  <a:txBody>
                    <a:bodyPr/>
                    <a:lstStyle/>
                    <a:p>
                      <a:pPr marL="0" marR="0" lvl="0" indent="0" algn="l" rtl="0">
                        <a:spcBef>
                          <a:spcPts val="0"/>
                        </a:spcBef>
                        <a:spcAft>
                          <a:spcPts val="0"/>
                        </a:spcAft>
                        <a:buNone/>
                      </a:pPr>
                      <a:r>
                        <a:rPr lang="en-US" sz="2000">
                          <a:latin typeface="Trebuchet MS"/>
                          <a:ea typeface="Trebuchet MS"/>
                          <a:cs typeface="Trebuchet MS"/>
                          <a:sym typeface="Trebuchet MS"/>
                        </a:rPr>
                        <a:t>At the end of 9 yrs</a:t>
                      </a:r>
                      <a:endParaRPr sz="2000" b="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a:latin typeface="Trebuchet MS"/>
                          <a:ea typeface="Trebuchet MS"/>
                          <a:cs typeface="Trebuchet MS"/>
                          <a:sym typeface="Trebuchet MS"/>
                        </a:rPr>
                        <a:t>At the end of 12 yrs</a:t>
                      </a:r>
                      <a:endParaRPr sz="2000" b="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a:solidFill>
                            <a:schemeClr val="dk1"/>
                          </a:solidFill>
                          <a:latin typeface="Trebuchet MS"/>
                          <a:ea typeface="Trebuchet MS"/>
                          <a:cs typeface="Trebuchet MS"/>
                          <a:sym typeface="Trebuchet MS"/>
                        </a:rPr>
                        <a:t>20% of Sum Assured</a:t>
                      </a:r>
                      <a:endParaRPr sz="20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40000">
                <a:tc>
                  <a:txBody>
                    <a:bodyPr/>
                    <a:lstStyle/>
                    <a:p>
                      <a:pPr marL="0" marR="0" lvl="0" indent="0" algn="l" rtl="0">
                        <a:spcBef>
                          <a:spcPts val="0"/>
                        </a:spcBef>
                        <a:spcAft>
                          <a:spcPts val="0"/>
                        </a:spcAft>
                        <a:buNone/>
                      </a:pPr>
                      <a:r>
                        <a:rPr lang="en-US" sz="2000">
                          <a:latin typeface="Trebuchet MS"/>
                          <a:ea typeface="Trebuchet MS"/>
                          <a:cs typeface="Trebuchet MS"/>
                          <a:sym typeface="Trebuchet MS"/>
                        </a:rPr>
                        <a:t>At the end of 12 yrs</a:t>
                      </a:r>
                      <a:endParaRPr sz="2000" b="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a:latin typeface="Trebuchet MS"/>
                          <a:ea typeface="Trebuchet MS"/>
                          <a:cs typeface="Trebuchet MS"/>
                          <a:sym typeface="Trebuchet MS"/>
                        </a:rPr>
                        <a:t>At the end of 16 yrs</a:t>
                      </a:r>
                      <a:endParaRPr sz="2000" b="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a:solidFill>
                            <a:schemeClr val="dk1"/>
                          </a:solidFill>
                          <a:latin typeface="Trebuchet MS"/>
                          <a:ea typeface="Trebuchet MS"/>
                          <a:cs typeface="Trebuchet MS"/>
                          <a:sym typeface="Trebuchet MS"/>
                        </a:rPr>
                        <a:t>20% of Sum Assured</a:t>
                      </a:r>
                      <a:endParaRPr sz="20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40000">
                <a:tc>
                  <a:txBody>
                    <a:bodyPr/>
                    <a:lstStyle/>
                    <a:p>
                      <a:pPr marL="0" marR="0" lvl="0" indent="0" algn="l" rtl="0">
                        <a:spcBef>
                          <a:spcPts val="0"/>
                        </a:spcBef>
                        <a:spcAft>
                          <a:spcPts val="0"/>
                        </a:spcAft>
                        <a:buNone/>
                      </a:pPr>
                      <a:r>
                        <a:rPr lang="en-US" sz="2000">
                          <a:latin typeface="Trebuchet MS"/>
                          <a:ea typeface="Trebuchet MS"/>
                          <a:cs typeface="Trebuchet MS"/>
                          <a:sym typeface="Trebuchet MS"/>
                        </a:rPr>
                        <a:t>At the end of 15yrs</a:t>
                      </a:r>
                      <a:endParaRPr sz="2000" b="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a:latin typeface="Trebuchet MS"/>
                          <a:ea typeface="Trebuchet MS"/>
                          <a:cs typeface="Trebuchet MS"/>
                          <a:sym typeface="Trebuchet MS"/>
                        </a:rPr>
                        <a:t>At the end of 20 yrs</a:t>
                      </a:r>
                      <a:endParaRPr sz="2000" b="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dirty="0">
                          <a:solidFill>
                            <a:schemeClr val="dk1"/>
                          </a:solidFill>
                          <a:latin typeface="Trebuchet MS"/>
                          <a:ea typeface="Trebuchet MS"/>
                          <a:cs typeface="Trebuchet MS"/>
                          <a:sym typeface="Trebuchet MS"/>
                        </a:rPr>
                        <a:t>40% of Sum Assured with Bonus</a:t>
                      </a:r>
                      <a:endParaRPr sz="20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4"/>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193" name="Google Shape;193;p14"/>
          <p:cNvSpPr txBox="1"/>
          <p:nvPr/>
        </p:nvSpPr>
        <p:spPr>
          <a:xfrm>
            <a:off x="0" y="533400"/>
            <a:ext cx="212429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Features :</a:t>
            </a:r>
            <a:endParaRPr sz="3200" b="1">
              <a:solidFill>
                <a:sysClr val="windowText" lastClr="000000"/>
              </a:solidFill>
              <a:latin typeface="Trebuchet MS"/>
              <a:ea typeface="Trebuchet MS"/>
              <a:cs typeface="Trebuchet MS"/>
              <a:sym typeface="Trebuchet MS"/>
            </a:endParaRPr>
          </a:p>
        </p:txBody>
      </p:sp>
      <p:sp>
        <p:nvSpPr>
          <p:cNvPr id="194" name="Google Shape;194;p1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
        <p:nvSpPr>
          <p:cNvPr id="195" name="Google Shape;195;p14"/>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349250" marR="0" lvl="1" indent="-349250" algn="just" rtl="0">
              <a:spcBef>
                <a:spcPts val="0"/>
              </a:spcBef>
              <a:spcAft>
                <a:spcPts val="0"/>
              </a:spcAft>
              <a:buClr>
                <a:srgbClr val="FF0000"/>
              </a:buClr>
              <a:buSzPts val="3200"/>
              <a:buFont typeface="Noto Sans Symbols"/>
              <a:buChar char="❑"/>
            </a:pPr>
            <a:r>
              <a:rPr lang="en-US" sz="3200" b="1" i="0" u="none" strike="noStrike" cap="none" dirty="0">
                <a:solidFill>
                  <a:srgbClr val="FF0000"/>
                </a:solidFill>
                <a:latin typeface="Calibri" pitchFamily="34" charset="0"/>
                <a:ea typeface="Calibri" pitchFamily="34" charset="0"/>
                <a:cs typeface="Calibri" pitchFamily="34" charset="0"/>
                <a:sym typeface="Trebuchet MS"/>
              </a:rPr>
              <a:t>Joint Life Assurance (YS-</a:t>
            </a:r>
            <a:r>
              <a:rPr lang="en-US" sz="3200" b="1" i="0" u="none" strike="noStrike" cap="none" dirty="0" err="1">
                <a:solidFill>
                  <a:srgbClr val="FF0000"/>
                </a:solidFill>
                <a:latin typeface="Calibri" pitchFamily="34" charset="0"/>
                <a:ea typeface="Calibri" pitchFamily="34" charset="0"/>
                <a:cs typeface="Calibri" pitchFamily="34" charset="0"/>
                <a:sym typeface="Trebuchet MS"/>
              </a:rPr>
              <a:t>Yugal</a:t>
            </a:r>
            <a:r>
              <a:rPr lang="en-US" sz="3200" b="1" i="0" u="none" strike="noStrike" cap="none" dirty="0">
                <a:solidFill>
                  <a:srgbClr val="FF0000"/>
                </a:solidFill>
                <a:latin typeface="Calibri" pitchFamily="34" charset="0"/>
                <a:ea typeface="Calibri" pitchFamily="34" charset="0"/>
                <a:cs typeface="Calibri" pitchFamily="34" charset="0"/>
                <a:sym typeface="Trebuchet MS"/>
              </a:rPr>
              <a:t> </a:t>
            </a:r>
            <a:r>
              <a:rPr lang="en-US" sz="3200" b="1" i="0" u="none" strike="noStrike" cap="none" dirty="0" err="1">
                <a:solidFill>
                  <a:srgbClr val="FF0000"/>
                </a:solidFill>
                <a:latin typeface="Calibri" pitchFamily="34" charset="0"/>
                <a:ea typeface="Calibri" pitchFamily="34" charset="0"/>
                <a:cs typeface="Calibri" pitchFamily="34" charset="0"/>
                <a:sym typeface="Trebuchet MS"/>
              </a:rPr>
              <a:t>Suraksha</a:t>
            </a:r>
            <a:r>
              <a:rPr lang="en-US" sz="3200" b="1" i="0" u="none" strike="noStrike" cap="none" dirty="0">
                <a:solidFill>
                  <a:srgbClr val="FF0000"/>
                </a:solidFill>
                <a:latin typeface="Calibri" pitchFamily="34" charset="0"/>
                <a:ea typeface="Calibri" pitchFamily="34" charset="0"/>
                <a:cs typeface="Calibri" pitchFamily="34" charset="0"/>
                <a:sym typeface="Trebuchet MS"/>
              </a:rPr>
              <a:t>):</a:t>
            </a:r>
            <a:endParaRPr b="1">
              <a:latin typeface="Calibri" pitchFamily="34" charset="0"/>
              <a:ea typeface="Calibri" pitchFamily="34" charset="0"/>
              <a:cs typeface="Calibri" pitchFamily="34" charset="0"/>
            </a:endParaRPr>
          </a:p>
          <a:p>
            <a:pPr marL="685800" marR="0" lvl="1" indent="-349250" algn="just" rtl="0">
              <a:spcBef>
                <a:spcPts val="2400"/>
              </a:spcBef>
              <a:spcAft>
                <a:spcPts val="0"/>
              </a:spcAft>
              <a:buClr>
                <a:schemeClr val="dk1"/>
              </a:buClr>
              <a:buSzPts val="2800"/>
              <a:buFont typeface="Arial"/>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Life cover to both spouses to the extent of sum assured with accrued bonus.</a:t>
            </a: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2400"/>
              </a:spcBef>
              <a:spcAft>
                <a:spcPts val="0"/>
              </a:spcAft>
              <a:buClr>
                <a:schemeClr val="dk1"/>
              </a:buClr>
              <a:buSzPts val="2800"/>
              <a:buFont typeface="Arial"/>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The sum assured payable at the end of the endowment term or on the death of either of the two lives assured.</a:t>
            </a:r>
            <a:endParaRPr b="1">
              <a:latin typeface="Calibri" pitchFamily="34" charset="0"/>
              <a:ea typeface="Calibri" pitchFamily="34" charset="0"/>
              <a:cs typeface="Calibri" pitchFamily="34" charset="0"/>
            </a:endParaRPr>
          </a:p>
          <a:p>
            <a:pPr marL="685800" marR="0" lvl="1" indent="-349250" algn="just" rtl="0">
              <a:spcBef>
                <a:spcPts val="2400"/>
              </a:spcBef>
              <a:spcAft>
                <a:spcPts val="0"/>
              </a:spcAft>
              <a:buClr>
                <a:schemeClr val="dk1"/>
              </a:buClr>
              <a:buSzPts val="2800"/>
              <a:buFont typeface="Arial"/>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Spouse should be literate.</a:t>
            </a:r>
            <a:endParaRPr b="1">
              <a:latin typeface="Calibri" pitchFamily="34" charset="0"/>
              <a:ea typeface="Calibri" pitchFamily="34" charset="0"/>
              <a:cs typeface="Calibri" pitchFamily="34" charset="0"/>
            </a:endParaRPr>
          </a:p>
          <a:p>
            <a:pPr marL="685800" marR="0" lvl="1" indent="-349250" algn="just" rtl="0">
              <a:spcBef>
                <a:spcPts val="2400"/>
              </a:spcBef>
              <a:spcAft>
                <a:spcPts val="0"/>
              </a:spcAft>
              <a:buClr>
                <a:schemeClr val="dk1"/>
              </a:buClr>
              <a:buSzPts val="2800"/>
              <a:buFont typeface="Arial"/>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Minimum Policy Term of 5 Yrs and Maximum Policy Term of 20 Yrs.</a:t>
            </a:r>
            <a:endParaRPr sz="2800" b="1" i="0" u="none" strike="noStrike" cap="none">
              <a:solidFill>
                <a:schemeClr val="dk1"/>
              </a:solidFill>
              <a:latin typeface="Calibri" pitchFamily="34" charset="0"/>
              <a:ea typeface="Calibri" pitchFamily="34" charset="0"/>
              <a:cs typeface="Calibri" pitchFamily="34" charset="0"/>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5"/>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201" name="Google Shape;201;p15"/>
          <p:cNvSpPr txBox="1"/>
          <p:nvPr/>
        </p:nvSpPr>
        <p:spPr>
          <a:xfrm>
            <a:off x="0" y="533400"/>
            <a:ext cx="212429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Features :</a:t>
            </a:r>
            <a:endParaRPr sz="3200" b="1">
              <a:solidFill>
                <a:sysClr val="windowText" lastClr="000000"/>
              </a:solidFill>
              <a:latin typeface="Trebuchet MS"/>
              <a:ea typeface="Trebuchet MS"/>
              <a:cs typeface="Trebuchet MS"/>
              <a:sym typeface="Trebuchet MS"/>
            </a:endParaRPr>
          </a:p>
        </p:txBody>
      </p:sp>
      <p:sp>
        <p:nvSpPr>
          <p:cNvPr id="202" name="Google Shape;202;p1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
        <p:nvSpPr>
          <p:cNvPr id="203" name="Google Shape;203;p15"/>
          <p:cNvSpPr txBox="1"/>
          <p:nvPr/>
        </p:nvSpPr>
        <p:spPr>
          <a:xfrm>
            <a:off x="0" y="1371600"/>
            <a:ext cx="9144000" cy="5486400"/>
          </a:xfrm>
          <a:prstGeom prst="rect">
            <a:avLst/>
          </a:prstGeom>
          <a:noFill/>
          <a:ln>
            <a:noFill/>
          </a:ln>
        </p:spPr>
        <p:txBody>
          <a:bodyPr spcFirstLastPara="1" wrap="square" lIns="91425" tIns="45700" rIns="91425" bIns="45700" anchor="t" anchorCtr="0">
            <a:normAutofit lnSpcReduction="10000"/>
          </a:bodyPr>
          <a:lstStyle/>
          <a:p>
            <a:pPr marL="361950" marR="0" lvl="1" indent="-349250" algn="just" rtl="0">
              <a:spcBef>
                <a:spcPts val="0"/>
              </a:spcBef>
              <a:spcAft>
                <a:spcPts val="0"/>
              </a:spcAft>
              <a:buClr>
                <a:srgbClr val="FF0000"/>
              </a:buClr>
              <a:buSzPct val="100000"/>
              <a:buFont typeface="Noto Sans Symbols"/>
              <a:buChar char="❑"/>
            </a:pPr>
            <a:r>
              <a:rPr lang="en-US" sz="2800" b="1" i="0" u="none" strike="noStrike" cap="none" dirty="0">
                <a:solidFill>
                  <a:srgbClr val="FF0000"/>
                </a:solidFill>
                <a:latin typeface="Calibri" pitchFamily="34" charset="0"/>
                <a:ea typeface="Calibri" pitchFamily="34" charset="0"/>
                <a:cs typeface="Calibri" pitchFamily="34" charset="0"/>
                <a:sym typeface="Trebuchet MS"/>
              </a:rPr>
              <a:t>Children’s Policy (CP):</a:t>
            </a:r>
            <a:endParaRPr sz="1200" b="1">
              <a:latin typeface="Calibri" pitchFamily="34" charset="0"/>
              <a:ea typeface="Calibri" pitchFamily="34" charset="0"/>
              <a:cs typeface="Calibri" pitchFamily="34" charset="0"/>
            </a:endParaRPr>
          </a:p>
          <a:p>
            <a:pPr marL="685800" marR="0" lvl="1" indent="-349249" algn="just" rtl="0">
              <a:spcBef>
                <a:spcPts val="1200"/>
              </a:spcBef>
              <a:spcAft>
                <a:spcPts val="0"/>
              </a:spcAft>
              <a:buClr>
                <a:schemeClr val="dk1"/>
              </a:buClr>
              <a:buSzPct val="100000"/>
              <a:buFont typeface="Arial"/>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Non-Medical policy.</a:t>
            </a:r>
            <a:endParaRPr sz="1200" b="1">
              <a:latin typeface="Calibri" pitchFamily="34" charset="0"/>
              <a:ea typeface="Calibri" pitchFamily="34" charset="0"/>
              <a:cs typeface="Calibri" pitchFamily="34" charset="0"/>
            </a:endParaRPr>
          </a:p>
          <a:p>
            <a:pPr marL="685800" marR="0" lvl="1" indent="-349249" algn="just" rtl="0">
              <a:spcBef>
                <a:spcPts val="1200"/>
              </a:spcBef>
              <a:spcAft>
                <a:spcPts val="0"/>
              </a:spcAft>
              <a:buClr>
                <a:schemeClr val="dk1"/>
              </a:buClr>
              <a:buSzPct val="100000"/>
              <a:buFont typeface="Arial"/>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Minimum Sum Assured: Rs. 20,000/-.</a:t>
            </a:r>
            <a:endParaRPr sz="1200" b="1">
              <a:latin typeface="Calibri" pitchFamily="34" charset="0"/>
              <a:ea typeface="Calibri" pitchFamily="34" charset="0"/>
              <a:cs typeface="Calibri" pitchFamily="34" charset="0"/>
            </a:endParaRPr>
          </a:p>
          <a:p>
            <a:pPr marL="685800" marR="0" lvl="1" indent="-349249" algn="just" rtl="0">
              <a:spcBef>
                <a:spcPts val="1200"/>
              </a:spcBef>
              <a:spcAft>
                <a:spcPts val="0"/>
              </a:spcAft>
              <a:buClr>
                <a:schemeClr val="dk1"/>
              </a:buClr>
              <a:buSzPct val="100000"/>
              <a:buFont typeface="Arial"/>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Maximum Sum Assured: Rs. 3,00,000/- for </a:t>
            </a: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PLI, </a:t>
            </a:r>
            <a:r>
              <a:rPr lang="en-US" sz="2400" b="1" i="0" u="none" strike="noStrike" cap="none" dirty="0">
                <a:solidFill>
                  <a:schemeClr val="dk1"/>
                </a:solidFill>
                <a:latin typeface="Calibri" pitchFamily="34" charset="0"/>
                <a:ea typeface="Calibri" pitchFamily="34" charset="0"/>
                <a:cs typeface="Calibri" pitchFamily="34" charset="0"/>
                <a:sym typeface="Trebuchet MS"/>
              </a:rPr>
              <a:t>Rs. 1,00,000/- for </a:t>
            </a: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RPLI</a:t>
            </a:r>
            <a:r>
              <a:rPr lang="en-US" sz="2400" b="1" dirty="0" smtClean="0">
                <a:solidFill>
                  <a:schemeClr val="dk1"/>
                </a:solidFill>
                <a:latin typeface="Calibri" pitchFamily="34" charset="0"/>
                <a:ea typeface="Calibri" pitchFamily="34" charset="0"/>
                <a:cs typeface="Calibri" pitchFamily="34" charset="0"/>
                <a:sym typeface="Trebuchet MS"/>
              </a:rPr>
              <a:t> </a:t>
            </a: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or </a:t>
            </a:r>
            <a:r>
              <a:rPr lang="en-US" sz="2400" b="1" i="0" u="none" strike="noStrike" cap="none" dirty="0">
                <a:solidFill>
                  <a:schemeClr val="dk1"/>
                </a:solidFill>
                <a:latin typeface="Calibri" pitchFamily="34" charset="0"/>
                <a:ea typeface="Calibri" pitchFamily="34" charset="0"/>
                <a:cs typeface="Calibri" pitchFamily="34" charset="0"/>
                <a:sym typeface="Trebuchet MS"/>
              </a:rPr>
              <a:t>equal to the sum assured </a:t>
            </a: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of the parent, whichever is less.</a:t>
            </a:r>
            <a:endParaRPr sz="1200" b="1" smtClean="0">
              <a:latin typeface="Calibri" pitchFamily="34" charset="0"/>
              <a:ea typeface="Calibri" pitchFamily="34" charset="0"/>
              <a:cs typeface="Calibri" pitchFamily="34" charset="0"/>
            </a:endParaRPr>
          </a:p>
          <a:p>
            <a:pPr marL="685800" marR="0" lvl="1" indent="-349249" algn="just" rtl="0">
              <a:spcBef>
                <a:spcPts val="1200"/>
              </a:spcBef>
              <a:spcAft>
                <a:spcPts val="0"/>
              </a:spcAft>
              <a:buClr>
                <a:schemeClr val="dk1"/>
              </a:buClr>
              <a:buSzPct val="100000"/>
              <a:buFont typeface="Arial"/>
              <a:buChar char="•"/>
            </a:pP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One </a:t>
            </a:r>
            <a:r>
              <a:rPr lang="en-US" sz="2400" b="1" i="0" u="none" strike="noStrike" cap="none" dirty="0">
                <a:solidFill>
                  <a:schemeClr val="dk1"/>
                </a:solidFill>
                <a:latin typeface="Calibri" pitchFamily="34" charset="0"/>
                <a:ea typeface="Calibri" pitchFamily="34" charset="0"/>
                <a:cs typeface="Calibri" pitchFamily="34" charset="0"/>
                <a:sym typeface="Trebuchet MS"/>
              </a:rPr>
              <a:t>Policy per child &amp; Maximum 2 </a:t>
            </a: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children aged between 5-20 years.</a:t>
            </a:r>
            <a:endParaRPr sz="1200" b="1">
              <a:latin typeface="Calibri" pitchFamily="34" charset="0"/>
              <a:ea typeface="Calibri" pitchFamily="34" charset="0"/>
              <a:cs typeface="Calibri" pitchFamily="34" charset="0"/>
            </a:endParaRPr>
          </a:p>
          <a:p>
            <a:pPr marL="685800" marR="0" lvl="1" indent="-349249" algn="just" rtl="0">
              <a:spcBef>
                <a:spcPts val="1200"/>
              </a:spcBef>
              <a:spcAft>
                <a:spcPts val="0"/>
              </a:spcAft>
              <a:buClr>
                <a:schemeClr val="dk1"/>
              </a:buClr>
              <a:buSzPct val="100000"/>
              <a:buFont typeface="Arial"/>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Allowed only on EA &amp; WLA policies of main policy holder.</a:t>
            </a: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49" algn="just" rtl="0">
              <a:spcBef>
                <a:spcPts val="1200"/>
              </a:spcBef>
              <a:spcAft>
                <a:spcPts val="0"/>
              </a:spcAft>
              <a:buClr>
                <a:schemeClr val="dk1"/>
              </a:buClr>
              <a:buSzPct val="100000"/>
              <a:buFont typeface="Arial"/>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In case of death of insured of main policy before expiry of children’s policy no further premium to be paid</a:t>
            </a: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a:t>
            </a:r>
          </a:p>
          <a:p>
            <a:pPr marL="685800" marR="0" lvl="1" indent="-349249" algn="just" rtl="0">
              <a:spcBef>
                <a:spcPts val="1200"/>
              </a:spcBef>
              <a:spcAft>
                <a:spcPts val="0"/>
              </a:spcAft>
              <a:buClr>
                <a:schemeClr val="dk1"/>
              </a:buClr>
              <a:buSzPct val="100000"/>
              <a:buFont typeface="Arial"/>
              <a:buChar char="•"/>
            </a:pPr>
            <a:r>
              <a:rPr lang="en-US" sz="2400" b="1" dirty="0" smtClean="0">
                <a:solidFill>
                  <a:schemeClr val="dk1"/>
                </a:solidFill>
                <a:latin typeface="Calibri" pitchFamily="34" charset="0"/>
                <a:ea typeface="Calibri" pitchFamily="34" charset="0"/>
                <a:cs typeface="Calibri" pitchFamily="34" charset="0"/>
                <a:sym typeface="Trebuchet MS"/>
              </a:rPr>
              <a:t>The maturity of the policy should be before the maturity of parent’s policy.</a:t>
            </a:r>
            <a:endParaRPr sz="1200" b="1">
              <a:latin typeface="Calibri" pitchFamily="34" charset="0"/>
              <a:ea typeface="Calibri" pitchFamily="34" charset="0"/>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6"/>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209" name="Google Shape;209;p16"/>
          <p:cNvSpPr txBox="1"/>
          <p:nvPr/>
        </p:nvSpPr>
        <p:spPr>
          <a:xfrm>
            <a:off x="0" y="533400"/>
            <a:ext cx="399000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PLI Age Conditions :</a:t>
            </a:r>
            <a:endParaRPr sz="3200" b="1">
              <a:solidFill>
                <a:sysClr val="windowText" lastClr="000000"/>
              </a:solidFill>
              <a:latin typeface="Trebuchet MS"/>
              <a:ea typeface="Trebuchet MS"/>
              <a:cs typeface="Trebuchet MS"/>
              <a:sym typeface="Trebuchet MS"/>
            </a:endParaRPr>
          </a:p>
        </p:txBody>
      </p:sp>
      <p:sp>
        <p:nvSpPr>
          <p:cNvPr id="210" name="Google Shape;210;p1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sp>
        <p:nvSpPr>
          <p:cNvPr id="211" name="Google Shape;211;p16"/>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685800" marR="0" lvl="1" indent="-146050" algn="just" rtl="0">
              <a:spcBef>
                <a:spcPts val="0"/>
              </a:spcBef>
              <a:spcAft>
                <a:spcPts val="0"/>
              </a:spcAft>
              <a:buClr>
                <a:schemeClr val="dk1"/>
              </a:buClr>
              <a:buSzPts val="3200"/>
              <a:buFont typeface="Noto Sans Symbols"/>
              <a:buNone/>
            </a:pPr>
            <a:endParaRPr sz="3200" b="1" i="0" u="none" strike="noStrike" cap="none">
              <a:solidFill>
                <a:srgbClr val="FF0000"/>
              </a:solidFill>
              <a:latin typeface="Trebuchet MS"/>
              <a:ea typeface="Trebuchet MS"/>
              <a:cs typeface="Trebuchet MS"/>
              <a:sym typeface="Trebuchet MS"/>
            </a:endParaRPr>
          </a:p>
        </p:txBody>
      </p:sp>
      <p:graphicFrame>
        <p:nvGraphicFramePr>
          <p:cNvPr id="212" name="Google Shape;212;p16"/>
          <p:cNvGraphicFramePr/>
          <p:nvPr/>
        </p:nvGraphicFramePr>
        <p:xfrm>
          <a:off x="252000" y="1422840"/>
          <a:ext cx="8640000" cy="5040000"/>
        </p:xfrm>
        <a:graphic>
          <a:graphicData uri="http://schemas.openxmlformats.org/drawingml/2006/table">
            <a:tbl>
              <a:tblPr firstRow="1" bandRow="1">
                <a:noFill/>
                <a:tableStyleId>{E44D2888-2C2A-498A-86A7-AC86EEF158DB}</a:tableStyleId>
              </a:tblPr>
              <a:tblGrid>
                <a:gridCol w="2719800"/>
                <a:gridCol w="2895600"/>
                <a:gridCol w="3024600"/>
              </a:tblGrid>
              <a:tr h="504000">
                <a:tc>
                  <a:txBody>
                    <a:bodyPr/>
                    <a:lstStyle/>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Policy Type</a:t>
                      </a:r>
                      <a:endParaRPr sz="2400">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Minimum Age (Yrs)</a:t>
                      </a:r>
                      <a:endParaRPr sz="2400">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Maximum Age (Yrs)</a:t>
                      </a:r>
                      <a:endParaRPr sz="2400">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400" b="1">
                          <a:solidFill>
                            <a:schemeClr val="dk1"/>
                          </a:solidFill>
                          <a:latin typeface="Times New Roman"/>
                          <a:ea typeface="Times New Roman"/>
                          <a:cs typeface="Times New Roman"/>
                          <a:sym typeface="Times New Roman"/>
                        </a:rPr>
                        <a:t>WLA</a:t>
                      </a:r>
                      <a:endParaRPr sz="2400" b="1">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imes New Roman"/>
                          <a:ea typeface="Times New Roman"/>
                          <a:cs typeface="Times New Roman"/>
                          <a:sym typeface="Times New Roman"/>
                        </a:rPr>
                        <a:t>19</a:t>
                      </a:r>
                      <a:endParaRPr sz="240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imes New Roman"/>
                          <a:ea typeface="Times New Roman"/>
                          <a:cs typeface="Times New Roman"/>
                          <a:sym typeface="Times New Roman"/>
                        </a:rPr>
                        <a:t>55</a:t>
                      </a:r>
                      <a:endParaRPr sz="240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CWA</a:t>
                      </a:r>
                      <a:endParaRPr sz="2400" b="1">
                        <a:solidFill>
                          <a:srgbClr val="FF0000"/>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rgbClr val="FF0000"/>
                          </a:solidFill>
                          <a:latin typeface="Times New Roman"/>
                          <a:ea typeface="Times New Roman"/>
                          <a:cs typeface="Times New Roman"/>
                          <a:sym typeface="Times New Roman"/>
                        </a:rPr>
                        <a:t>19</a:t>
                      </a:r>
                      <a:endParaRPr sz="2400">
                        <a:solidFill>
                          <a:srgbClr val="FF0000"/>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rgbClr val="FF0000"/>
                          </a:solidFill>
                          <a:latin typeface="Times New Roman"/>
                          <a:ea typeface="Times New Roman"/>
                          <a:cs typeface="Times New Roman"/>
                          <a:sym typeface="Times New Roman"/>
                        </a:rPr>
                        <a:t>50</a:t>
                      </a:r>
                      <a:endParaRPr sz="2400">
                        <a:solidFill>
                          <a:srgbClr val="FF0000"/>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400" b="1">
                          <a:solidFill>
                            <a:schemeClr val="dk1"/>
                          </a:solidFill>
                          <a:latin typeface="Times New Roman"/>
                          <a:ea typeface="Times New Roman"/>
                          <a:cs typeface="Times New Roman"/>
                          <a:sym typeface="Times New Roman"/>
                        </a:rPr>
                        <a:t>EA</a:t>
                      </a:r>
                      <a:endParaRPr sz="2400" b="1">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imes New Roman"/>
                          <a:ea typeface="Times New Roman"/>
                          <a:cs typeface="Times New Roman"/>
                          <a:sym typeface="Times New Roman"/>
                        </a:rPr>
                        <a:t>19</a:t>
                      </a:r>
                      <a:endParaRPr sz="240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imes New Roman"/>
                          <a:ea typeface="Times New Roman"/>
                          <a:cs typeface="Times New Roman"/>
                          <a:sym typeface="Times New Roman"/>
                        </a:rPr>
                        <a:t>55</a:t>
                      </a:r>
                      <a:endParaRPr sz="240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400" b="1">
                          <a:solidFill>
                            <a:schemeClr val="dk1"/>
                          </a:solidFill>
                          <a:latin typeface="Times New Roman"/>
                          <a:ea typeface="Times New Roman"/>
                          <a:cs typeface="Times New Roman"/>
                          <a:sym typeface="Times New Roman"/>
                        </a:rPr>
                        <a:t>AEA</a:t>
                      </a:r>
                      <a:endParaRPr sz="2400" b="1">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imes New Roman"/>
                          <a:ea typeface="Times New Roman"/>
                          <a:cs typeface="Times New Roman"/>
                          <a:sym typeface="Times New Roman"/>
                        </a:rPr>
                        <a:t>19</a:t>
                      </a:r>
                      <a:endParaRPr sz="240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imes New Roman"/>
                          <a:ea typeface="Times New Roman"/>
                          <a:cs typeface="Times New Roman"/>
                          <a:sym typeface="Times New Roman"/>
                        </a:rPr>
                        <a:t>40/45</a:t>
                      </a:r>
                      <a:endParaRPr sz="240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400" b="1">
                          <a:solidFill>
                            <a:schemeClr val="dk1"/>
                          </a:solidFill>
                          <a:latin typeface="Times New Roman"/>
                          <a:ea typeface="Times New Roman"/>
                          <a:cs typeface="Times New Roman"/>
                          <a:sym typeface="Times New Roman"/>
                        </a:rPr>
                        <a:t>YS</a:t>
                      </a:r>
                      <a:endParaRPr sz="2400" b="1">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imes New Roman"/>
                          <a:ea typeface="Times New Roman"/>
                          <a:cs typeface="Times New Roman"/>
                          <a:sym typeface="Times New Roman"/>
                        </a:rPr>
                        <a:t>21</a:t>
                      </a:r>
                      <a:endParaRPr sz="240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imes New Roman"/>
                          <a:ea typeface="Times New Roman"/>
                          <a:cs typeface="Times New Roman"/>
                          <a:sym typeface="Times New Roman"/>
                        </a:rPr>
                        <a:t>45</a:t>
                      </a:r>
                      <a:endParaRPr sz="240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400" b="1">
                          <a:solidFill>
                            <a:schemeClr val="dk1"/>
                          </a:solidFill>
                          <a:latin typeface="Times New Roman"/>
                          <a:ea typeface="Times New Roman"/>
                          <a:cs typeface="Times New Roman"/>
                          <a:sym typeface="Times New Roman"/>
                        </a:rPr>
                        <a:t>CP</a:t>
                      </a:r>
                      <a:endParaRPr sz="2400" b="1">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ctr" rtl="0">
                        <a:spcBef>
                          <a:spcPts val="0"/>
                        </a:spcBef>
                        <a:spcAft>
                          <a:spcPts val="0"/>
                        </a:spcAft>
                        <a:buNone/>
                      </a:pPr>
                      <a:endParaRPr sz="240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r>
              <a:tr h="504000">
                <a:tc>
                  <a:txBody>
                    <a:bodyPr/>
                    <a:lstStyle/>
                    <a:p>
                      <a:pPr marL="0" marR="0" lvl="0" indent="0" algn="ctr" rtl="0">
                        <a:spcBef>
                          <a:spcPts val="0"/>
                        </a:spcBef>
                        <a:spcAft>
                          <a:spcPts val="0"/>
                        </a:spcAft>
                        <a:buNone/>
                      </a:pPr>
                      <a:r>
                        <a:rPr lang="en-US" sz="2400" b="1">
                          <a:solidFill>
                            <a:schemeClr val="dk1"/>
                          </a:solidFill>
                          <a:latin typeface="Times New Roman"/>
                          <a:ea typeface="Times New Roman"/>
                          <a:cs typeface="Times New Roman"/>
                          <a:sym typeface="Times New Roman"/>
                        </a:rPr>
                        <a:t>Child’s Age</a:t>
                      </a:r>
                      <a:endParaRPr sz="2400" b="1">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imes New Roman"/>
                          <a:ea typeface="Times New Roman"/>
                          <a:cs typeface="Times New Roman"/>
                          <a:sym typeface="Times New Roman"/>
                        </a:rPr>
                        <a:t>5</a:t>
                      </a:r>
                      <a:endParaRPr sz="240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imes New Roman"/>
                          <a:ea typeface="Times New Roman"/>
                          <a:cs typeface="Times New Roman"/>
                          <a:sym typeface="Times New Roman"/>
                        </a:rPr>
                        <a:t>20</a:t>
                      </a:r>
                      <a:endParaRPr sz="240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400" b="1">
                          <a:solidFill>
                            <a:schemeClr val="dk1"/>
                          </a:solidFill>
                          <a:latin typeface="Times New Roman"/>
                          <a:ea typeface="Times New Roman"/>
                          <a:cs typeface="Times New Roman"/>
                          <a:sym typeface="Times New Roman"/>
                        </a:rPr>
                        <a:t>Parent’s Age</a:t>
                      </a:r>
                      <a:endParaRPr sz="2400" b="1">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40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imes New Roman"/>
                          <a:ea typeface="Times New Roman"/>
                          <a:cs typeface="Times New Roman"/>
                          <a:sym typeface="Times New Roman"/>
                        </a:rPr>
                        <a:t>45</a:t>
                      </a:r>
                      <a:endParaRPr sz="240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Non-Medical</a:t>
                      </a:r>
                      <a:endParaRPr sz="2400" b="1">
                        <a:solidFill>
                          <a:srgbClr val="FF0000"/>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rgbClr val="FF0000"/>
                          </a:solidFill>
                          <a:latin typeface="Times New Roman"/>
                          <a:ea typeface="Times New Roman"/>
                          <a:cs typeface="Times New Roman"/>
                          <a:sym typeface="Times New Roman"/>
                        </a:rPr>
                        <a:t>19</a:t>
                      </a:r>
                      <a:endParaRPr sz="2400">
                        <a:solidFill>
                          <a:srgbClr val="FF0000"/>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rgbClr val="FF0000"/>
                          </a:solidFill>
                          <a:latin typeface="Times New Roman"/>
                          <a:ea typeface="Times New Roman"/>
                          <a:cs typeface="Times New Roman"/>
                          <a:sym typeface="Times New Roman"/>
                        </a:rPr>
                        <a:t>40</a:t>
                      </a:r>
                      <a:endParaRPr>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7"/>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218" name="Google Shape;218;p1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
        <p:nvSpPr>
          <p:cNvPr id="219" name="Google Shape;219;p17"/>
          <p:cNvSpPr txBox="1"/>
          <p:nvPr/>
        </p:nvSpPr>
        <p:spPr>
          <a:xfrm>
            <a:off x="0" y="1371600"/>
            <a:ext cx="9144000" cy="5486400"/>
          </a:xfrm>
          <a:prstGeom prst="rect">
            <a:avLst/>
          </a:prstGeom>
          <a:noFill/>
          <a:ln>
            <a:noFill/>
          </a:ln>
        </p:spPr>
        <p:txBody>
          <a:bodyPr spcFirstLastPara="1" wrap="square" lIns="91425" tIns="45700" rIns="91425" bIns="45700" anchor="t" anchorCtr="0">
            <a:normAutofit lnSpcReduction="10000"/>
          </a:bodyPr>
          <a:lstStyle/>
          <a:p>
            <a:pPr marL="361950" marR="0" lvl="1" indent="-349250" algn="just" rtl="0">
              <a:spcBef>
                <a:spcPts val="0"/>
              </a:spcBef>
              <a:spcAft>
                <a:spcPts val="0"/>
              </a:spcAft>
              <a:buClr>
                <a:schemeClr val="dk1"/>
              </a:buClr>
              <a:buSzPts val="32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Policies should be minimum being Rs. 20,000/-, units of Rs. 10,000/-.</a:t>
            </a:r>
            <a:endParaRPr b="1">
              <a:latin typeface="Calibri" pitchFamily="34" charset="0"/>
              <a:ea typeface="Calibri" pitchFamily="34" charset="0"/>
              <a:cs typeface="Calibri" pitchFamily="34" charset="0"/>
            </a:endParaRPr>
          </a:p>
          <a:p>
            <a:pPr marL="361950" marR="0" lvl="1" indent="-349250" algn="just" rtl="0">
              <a:spcBef>
                <a:spcPts val="2400"/>
              </a:spcBef>
              <a:spcAft>
                <a:spcPts val="0"/>
              </a:spcAft>
              <a:buClr>
                <a:schemeClr val="dk1"/>
              </a:buClr>
              <a:buSzPts val="32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Maximum Sum Assured Rs. 50,00,000/-.</a:t>
            </a:r>
            <a:endParaRPr b="1">
              <a:latin typeface="Calibri" pitchFamily="34" charset="0"/>
              <a:ea typeface="Calibri" pitchFamily="34" charset="0"/>
              <a:cs typeface="Calibri" pitchFamily="34" charset="0"/>
            </a:endParaRPr>
          </a:p>
          <a:p>
            <a:pPr marL="361950" marR="0" lvl="1" indent="-349250" algn="just" rtl="0">
              <a:spcBef>
                <a:spcPts val="2400"/>
              </a:spcBef>
              <a:spcAft>
                <a:spcPts val="0"/>
              </a:spcAft>
              <a:buClr>
                <a:schemeClr val="dk1"/>
              </a:buClr>
              <a:buSzPts val="32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For Non-Medical: Maximum SA Rs. 5,00,000/-.</a:t>
            </a:r>
            <a:endParaRPr b="1">
              <a:latin typeface="Calibri" pitchFamily="34" charset="0"/>
              <a:ea typeface="Calibri" pitchFamily="34" charset="0"/>
              <a:cs typeface="Calibri" pitchFamily="34" charset="0"/>
            </a:endParaRPr>
          </a:p>
          <a:p>
            <a:pPr marL="361950" marR="0" lvl="1" indent="-349250" algn="just" rtl="0">
              <a:spcBef>
                <a:spcPts val="2400"/>
              </a:spcBef>
              <a:spcAft>
                <a:spcPts val="0"/>
              </a:spcAft>
              <a:buClr>
                <a:schemeClr val="dk1"/>
              </a:buClr>
              <a:buSzPts val="32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For Physically Handicapped: Maximum Sum Assured Rs. 50,00,000/- with normal or slightly higher premium (Only EA Policy for PH).</a:t>
            </a:r>
            <a:endParaRPr b="1">
              <a:latin typeface="Calibri" pitchFamily="34" charset="0"/>
              <a:ea typeface="Calibri" pitchFamily="34" charset="0"/>
              <a:cs typeface="Calibri" pitchFamily="34" charset="0"/>
            </a:endParaRPr>
          </a:p>
          <a:p>
            <a:pPr marL="361950" marR="0" lvl="1" indent="-349250" algn="just" rtl="0">
              <a:spcBef>
                <a:spcPts val="2400"/>
              </a:spcBef>
              <a:spcAft>
                <a:spcPts val="0"/>
              </a:spcAft>
              <a:buClr>
                <a:schemeClr val="dk1"/>
              </a:buClr>
              <a:buSzPts val="32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If single/aggregate of the proposal exceeds Rs. 20,00,000/-, it is to be accepted by DH.</a:t>
            </a:r>
            <a:endParaRPr b="1">
              <a:latin typeface="Calibri" pitchFamily="34" charset="0"/>
              <a:ea typeface="Calibri" pitchFamily="34" charset="0"/>
              <a:cs typeface="Calibri" pitchFamily="34" charset="0"/>
            </a:endParaRPr>
          </a:p>
        </p:txBody>
      </p:sp>
      <p:sp>
        <p:nvSpPr>
          <p:cNvPr id="220" name="Google Shape;220;p17"/>
          <p:cNvSpPr txBox="1"/>
          <p:nvPr/>
        </p:nvSpPr>
        <p:spPr>
          <a:xfrm>
            <a:off x="0" y="533400"/>
            <a:ext cx="464903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PLI – Other conditions :</a:t>
            </a:r>
            <a:endParaRPr sz="3200" b="1">
              <a:solidFill>
                <a:sysClr val="windowText" lastClr="000000"/>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8"/>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226" name="Google Shape;226;p18"/>
          <p:cNvSpPr txBox="1"/>
          <p:nvPr/>
        </p:nvSpPr>
        <p:spPr>
          <a:xfrm>
            <a:off x="0" y="533400"/>
            <a:ext cx="332975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Medical Report :</a:t>
            </a:r>
            <a:endParaRPr sz="3200" b="1">
              <a:solidFill>
                <a:sysClr val="windowText" lastClr="000000"/>
              </a:solidFill>
              <a:latin typeface="Trebuchet MS"/>
              <a:ea typeface="Trebuchet MS"/>
              <a:cs typeface="Trebuchet MS"/>
              <a:sym typeface="Trebuchet MS"/>
            </a:endParaRPr>
          </a:p>
        </p:txBody>
      </p:sp>
      <p:sp>
        <p:nvSpPr>
          <p:cNvPr id="227" name="Google Shape;227;p1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18</a:t>
            </a:fld>
            <a:endParaRPr/>
          </a:p>
        </p:txBody>
      </p:sp>
      <p:sp>
        <p:nvSpPr>
          <p:cNvPr id="228" name="Google Shape;228;p18"/>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6195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Medical report is necessary in following cases:</a:t>
            </a:r>
            <a:endParaRPr b="1">
              <a:latin typeface="Calibri" pitchFamily="34" charset="0"/>
              <a:ea typeface="Calibri" pitchFamily="34" charset="0"/>
              <a:cs typeface="Calibri" pitchFamily="34" charset="0"/>
            </a:endParaRPr>
          </a:p>
          <a:p>
            <a:pPr marL="361950" marR="0" lvl="1" indent="-349250" algn="just" rtl="0">
              <a:spcBef>
                <a:spcPts val="240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When age at entry exceeds 40 years.</a:t>
            </a:r>
            <a:endParaRPr b="1">
              <a:latin typeface="Calibri" pitchFamily="34" charset="0"/>
              <a:ea typeface="Calibri" pitchFamily="34" charset="0"/>
              <a:cs typeface="Calibri" pitchFamily="34" charset="0"/>
            </a:endParaRPr>
          </a:p>
          <a:p>
            <a:pPr marL="361950" marR="0" lvl="1" indent="-349250" algn="just" rtl="0">
              <a:spcBef>
                <a:spcPts val="240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When sum assured exceeds: Rs. 5,00,000/-.</a:t>
            </a:r>
            <a:endParaRPr b="1">
              <a:latin typeface="Calibri" pitchFamily="34" charset="0"/>
              <a:ea typeface="Calibri" pitchFamily="34" charset="0"/>
              <a:cs typeface="Calibri" pitchFamily="34" charset="0"/>
            </a:endParaRPr>
          </a:p>
          <a:p>
            <a:pPr marL="361950" marR="0" lvl="1" indent="-349250" algn="just" rtl="0">
              <a:spcBef>
                <a:spcPts val="240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AEA Policies.</a:t>
            </a:r>
            <a:endParaRPr b="1">
              <a:latin typeface="Calibri" pitchFamily="34" charset="0"/>
              <a:ea typeface="Calibri" pitchFamily="34" charset="0"/>
              <a:cs typeface="Calibri" pitchFamily="34" charset="0"/>
            </a:endParaRPr>
          </a:p>
          <a:p>
            <a:pPr marL="361950" marR="0" lvl="1" indent="-349250" algn="just" rtl="0">
              <a:spcBef>
                <a:spcPts val="2400"/>
              </a:spcBef>
              <a:spcAft>
                <a:spcPts val="0"/>
              </a:spcAft>
              <a:buClr>
                <a:schemeClr val="dk1"/>
              </a:buClr>
              <a:buSzPts val="2800"/>
              <a:buFont typeface="Noto Sans Symbols"/>
              <a:buChar char="✔"/>
            </a:pPr>
            <a:r>
              <a:rPr lang="en-US" sz="2800" b="1" i="0" u="none" strike="noStrike" cap="none" dirty="0" err="1">
                <a:solidFill>
                  <a:schemeClr val="dk1"/>
                </a:solidFill>
                <a:latin typeface="Calibri" pitchFamily="34" charset="0"/>
                <a:ea typeface="Calibri" pitchFamily="34" charset="0"/>
                <a:cs typeface="Calibri" pitchFamily="34" charset="0"/>
                <a:sym typeface="Trebuchet MS"/>
              </a:rPr>
              <a:t>Yugal</a:t>
            </a:r>
            <a:r>
              <a:rPr lang="en-US" sz="2800" b="1" i="0" u="none" strike="noStrike" cap="none" dirty="0">
                <a:solidFill>
                  <a:schemeClr val="dk1"/>
                </a:solidFill>
                <a:latin typeface="Calibri" pitchFamily="34" charset="0"/>
                <a:ea typeface="Calibri" pitchFamily="34" charset="0"/>
                <a:cs typeface="Calibri" pitchFamily="34" charset="0"/>
                <a:sym typeface="Trebuchet MS"/>
              </a:rPr>
              <a:t> </a:t>
            </a:r>
            <a:r>
              <a:rPr lang="en-US" sz="2800" b="1" i="0" u="none" strike="noStrike" cap="none" dirty="0" err="1">
                <a:solidFill>
                  <a:schemeClr val="dk1"/>
                </a:solidFill>
                <a:latin typeface="Calibri" pitchFamily="34" charset="0"/>
                <a:ea typeface="Calibri" pitchFamily="34" charset="0"/>
                <a:cs typeface="Calibri" pitchFamily="34" charset="0"/>
                <a:sym typeface="Trebuchet MS"/>
              </a:rPr>
              <a:t>Suraksha</a:t>
            </a:r>
            <a:r>
              <a:rPr lang="en-US" sz="2800" b="1" i="0" u="none" strike="noStrike" cap="none" dirty="0">
                <a:solidFill>
                  <a:schemeClr val="dk1"/>
                </a:solidFill>
                <a:latin typeface="Calibri" pitchFamily="34" charset="0"/>
                <a:ea typeface="Calibri" pitchFamily="34" charset="0"/>
                <a:cs typeface="Calibri" pitchFamily="34" charset="0"/>
                <a:sym typeface="Trebuchet MS"/>
              </a:rPr>
              <a:t> Policies.</a:t>
            </a: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361950" marR="0" lvl="1" indent="-349250" algn="just" rtl="0">
              <a:spcBef>
                <a:spcPts val="240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The validity of the Medical Certificate is 60 days &amp; if it is not accepted within that period, second medical examination is to be done.</a:t>
            </a:r>
            <a:endParaRPr b="1">
              <a:latin typeface="Calibri" pitchFamily="34" charset="0"/>
              <a:ea typeface="Calibri" pitchFamily="34" charset="0"/>
              <a:cs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9"/>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234" name="Google Shape;234;p19"/>
          <p:cNvSpPr txBox="1"/>
          <p:nvPr/>
        </p:nvSpPr>
        <p:spPr>
          <a:xfrm>
            <a:off x="0" y="533400"/>
            <a:ext cx="659347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Rebate for Premium Calculation :</a:t>
            </a:r>
            <a:endParaRPr sz="3200" b="1">
              <a:solidFill>
                <a:sysClr val="windowText" lastClr="000000"/>
              </a:solidFill>
              <a:latin typeface="Trebuchet MS"/>
              <a:ea typeface="Trebuchet MS"/>
              <a:cs typeface="Trebuchet MS"/>
              <a:sym typeface="Trebuchet MS"/>
            </a:endParaRPr>
          </a:p>
        </p:txBody>
      </p:sp>
      <p:sp>
        <p:nvSpPr>
          <p:cNvPr id="235" name="Google Shape;235;p1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
        <p:nvSpPr>
          <p:cNvPr id="236" name="Google Shape;236;p19"/>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361950" marR="0" lvl="1" indent="-349250" algn="just" rtl="0">
              <a:spcBef>
                <a:spcPts val="0"/>
              </a:spcBef>
              <a:spcAft>
                <a:spcPts val="0"/>
              </a:spcAft>
              <a:buClr>
                <a:schemeClr val="dk1"/>
              </a:buClr>
              <a:buSzPts val="32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Policies of Rs. 20,000/- and above Rs. 1/- rebate is given in monthly premium.</a:t>
            </a:r>
            <a:endParaRPr b="1">
              <a:latin typeface="Calibri" pitchFamily="34" charset="0"/>
              <a:ea typeface="Calibri" pitchFamily="34" charset="0"/>
              <a:cs typeface="Calibri" pitchFamily="34" charset="0"/>
            </a:endParaRPr>
          </a:p>
          <a:p>
            <a:pPr marL="361950" marR="0" lvl="1" indent="-146050" algn="just" rtl="0">
              <a:spcBef>
                <a:spcPts val="2400"/>
              </a:spcBef>
              <a:spcAft>
                <a:spcPts val="0"/>
              </a:spcAft>
              <a:buClr>
                <a:schemeClr val="dk1"/>
              </a:buClr>
              <a:buSzPts val="3200"/>
              <a:buFont typeface="Noto Sans Symbols"/>
              <a:buNone/>
            </a:pPr>
            <a:endParaRPr sz="3200" b="1" i="0" u="none" strike="noStrike" cap="none">
              <a:solidFill>
                <a:schemeClr val="dk1"/>
              </a:solidFill>
              <a:latin typeface="Calibri" pitchFamily="34" charset="0"/>
              <a:ea typeface="Calibri" pitchFamily="34" charset="0"/>
              <a:cs typeface="Calibri" pitchFamily="34" charset="0"/>
              <a:sym typeface="Trebuchet MS"/>
            </a:endParaRPr>
          </a:p>
          <a:p>
            <a:pPr marL="361950" marR="0" lvl="1" indent="-349250" algn="just" rtl="0">
              <a:spcBef>
                <a:spcPts val="2400"/>
              </a:spcBef>
              <a:spcAft>
                <a:spcPts val="0"/>
              </a:spcAft>
              <a:buClr>
                <a:schemeClr val="dk1"/>
              </a:buClr>
              <a:buSzPts val="32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For </a:t>
            </a:r>
            <a:r>
              <a:rPr lang="en-US" sz="3200" b="1" i="0" u="none" strike="noStrike" cap="none" dirty="0" err="1">
                <a:solidFill>
                  <a:schemeClr val="dk1"/>
                </a:solidFill>
                <a:latin typeface="Calibri" pitchFamily="34" charset="0"/>
                <a:ea typeface="Calibri" pitchFamily="34" charset="0"/>
                <a:cs typeface="Calibri" pitchFamily="34" charset="0"/>
                <a:sym typeface="Trebuchet MS"/>
              </a:rPr>
              <a:t>Yugal</a:t>
            </a:r>
            <a:r>
              <a:rPr lang="en-US" sz="3200" b="1" i="0" u="none" strike="noStrike" cap="none" dirty="0">
                <a:solidFill>
                  <a:schemeClr val="dk1"/>
                </a:solidFill>
                <a:latin typeface="Calibri" pitchFamily="34" charset="0"/>
                <a:ea typeface="Calibri" pitchFamily="34" charset="0"/>
                <a:cs typeface="Calibri" pitchFamily="34" charset="0"/>
                <a:sym typeface="Trebuchet MS"/>
              </a:rPr>
              <a:t> </a:t>
            </a:r>
            <a:r>
              <a:rPr lang="en-US" sz="3200" b="1" i="0" u="none" strike="noStrike" cap="none" dirty="0" err="1">
                <a:solidFill>
                  <a:schemeClr val="dk1"/>
                </a:solidFill>
                <a:latin typeface="Calibri" pitchFamily="34" charset="0"/>
                <a:ea typeface="Calibri" pitchFamily="34" charset="0"/>
                <a:cs typeface="Calibri" pitchFamily="34" charset="0"/>
                <a:sym typeface="Trebuchet MS"/>
              </a:rPr>
              <a:t>Suraksha</a:t>
            </a:r>
            <a:r>
              <a:rPr lang="en-US" sz="3200" b="1" i="0" u="none" strike="noStrike" cap="none" dirty="0">
                <a:solidFill>
                  <a:schemeClr val="dk1"/>
                </a:solidFill>
                <a:latin typeface="Calibri" pitchFamily="34" charset="0"/>
                <a:ea typeface="Calibri" pitchFamily="34" charset="0"/>
                <a:cs typeface="Calibri" pitchFamily="34" charset="0"/>
                <a:sym typeface="Trebuchet MS"/>
              </a:rPr>
              <a:t> policies rebate of Rs. 1/- is allowed for first Rs. 40,000/- and Rs. 1/- for every additional Rs. 10,000/-.</a:t>
            </a:r>
            <a:endParaRPr b="1">
              <a:latin typeface="Calibri" pitchFamily="34" charset="0"/>
              <a:ea typeface="Calibri" pitchFamily="34" charset="0"/>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242887" y="1843086"/>
            <a:ext cx="8629650" cy="3743325"/>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rmAutofit/>
          </a:bodyPr>
          <a:lstStyle/>
          <a:p>
            <a:pPr marL="0" marR="0" lvl="0" indent="0" algn="ctr" rtl="0">
              <a:spcBef>
                <a:spcPts val="0"/>
              </a:spcBef>
              <a:spcAft>
                <a:spcPts val="0"/>
              </a:spcAft>
              <a:buNone/>
            </a:pPr>
            <a:r>
              <a:rPr lang="en-US" sz="4400" b="1" i="0" u="none" strike="noStrike" cap="none" dirty="0">
                <a:solidFill>
                  <a:srgbClr val="FF0000"/>
                </a:solidFill>
                <a:latin typeface="Arial Black" pitchFamily="34" charset="0"/>
                <a:ea typeface="Anton"/>
                <a:cs typeface="Anton"/>
                <a:sym typeface="Anton"/>
              </a:rPr>
              <a:t>POSTAL LIFE INSURANCE</a:t>
            </a:r>
            <a:endParaRPr sz="900">
              <a:solidFill>
                <a:srgbClr val="FF0000"/>
              </a:solidFill>
              <a:latin typeface="Arial Black" pitchFamily="34" charset="0"/>
            </a:endParaRPr>
          </a:p>
        </p:txBody>
      </p:sp>
      <p:sp>
        <p:nvSpPr>
          <p:cNvPr id="98" name="Google Shape;98;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0"/>
          <p:cNvSpPr/>
          <p:nvPr/>
        </p:nvSpPr>
        <p:spPr>
          <a:xfrm>
            <a:off x="171450" y="1600200"/>
            <a:ext cx="8772525" cy="4443412"/>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rmAutofit/>
          </a:bodyPr>
          <a:lstStyle/>
          <a:p>
            <a:pPr marL="0" marR="0" lvl="0" indent="0" algn="ctr" rtl="0">
              <a:spcBef>
                <a:spcPts val="0"/>
              </a:spcBef>
              <a:spcAft>
                <a:spcPts val="0"/>
              </a:spcAft>
              <a:buNone/>
            </a:pPr>
            <a:r>
              <a:rPr lang="en-US" sz="3600" b="1" cap="none" dirty="0">
                <a:solidFill>
                  <a:srgbClr val="FF0000"/>
                </a:solidFill>
                <a:latin typeface="Arial Black" pitchFamily="34" charset="0"/>
                <a:ea typeface="Anton"/>
                <a:cs typeface="Anton"/>
                <a:sym typeface="Anton"/>
              </a:rPr>
              <a:t>RURAL POSTAL LIFE INSURANCE</a:t>
            </a:r>
            <a:endParaRPr sz="900">
              <a:solidFill>
                <a:srgbClr val="FF0000"/>
              </a:solidFill>
              <a:latin typeface="Arial Black" pitchFamily="34" charset="0"/>
            </a:endParaRPr>
          </a:p>
        </p:txBody>
      </p:sp>
      <p:sp>
        <p:nvSpPr>
          <p:cNvPr id="244" name="Google Shape;244;p2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250" name="Google Shape;250;p21"/>
          <p:cNvSpPr txBox="1"/>
          <p:nvPr/>
        </p:nvSpPr>
        <p:spPr>
          <a:xfrm>
            <a:off x="0" y="533400"/>
            <a:ext cx="268695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RPLI – Plans :</a:t>
            </a:r>
            <a:endParaRPr sz="3200" b="1">
              <a:solidFill>
                <a:sysClr val="windowText" lastClr="000000"/>
              </a:solidFill>
              <a:latin typeface="Trebuchet MS"/>
              <a:ea typeface="Trebuchet MS"/>
              <a:cs typeface="Trebuchet MS"/>
              <a:sym typeface="Trebuchet MS"/>
            </a:endParaRPr>
          </a:p>
        </p:txBody>
      </p:sp>
      <p:sp>
        <p:nvSpPr>
          <p:cNvPr id="251" name="Google Shape;251;p2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sp>
        <p:nvSpPr>
          <p:cNvPr id="252" name="Google Shape;252;p21"/>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457200" marR="0" lvl="1" indent="-457200" algn="just" rtl="0">
              <a:spcBef>
                <a:spcPts val="0"/>
              </a:spcBef>
              <a:spcAft>
                <a:spcPts val="0"/>
              </a:spcAft>
              <a:buClr>
                <a:schemeClr val="dk1"/>
              </a:buClr>
              <a:buSzPts val="3200"/>
              <a:buFont typeface="Noto Sans Symbols"/>
              <a:buChar char="⮚"/>
            </a:pPr>
            <a:r>
              <a:rPr lang="en-US" sz="3200" b="1" i="0" u="none" strike="noStrike" cap="none" dirty="0">
                <a:solidFill>
                  <a:schemeClr val="tx1"/>
                </a:solidFill>
                <a:latin typeface="Calibri" pitchFamily="34" charset="0"/>
                <a:ea typeface="Calibri" pitchFamily="34" charset="0"/>
                <a:cs typeface="Calibri" pitchFamily="34" charset="0"/>
                <a:sym typeface="Trebuchet MS"/>
              </a:rPr>
              <a:t>Whole Life Assurance (Gram </a:t>
            </a:r>
            <a:r>
              <a:rPr lang="en-US" sz="3200" b="1" i="0" u="none" strike="noStrike" cap="none" dirty="0" err="1">
                <a:solidFill>
                  <a:schemeClr val="tx1"/>
                </a:solidFill>
                <a:latin typeface="Calibri" pitchFamily="34" charset="0"/>
                <a:ea typeface="Calibri" pitchFamily="34" charset="0"/>
                <a:cs typeface="Calibri" pitchFamily="34" charset="0"/>
                <a:sym typeface="Trebuchet MS"/>
              </a:rPr>
              <a:t>Suraksha</a:t>
            </a:r>
            <a:r>
              <a:rPr lang="en-US" sz="3200" b="1" i="0" u="none" strike="noStrike" cap="none" dirty="0">
                <a:solidFill>
                  <a:schemeClr val="tx1"/>
                </a:solidFill>
                <a:latin typeface="Calibri" pitchFamily="34" charset="0"/>
                <a:ea typeface="Calibri" pitchFamily="34" charset="0"/>
                <a:cs typeface="Calibri" pitchFamily="34" charset="0"/>
                <a:sym typeface="Trebuchet MS"/>
              </a:rPr>
              <a:t>)</a:t>
            </a:r>
            <a:endParaRPr b="1">
              <a:solidFill>
                <a:schemeClr val="tx1"/>
              </a:solidFill>
              <a:latin typeface="Calibri" pitchFamily="34" charset="0"/>
              <a:ea typeface="Calibri" pitchFamily="34" charset="0"/>
              <a:cs typeface="Calibri" pitchFamily="34" charset="0"/>
            </a:endParaRPr>
          </a:p>
          <a:p>
            <a:pPr marL="457200" marR="0" lvl="1" indent="-457200" algn="just" rtl="0">
              <a:spcBef>
                <a:spcPts val="2400"/>
              </a:spcBef>
              <a:spcAft>
                <a:spcPts val="0"/>
              </a:spcAft>
              <a:buClr>
                <a:schemeClr val="dk1"/>
              </a:buClr>
              <a:buSzPts val="3200"/>
              <a:buFont typeface="Noto Sans Symbols"/>
              <a:buChar char="⮚"/>
            </a:pPr>
            <a:r>
              <a:rPr lang="en-US" sz="3200" b="1" i="0" u="none" strike="noStrike" cap="none" dirty="0">
                <a:solidFill>
                  <a:schemeClr val="tx1"/>
                </a:solidFill>
                <a:latin typeface="Calibri" pitchFamily="34" charset="0"/>
                <a:ea typeface="Calibri" pitchFamily="34" charset="0"/>
                <a:cs typeface="Calibri" pitchFamily="34" charset="0"/>
                <a:sym typeface="Trebuchet MS"/>
              </a:rPr>
              <a:t>Convertible Whole Life Assurance (Gram </a:t>
            </a:r>
            <a:r>
              <a:rPr lang="en-US" sz="3200" b="1" i="0" u="none" strike="noStrike" cap="none" dirty="0" err="1">
                <a:solidFill>
                  <a:schemeClr val="tx1"/>
                </a:solidFill>
                <a:latin typeface="Calibri" pitchFamily="34" charset="0"/>
                <a:ea typeface="Calibri" pitchFamily="34" charset="0"/>
                <a:cs typeface="Calibri" pitchFamily="34" charset="0"/>
                <a:sym typeface="Trebuchet MS"/>
              </a:rPr>
              <a:t>Suvidha</a:t>
            </a:r>
            <a:r>
              <a:rPr lang="en-US" sz="3200" b="1" i="0" u="none" strike="noStrike" cap="none" dirty="0">
                <a:solidFill>
                  <a:schemeClr val="tx1"/>
                </a:solidFill>
                <a:latin typeface="Calibri" pitchFamily="34" charset="0"/>
                <a:ea typeface="Calibri" pitchFamily="34" charset="0"/>
                <a:cs typeface="Calibri" pitchFamily="34" charset="0"/>
                <a:sym typeface="Trebuchet MS"/>
              </a:rPr>
              <a:t>)</a:t>
            </a:r>
            <a:endParaRPr b="1">
              <a:solidFill>
                <a:schemeClr val="tx1"/>
              </a:solidFill>
              <a:latin typeface="Calibri" pitchFamily="34" charset="0"/>
              <a:ea typeface="Calibri" pitchFamily="34" charset="0"/>
              <a:cs typeface="Calibri" pitchFamily="34" charset="0"/>
            </a:endParaRPr>
          </a:p>
          <a:p>
            <a:pPr marL="457200" marR="0" lvl="1" indent="-457200" algn="just" rtl="0">
              <a:spcBef>
                <a:spcPts val="2400"/>
              </a:spcBef>
              <a:spcAft>
                <a:spcPts val="0"/>
              </a:spcAft>
              <a:buClr>
                <a:schemeClr val="dk1"/>
              </a:buClr>
              <a:buSzPts val="3200"/>
              <a:buFont typeface="Noto Sans Symbols"/>
              <a:buChar char="⮚"/>
            </a:pPr>
            <a:r>
              <a:rPr lang="en-US" sz="3200" b="1" i="0" u="none" strike="noStrike" cap="none" dirty="0">
                <a:solidFill>
                  <a:schemeClr val="tx1"/>
                </a:solidFill>
                <a:latin typeface="Calibri" pitchFamily="34" charset="0"/>
                <a:ea typeface="Calibri" pitchFamily="34" charset="0"/>
                <a:cs typeface="Calibri" pitchFamily="34" charset="0"/>
                <a:sym typeface="Trebuchet MS"/>
              </a:rPr>
              <a:t>Endowment Assurance (Gram </a:t>
            </a:r>
            <a:r>
              <a:rPr lang="en-US" sz="3200" b="1" i="0" u="none" strike="noStrike" cap="none" dirty="0" err="1">
                <a:solidFill>
                  <a:schemeClr val="tx1"/>
                </a:solidFill>
                <a:latin typeface="Calibri" pitchFamily="34" charset="0"/>
                <a:ea typeface="Calibri" pitchFamily="34" charset="0"/>
                <a:cs typeface="Calibri" pitchFamily="34" charset="0"/>
                <a:sym typeface="Trebuchet MS"/>
              </a:rPr>
              <a:t>Santosh</a:t>
            </a:r>
            <a:r>
              <a:rPr lang="en-US" sz="3200" b="1" i="0" u="none" strike="noStrike" cap="none" dirty="0">
                <a:solidFill>
                  <a:schemeClr val="tx1"/>
                </a:solidFill>
                <a:latin typeface="Calibri" pitchFamily="34" charset="0"/>
                <a:ea typeface="Calibri" pitchFamily="34" charset="0"/>
                <a:cs typeface="Calibri" pitchFamily="34" charset="0"/>
                <a:sym typeface="Trebuchet MS"/>
              </a:rPr>
              <a:t>)</a:t>
            </a:r>
            <a:endParaRPr b="1">
              <a:solidFill>
                <a:schemeClr val="tx1"/>
              </a:solidFill>
              <a:latin typeface="Calibri" pitchFamily="34" charset="0"/>
              <a:ea typeface="Calibri" pitchFamily="34" charset="0"/>
              <a:cs typeface="Calibri" pitchFamily="34" charset="0"/>
            </a:endParaRPr>
          </a:p>
          <a:p>
            <a:pPr marL="457200" marR="0" lvl="1" indent="-457200" algn="just" rtl="0">
              <a:spcBef>
                <a:spcPts val="2400"/>
              </a:spcBef>
              <a:spcAft>
                <a:spcPts val="0"/>
              </a:spcAft>
              <a:buClr>
                <a:schemeClr val="dk1"/>
              </a:buClr>
              <a:buSzPts val="3200"/>
              <a:buFont typeface="Noto Sans Symbols"/>
              <a:buChar char="⮚"/>
            </a:pPr>
            <a:r>
              <a:rPr lang="en-US" sz="3200" b="1" i="0" u="none" strike="noStrike" cap="none" dirty="0">
                <a:solidFill>
                  <a:schemeClr val="tx1"/>
                </a:solidFill>
                <a:latin typeface="Calibri" pitchFamily="34" charset="0"/>
                <a:ea typeface="Calibri" pitchFamily="34" charset="0"/>
                <a:cs typeface="Calibri" pitchFamily="34" charset="0"/>
                <a:sym typeface="Trebuchet MS"/>
              </a:rPr>
              <a:t>Anticipated Endowment Assurance (Gram </a:t>
            </a:r>
            <a:r>
              <a:rPr lang="en-US" sz="3200" b="1" i="0" u="none" strike="noStrike" cap="none" dirty="0" err="1">
                <a:solidFill>
                  <a:schemeClr val="tx1"/>
                </a:solidFill>
                <a:latin typeface="Calibri" pitchFamily="34" charset="0"/>
                <a:ea typeface="Calibri" pitchFamily="34" charset="0"/>
                <a:cs typeface="Calibri" pitchFamily="34" charset="0"/>
                <a:sym typeface="Trebuchet MS"/>
              </a:rPr>
              <a:t>Sumangal</a:t>
            </a:r>
            <a:r>
              <a:rPr lang="en-US" sz="3200" b="1" i="0" u="none" strike="noStrike" cap="none" dirty="0">
                <a:solidFill>
                  <a:schemeClr val="tx1"/>
                </a:solidFill>
                <a:latin typeface="Calibri" pitchFamily="34" charset="0"/>
                <a:ea typeface="Calibri" pitchFamily="34" charset="0"/>
                <a:cs typeface="Calibri" pitchFamily="34" charset="0"/>
                <a:sym typeface="Trebuchet MS"/>
              </a:rPr>
              <a:t>)</a:t>
            </a:r>
            <a:endParaRPr b="1">
              <a:solidFill>
                <a:schemeClr val="tx1"/>
              </a:solidFill>
              <a:latin typeface="Calibri" pitchFamily="34" charset="0"/>
              <a:ea typeface="Calibri" pitchFamily="34" charset="0"/>
              <a:cs typeface="Calibri" pitchFamily="34" charset="0"/>
            </a:endParaRPr>
          </a:p>
          <a:p>
            <a:pPr marL="457200" marR="0" lvl="1" indent="-457200" algn="just" rtl="0">
              <a:spcBef>
                <a:spcPts val="2400"/>
              </a:spcBef>
              <a:spcAft>
                <a:spcPts val="0"/>
              </a:spcAft>
              <a:buClr>
                <a:schemeClr val="dk1"/>
              </a:buClr>
              <a:buSzPts val="3200"/>
              <a:buFont typeface="Noto Sans Symbols"/>
              <a:buChar char="⮚"/>
            </a:pPr>
            <a:r>
              <a:rPr lang="en-US" sz="3200" b="1" i="0" u="none" strike="noStrike" cap="none" dirty="0">
                <a:solidFill>
                  <a:schemeClr val="tx1"/>
                </a:solidFill>
                <a:latin typeface="Calibri" pitchFamily="34" charset="0"/>
                <a:ea typeface="Calibri" pitchFamily="34" charset="0"/>
                <a:cs typeface="Calibri" pitchFamily="34" charset="0"/>
                <a:sym typeface="Trebuchet MS"/>
              </a:rPr>
              <a:t>Ten Year Rural PLI Policy (Gram </a:t>
            </a:r>
            <a:r>
              <a:rPr lang="en-US" sz="3200" b="1" i="0" u="none" strike="noStrike" cap="none" dirty="0" err="1">
                <a:solidFill>
                  <a:schemeClr val="tx1"/>
                </a:solidFill>
                <a:latin typeface="Calibri" pitchFamily="34" charset="0"/>
                <a:ea typeface="Calibri" pitchFamily="34" charset="0"/>
                <a:cs typeface="Calibri" pitchFamily="34" charset="0"/>
                <a:sym typeface="Trebuchet MS"/>
              </a:rPr>
              <a:t>Priya</a:t>
            </a:r>
            <a:r>
              <a:rPr lang="en-US" sz="3200" b="1" i="0" u="none" strike="noStrike" cap="none" dirty="0">
                <a:solidFill>
                  <a:schemeClr val="tx1"/>
                </a:solidFill>
                <a:latin typeface="Calibri" pitchFamily="34" charset="0"/>
                <a:ea typeface="Calibri" pitchFamily="34" charset="0"/>
                <a:cs typeface="Calibri" pitchFamily="34" charset="0"/>
                <a:sym typeface="Trebuchet MS"/>
              </a:rPr>
              <a:t>)</a:t>
            </a:r>
            <a:endParaRPr b="1">
              <a:solidFill>
                <a:schemeClr val="tx1"/>
              </a:solidFill>
              <a:latin typeface="Calibri" pitchFamily="34" charset="0"/>
              <a:ea typeface="Calibri" pitchFamily="34" charset="0"/>
              <a:cs typeface="Calibri" pitchFamily="34" charset="0"/>
            </a:endParaRPr>
          </a:p>
          <a:p>
            <a:pPr marL="457200" marR="0" lvl="1" indent="-457200" algn="just" rtl="0">
              <a:spcBef>
                <a:spcPts val="2400"/>
              </a:spcBef>
              <a:spcAft>
                <a:spcPts val="0"/>
              </a:spcAft>
              <a:buClr>
                <a:schemeClr val="dk1"/>
              </a:buClr>
              <a:buSzPts val="3200"/>
              <a:buFont typeface="Noto Sans Symbols"/>
              <a:buChar char="⮚"/>
            </a:pPr>
            <a:r>
              <a:rPr lang="en-US" sz="3200" b="1" i="0" u="none" strike="noStrike" cap="none" dirty="0">
                <a:solidFill>
                  <a:schemeClr val="tx1"/>
                </a:solidFill>
                <a:latin typeface="Calibri" pitchFamily="34" charset="0"/>
                <a:ea typeface="Calibri" pitchFamily="34" charset="0"/>
                <a:cs typeface="Calibri" pitchFamily="34" charset="0"/>
                <a:sym typeface="Trebuchet MS"/>
              </a:rPr>
              <a:t>Children’s Policy</a:t>
            </a:r>
            <a:endParaRPr b="1">
              <a:solidFill>
                <a:schemeClr val="tx1"/>
              </a:solidFill>
              <a:latin typeface="Calibri" pitchFamily="34" charset="0"/>
              <a:ea typeface="Calibri" pitchFamily="34" charset="0"/>
              <a:cs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2"/>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258" name="Google Shape;258;p22"/>
          <p:cNvSpPr txBox="1"/>
          <p:nvPr/>
        </p:nvSpPr>
        <p:spPr>
          <a:xfrm>
            <a:off x="0" y="533400"/>
            <a:ext cx="212429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ysClr val="windowText" lastClr="000000"/>
                </a:solidFill>
                <a:latin typeface="Trebuchet MS"/>
                <a:ea typeface="Trebuchet MS"/>
                <a:cs typeface="Trebuchet MS"/>
                <a:sym typeface="Trebuchet MS"/>
              </a:rPr>
              <a:t>Features :</a:t>
            </a:r>
            <a:endParaRPr sz="3200" b="1">
              <a:solidFill>
                <a:sysClr val="windowText" lastClr="000000"/>
              </a:solidFill>
              <a:latin typeface="Trebuchet MS"/>
              <a:ea typeface="Trebuchet MS"/>
              <a:cs typeface="Trebuchet MS"/>
              <a:sym typeface="Trebuchet MS"/>
            </a:endParaRPr>
          </a:p>
        </p:txBody>
      </p:sp>
      <p:sp>
        <p:nvSpPr>
          <p:cNvPr id="259" name="Google Shape;259;p2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a:p>
        </p:txBody>
      </p:sp>
      <p:sp>
        <p:nvSpPr>
          <p:cNvPr id="260" name="Google Shape;260;p22"/>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685800" marR="0" lvl="1" indent="-349250" algn="just" rtl="0">
              <a:spcBef>
                <a:spcPts val="0"/>
              </a:spcBef>
              <a:spcAft>
                <a:spcPts val="0"/>
              </a:spcAft>
              <a:buClr>
                <a:srgbClr val="FF0000"/>
              </a:buClr>
              <a:buSzPts val="3600"/>
              <a:buFont typeface="Noto Sans Symbols"/>
              <a:buChar char="❑"/>
            </a:pPr>
            <a:r>
              <a:rPr lang="en-US" sz="3600" b="1" i="0" u="none" strike="noStrike" cap="none" dirty="0">
                <a:solidFill>
                  <a:srgbClr val="FF0000"/>
                </a:solidFill>
                <a:latin typeface="Calibri" pitchFamily="34" charset="0"/>
                <a:ea typeface="Calibri" pitchFamily="34" charset="0"/>
                <a:cs typeface="Calibri" pitchFamily="34" charset="0"/>
                <a:sym typeface="Trebuchet MS"/>
              </a:rPr>
              <a:t>Ten Year Rural PLI Policy (Gram </a:t>
            </a:r>
            <a:r>
              <a:rPr lang="en-US" sz="3600" b="1" i="0" u="none" strike="noStrike" cap="none" dirty="0" err="1">
                <a:solidFill>
                  <a:srgbClr val="FF0000"/>
                </a:solidFill>
                <a:latin typeface="Calibri" pitchFamily="34" charset="0"/>
                <a:ea typeface="Calibri" pitchFamily="34" charset="0"/>
                <a:cs typeface="Calibri" pitchFamily="34" charset="0"/>
                <a:sym typeface="Trebuchet MS"/>
              </a:rPr>
              <a:t>Priya</a:t>
            </a:r>
            <a:r>
              <a:rPr lang="en-US" sz="3600" b="1" i="0" u="none" strike="noStrike" cap="none" dirty="0">
                <a:solidFill>
                  <a:srgbClr val="FF0000"/>
                </a:solidFill>
                <a:latin typeface="Calibri" pitchFamily="34" charset="0"/>
                <a:ea typeface="Calibri" pitchFamily="34" charset="0"/>
                <a:cs typeface="Calibri" pitchFamily="34" charset="0"/>
                <a:sym typeface="Trebuchet MS"/>
              </a:rPr>
              <a:t>):</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Clr>
                <a:schemeClr val="dk1"/>
              </a:buClr>
              <a:buSzPts val="3200"/>
              <a:buFont typeface="Arial"/>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It is a money back type of policy.</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Clr>
                <a:schemeClr val="dk1"/>
              </a:buClr>
              <a:buSzPts val="3200"/>
              <a:buFont typeface="Arial"/>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Term of Policy: 10 Years.</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Clr>
                <a:schemeClr val="dk1"/>
              </a:buClr>
              <a:buSzPts val="3200"/>
              <a:buFont typeface="Arial"/>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Benefits paid as under:</a:t>
            </a:r>
            <a:endParaRPr b="1">
              <a:latin typeface="Calibri" pitchFamily="34" charset="0"/>
              <a:ea typeface="Calibri" pitchFamily="34" charset="0"/>
              <a:cs typeface="Calibri" pitchFamily="34" charset="0"/>
            </a:endParaRPr>
          </a:p>
        </p:txBody>
      </p:sp>
      <p:graphicFrame>
        <p:nvGraphicFramePr>
          <p:cNvPr id="261" name="Google Shape;261;p22"/>
          <p:cNvGraphicFramePr/>
          <p:nvPr/>
        </p:nvGraphicFramePr>
        <p:xfrm>
          <a:off x="468000" y="4191000"/>
          <a:ext cx="8208000" cy="2160000"/>
        </p:xfrm>
        <a:graphic>
          <a:graphicData uri="http://schemas.openxmlformats.org/drawingml/2006/table">
            <a:tbl>
              <a:tblPr firstRow="1" bandRow="1">
                <a:noFill/>
                <a:tableStyleId>{E44D2888-2C2A-498A-86A7-AC86EEF158DB}</a:tableStyleId>
              </a:tblPr>
              <a:tblGrid>
                <a:gridCol w="4104000"/>
                <a:gridCol w="4104000"/>
              </a:tblGrid>
              <a:tr h="540000">
                <a:tc>
                  <a:txBody>
                    <a:bodyPr/>
                    <a:lstStyle/>
                    <a:p>
                      <a:pPr marL="0" marR="0" lvl="0" indent="0" algn="ctr" rtl="0">
                        <a:spcBef>
                          <a:spcPts val="0"/>
                        </a:spcBef>
                        <a:spcAft>
                          <a:spcPts val="0"/>
                        </a:spcAft>
                        <a:buNone/>
                      </a:pPr>
                      <a:r>
                        <a:rPr lang="en-US" sz="2800">
                          <a:latin typeface="Trebuchet MS"/>
                          <a:ea typeface="Trebuchet MS"/>
                          <a:cs typeface="Trebuchet MS"/>
                          <a:sym typeface="Trebuchet MS"/>
                        </a:rPr>
                        <a:t>10 Years</a:t>
                      </a:r>
                      <a:endParaRPr sz="28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800">
                          <a:latin typeface="Trebuchet MS"/>
                          <a:ea typeface="Trebuchet MS"/>
                          <a:cs typeface="Trebuchet MS"/>
                          <a:sym typeface="Trebuchet MS"/>
                        </a:rPr>
                        <a:t>Money Back</a:t>
                      </a:r>
                      <a:endParaRPr sz="28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40000">
                <a:tc>
                  <a:txBody>
                    <a:bodyPr/>
                    <a:lstStyle/>
                    <a:p>
                      <a:pPr marL="0" marR="0" lvl="0" indent="0" algn="l" rtl="0">
                        <a:spcBef>
                          <a:spcPts val="0"/>
                        </a:spcBef>
                        <a:spcAft>
                          <a:spcPts val="0"/>
                        </a:spcAft>
                        <a:buNone/>
                      </a:pPr>
                      <a:r>
                        <a:rPr lang="en-US" sz="2200">
                          <a:latin typeface="Trebuchet MS"/>
                          <a:ea typeface="Trebuchet MS"/>
                          <a:cs typeface="Trebuchet MS"/>
                          <a:sym typeface="Trebuchet MS"/>
                        </a:rPr>
                        <a:t>At the end of 4 yrs</a:t>
                      </a:r>
                      <a:endParaRPr sz="2200" b="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200">
                          <a:solidFill>
                            <a:schemeClr val="dk1"/>
                          </a:solidFill>
                          <a:latin typeface="Trebuchet MS"/>
                          <a:ea typeface="Trebuchet MS"/>
                          <a:cs typeface="Trebuchet MS"/>
                          <a:sym typeface="Trebuchet MS"/>
                        </a:rPr>
                        <a:t>20% of Sum Assured</a:t>
                      </a:r>
                      <a:endParaRPr sz="22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40000">
                <a:tc>
                  <a:txBody>
                    <a:bodyPr/>
                    <a:lstStyle/>
                    <a:p>
                      <a:pPr marL="0" marR="0" lvl="0" indent="0" algn="l" rtl="0">
                        <a:spcBef>
                          <a:spcPts val="0"/>
                        </a:spcBef>
                        <a:spcAft>
                          <a:spcPts val="0"/>
                        </a:spcAft>
                        <a:buNone/>
                      </a:pPr>
                      <a:r>
                        <a:rPr lang="en-US" sz="2200">
                          <a:latin typeface="Trebuchet MS"/>
                          <a:ea typeface="Trebuchet MS"/>
                          <a:cs typeface="Trebuchet MS"/>
                          <a:sym typeface="Trebuchet MS"/>
                        </a:rPr>
                        <a:t>At the end of 7 yrs</a:t>
                      </a:r>
                      <a:endParaRPr sz="2200" b="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200">
                          <a:solidFill>
                            <a:schemeClr val="dk1"/>
                          </a:solidFill>
                          <a:latin typeface="Trebuchet MS"/>
                          <a:ea typeface="Trebuchet MS"/>
                          <a:cs typeface="Trebuchet MS"/>
                          <a:sym typeface="Trebuchet MS"/>
                        </a:rPr>
                        <a:t>20% of Sum Assured</a:t>
                      </a:r>
                      <a:endParaRPr sz="22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40000">
                <a:tc>
                  <a:txBody>
                    <a:bodyPr/>
                    <a:lstStyle/>
                    <a:p>
                      <a:pPr marL="0" marR="0" lvl="0" indent="0" algn="l" rtl="0">
                        <a:spcBef>
                          <a:spcPts val="0"/>
                        </a:spcBef>
                        <a:spcAft>
                          <a:spcPts val="0"/>
                        </a:spcAft>
                        <a:buNone/>
                      </a:pPr>
                      <a:r>
                        <a:rPr lang="en-US" sz="2200">
                          <a:latin typeface="Trebuchet MS"/>
                          <a:ea typeface="Trebuchet MS"/>
                          <a:cs typeface="Trebuchet MS"/>
                          <a:sym typeface="Trebuchet MS"/>
                        </a:rPr>
                        <a:t>At the end of 10 yrs</a:t>
                      </a:r>
                      <a:endParaRPr sz="2200" b="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200">
                          <a:solidFill>
                            <a:schemeClr val="dk1"/>
                          </a:solidFill>
                          <a:latin typeface="Trebuchet MS"/>
                          <a:ea typeface="Trebuchet MS"/>
                          <a:cs typeface="Trebuchet MS"/>
                          <a:sym typeface="Trebuchet MS"/>
                        </a:rPr>
                        <a:t>60% of Sum Assured with Bonus</a:t>
                      </a:r>
                      <a:endParaRPr sz="22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3"/>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267" name="Google Shape;267;p23"/>
          <p:cNvSpPr txBox="1"/>
          <p:nvPr/>
        </p:nvSpPr>
        <p:spPr>
          <a:xfrm>
            <a:off x="0" y="533400"/>
            <a:ext cx="25779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RPLI Limits :</a:t>
            </a:r>
            <a:endParaRPr sz="3200" b="1">
              <a:solidFill>
                <a:sysClr val="windowText" lastClr="000000"/>
              </a:solidFill>
              <a:latin typeface="Trebuchet MS"/>
              <a:ea typeface="Trebuchet MS"/>
              <a:cs typeface="Trebuchet MS"/>
              <a:sym typeface="Trebuchet MS"/>
            </a:endParaRPr>
          </a:p>
        </p:txBody>
      </p:sp>
      <p:sp>
        <p:nvSpPr>
          <p:cNvPr id="268" name="Google Shape;268;p2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
        <p:nvSpPr>
          <p:cNvPr id="269" name="Google Shape;269;p23"/>
          <p:cNvSpPr txBox="1"/>
          <p:nvPr/>
        </p:nvSpPr>
        <p:spPr>
          <a:xfrm>
            <a:off x="414338" y="1557337"/>
            <a:ext cx="8129588" cy="5000625"/>
          </a:xfrm>
          <a:prstGeom prst="rect">
            <a:avLst/>
          </a:prstGeom>
          <a:noFill/>
          <a:ln>
            <a:noFill/>
          </a:ln>
        </p:spPr>
        <p:txBody>
          <a:bodyPr spcFirstLastPara="1" wrap="square" lIns="91425" tIns="45700" rIns="91425" bIns="45700" anchor="t" anchorCtr="0">
            <a:normAutofit lnSpcReduction="10000"/>
          </a:bodyPr>
          <a:lstStyle/>
          <a:p>
            <a:pPr marL="361950" marR="0" lvl="1" indent="-349250" rtl="0">
              <a:spcBef>
                <a:spcPts val="0"/>
              </a:spcBef>
              <a:spcAft>
                <a:spcPts val="0"/>
              </a:spcAft>
              <a:buClr>
                <a:schemeClr val="dk1"/>
              </a:buClr>
              <a:buSzPts val="32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Minimum –	Rs. 10,000/- &amp; in multiples of 			Rs. 5,000/-.</a:t>
            </a:r>
            <a:endParaRPr>
              <a:latin typeface="Calibri" pitchFamily="34" charset="0"/>
              <a:ea typeface="Calibri" pitchFamily="34" charset="0"/>
              <a:cs typeface="Calibri" pitchFamily="34" charset="0"/>
            </a:endParaRPr>
          </a:p>
          <a:p>
            <a:pPr marL="361950" marR="0" lvl="1" indent="-349250" rtl="0">
              <a:spcBef>
                <a:spcPts val="2400"/>
              </a:spcBef>
              <a:spcAft>
                <a:spcPts val="0"/>
              </a:spcAft>
              <a:buClr>
                <a:schemeClr val="dk1"/>
              </a:buClr>
              <a:buSzPts val="32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Maximum -	</a:t>
            </a:r>
            <a:r>
              <a:rPr lang="en-US" sz="3200" b="1" i="0" u="none" strike="noStrike" cap="none" dirty="0" smtClean="0">
                <a:solidFill>
                  <a:schemeClr val="dk1"/>
                </a:solidFill>
                <a:latin typeface="Calibri" pitchFamily="34" charset="0"/>
                <a:ea typeface="Calibri" pitchFamily="34" charset="0"/>
                <a:cs typeface="Calibri" pitchFamily="34" charset="0"/>
                <a:sym typeface="Trebuchet MS"/>
              </a:rPr>
              <a:t>Rs.10,00,000</a:t>
            </a:r>
            <a:r>
              <a:rPr lang="en-US" sz="3200" b="1" i="0" u="none" strike="noStrike" cap="none" dirty="0">
                <a:solidFill>
                  <a:schemeClr val="dk1"/>
                </a:solidFill>
                <a:latin typeface="Calibri" pitchFamily="34" charset="0"/>
                <a:ea typeface="Calibri" pitchFamily="34" charset="0"/>
                <a:cs typeface="Calibri" pitchFamily="34" charset="0"/>
                <a:sym typeface="Trebuchet MS"/>
              </a:rPr>
              <a:t>/- (Medical).</a:t>
            </a:r>
            <a:endParaRPr>
              <a:latin typeface="Calibri" pitchFamily="34" charset="0"/>
              <a:ea typeface="Calibri" pitchFamily="34" charset="0"/>
              <a:cs typeface="Calibri" pitchFamily="34" charset="0"/>
            </a:endParaRPr>
          </a:p>
          <a:p>
            <a:pPr marL="2647950" marR="0" lvl="6" indent="-349250" rtl="0">
              <a:spcBef>
                <a:spcPts val="2400"/>
              </a:spcBef>
              <a:spcAft>
                <a:spcPts val="0"/>
              </a:spcAft>
              <a:buNone/>
            </a:pPr>
            <a:r>
              <a:rPr lang="en-US" sz="3200" b="1" i="0" u="none" strike="noStrike" cap="none" dirty="0">
                <a:solidFill>
                  <a:schemeClr val="dk1"/>
                </a:solidFill>
                <a:latin typeface="Calibri" pitchFamily="34" charset="0"/>
                <a:ea typeface="Calibri" pitchFamily="34" charset="0"/>
                <a:cs typeface="Calibri" pitchFamily="34" charset="0"/>
                <a:sym typeface="Trebuchet MS"/>
              </a:rPr>
              <a:t>		</a:t>
            </a:r>
            <a:r>
              <a:rPr lang="en-US" sz="3200" b="1" i="0" u="none" strike="noStrike" cap="none" dirty="0" smtClean="0">
                <a:solidFill>
                  <a:schemeClr val="dk1"/>
                </a:solidFill>
                <a:latin typeface="Calibri" pitchFamily="34" charset="0"/>
                <a:ea typeface="Calibri" pitchFamily="34" charset="0"/>
                <a:cs typeface="Calibri" pitchFamily="34" charset="0"/>
                <a:sym typeface="Trebuchet MS"/>
              </a:rPr>
              <a:t>Rs.1,00,000/-(</a:t>
            </a:r>
            <a:r>
              <a:rPr lang="en-US" sz="3200" b="1" i="0" u="none" strike="noStrike" cap="none" dirty="0">
                <a:solidFill>
                  <a:schemeClr val="dk1"/>
                </a:solidFill>
                <a:latin typeface="Calibri" pitchFamily="34" charset="0"/>
                <a:ea typeface="Calibri" pitchFamily="34" charset="0"/>
                <a:cs typeface="Calibri" pitchFamily="34" charset="0"/>
                <a:sym typeface="Trebuchet MS"/>
              </a:rPr>
              <a:t>Non-Medical &amp; 	Standard Age Proof).</a:t>
            </a:r>
            <a:endParaRPr>
              <a:latin typeface="Calibri" pitchFamily="34" charset="0"/>
              <a:ea typeface="Calibri" pitchFamily="34" charset="0"/>
              <a:cs typeface="Calibri" pitchFamily="34" charset="0"/>
            </a:endParaRPr>
          </a:p>
          <a:p>
            <a:pPr marL="2647950" marR="0" lvl="6" indent="-349250" rtl="0">
              <a:spcBef>
                <a:spcPts val="2400"/>
              </a:spcBef>
              <a:spcAft>
                <a:spcPts val="0"/>
              </a:spcAft>
              <a:buNone/>
            </a:pPr>
            <a:r>
              <a:rPr lang="en-US" sz="3200" b="1" i="0" u="none" strike="noStrike" cap="none" dirty="0">
                <a:solidFill>
                  <a:schemeClr val="dk1"/>
                </a:solidFill>
                <a:latin typeface="Calibri" pitchFamily="34" charset="0"/>
                <a:ea typeface="Calibri" pitchFamily="34" charset="0"/>
                <a:cs typeface="Calibri" pitchFamily="34" charset="0"/>
                <a:sym typeface="Trebuchet MS"/>
              </a:rPr>
              <a:t>		</a:t>
            </a:r>
            <a:r>
              <a:rPr lang="en-US" sz="3200" b="1" i="0" u="none" strike="noStrike" cap="none" dirty="0" smtClean="0">
                <a:solidFill>
                  <a:schemeClr val="dk1"/>
                </a:solidFill>
                <a:latin typeface="Calibri" pitchFamily="34" charset="0"/>
                <a:ea typeface="Calibri" pitchFamily="34" charset="0"/>
                <a:cs typeface="Calibri" pitchFamily="34" charset="0"/>
                <a:sym typeface="Trebuchet MS"/>
              </a:rPr>
              <a:t>Rs.25,000</a:t>
            </a:r>
            <a:r>
              <a:rPr lang="en-US" sz="3200" b="1" i="0" u="none" strike="noStrike" cap="none" dirty="0">
                <a:solidFill>
                  <a:schemeClr val="dk1"/>
                </a:solidFill>
                <a:latin typeface="Calibri" pitchFamily="34" charset="0"/>
                <a:ea typeface="Calibri" pitchFamily="34" charset="0"/>
                <a:cs typeface="Calibri" pitchFamily="34" charset="0"/>
                <a:sym typeface="Trebuchet MS"/>
              </a:rPr>
              <a:t>/- (Non-Medical &amp; non-standard Age Proof).</a:t>
            </a:r>
            <a:endParaRPr>
              <a:latin typeface="Calibri" pitchFamily="34" charset="0"/>
              <a:ea typeface="Calibri" pitchFamily="34" charset="0"/>
              <a:cs typeface="Calibri" pitchFamily="34" charset="0"/>
            </a:endParaRPr>
          </a:p>
          <a:p>
            <a:pPr marL="2647950" marR="0" lvl="6" indent="-349250" rtl="0">
              <a:spcBef>
                <a:spcPts val="2400"/>
              </a:spcBef>
              <a:spcAft>
                <a:spcPts val="0"/>
              </a:spcAft>
              <a:buNone/>
            </a:pPr>
            <a:r>
              <a:rPr lang="en-US" sz="3200" b="1" i="0" u="none" strike="noStrike" cap="none" dirty="0">
                <a:solidFill>
                  <a:schemeClr val="dk1"/>
                </a:solidFill>
                <a:latin typeface="Calibri" pitchFamily="34" charset="0"/>
                <a:ea typeface="Calibri" pitchFamily="34" charset="0"/>
                <a:cs typeface="Calibri" pitchFamily="34" charset="0"/>
                <a:sym typeface="Trebuchet MS"/>
              </a:rPr>
              <a:t>	</a:t>
            </a:r>
            <a:endParaRPr>
              <a:latin typeface="Calibri" pitchFamily="34" charset="0"/>
              <a:ea typeface="Calibri" pitchFamily="34" charset="0"/>
              <a:cs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4"/>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275" name="Google Shape;275;p24"/>
          <p:cNvSpPr txBox="1"/>
          <p:nvPr/>
        </p:nvSpPr>
        <p:spPr>
          <a:xfrm>
            <a:off x="0" y="533400"/>
            <a:ext cx="424007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RPLI Age Conditions :</a:t>
            </a:r>
            <a:endParaRPr sz="3200" b="1">
              <a:solidFill>
                <a:sysClr val="windowText" lastClr="000000"/>
              </a:solidFill>
              <a:latin typeface="Trebuchet MS"/>
              <a:ea typeface="Trebuchet MS"/>
              <a:cs typeface="Trebuchet MS"/>
              <a:sym typeface="Trebuchet MS"/>
            </a:endParaRPr>
          </a:p>
        </p:txBody>
      </p:sp>
      <p:sp>
        <p:nvSpPr>
          <p:cNvPr id="276" name="Google Shape;276;p2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
        <p:nvSpPr>
          <p:cNvPr id="277" name="Google Shape;277;p24"/>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685800" marR="0" lvl="1" indent="-146050" algn="just" rtl="0">
              <a:spcBef>
                <a:spcPts val="0"/>
              </a:spcBef>
              <a:spcAft>
                <a:spcPts val="0"/>
              </a:spcAft>
              <a:buClr>
                <a:schemeClr val="dk1"/>
              </a:buClr>
              <a:buSzPts val="3200"/>
              <a:buFont typeface="Noto Sans Symbols"/>
              <a:buNone/>
            </a:pPr>
            <a:endParaRPr sz="3200" b="1" i="0" u="none" strike="noStrike" cap="none">
              <a:solidFill>
                <a:srgbClr val="FF0000"/>
              </a:solidFill>
              <a:latin typeface="Trebuchet MS"/>
              <a:ea typeface="Trebuchet MS"/>
              <a:cs typeface="Trebuchet MS"/>
              <a:sym typeface="Trebuchet MS"/>
            </a:endParaRPr>
          </a:p>
        </p:txBody>
      </p:sp>
      <p:graphicFrame>
        <p:nvGraphicFramePr>
          <p:cNvPr id="278" name="Google Shape;278;p24"/>
          <p:cNvGraphicFramePr/>
          <p:nvPr/>
        </p:nvGraphicFramePr>
        <p:xfrm>
          <a:off x="252000" y="1422840"/>
          <a:ext cx="8640000" cy="5040000"/>
        </p:xfrm>
        <a:graphic>
          <a:graphicData uri="http://schemas.openxmlformats.org/drawingml/2006/table">
            <a:tbl>
              <a:tblPr firstRow="1" bandRow="1">
                <a:noFill/>
                <a:tableStyleId>{E44D2888-2C2A-498A-86A7-AC86EEF158DB}</a:tableStyleId>
              </a:tblPr>
              <a:tblGrid>
                <a:gridCol w="2719800"/>
                <a:gridCol w="2895600"/>
                <a:gridCol w="3024600"/>
              </a:tblGrid>
              <a:tr h="504000">
                <a:tc>
                  <a:txBody>
                    <a:bodyPr/>
                    <a:lstStyle/>
                    <a:p>
                      <a:pPr marL="0" marR="0" lvl="0" indent="0" algn="ctr" rtl="0">
                        <a:spcBef>
                          <a:spcPts val="0"/>
                        </a:spcBef>
                        <a:spcAft>
                          <a:spcPts val="0"/>
                        </a:spcAft>
                        <a:buNone/>
                      </a:pPr>
                      <a:r>
                        <a:rPr lang="en-US" sz="2400">
                          <a:solidFill>
                            <a:schemeClr val="lt1"/>
                          </a:solidFill>
                          <a:latin typeface="Trebuchet MS"/>
                          <a:ea typeface="Trebuchet MS"/>
                          <a:cs typeface="Trebuchet MS"/>
                          <a:sym typeface="Trebuchet MS"/>
                        </a:rPr>
                        <a:t>Policy Type</a:t>
                      </a:r>
                      <a:endParaRPr sz="2400">
                        <a:solidFill>
                          <a:schemeClr val="lt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lt1"/>
                          </a:solidFill>
                          <a:latin typeface="Trebuchet MS"/>
                          <a:ea typeface="Trebuchet MS"/>
                          <a:cs typeface="Trebuchet MS"/>
                          <a:sym typeface="Trebuchet MS"/>
                        </a:rPr>
                        <a:t>Minimum Age (Yrs)</a:t>
                      </a:r>
                      <a:endParaRPr sz="2400">
                        <a:solidFill>
                          <a:schemeClr val="lt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lt1"/>
                          </a:solidFill>
                          <a:latin typeface="Trebuchet MS"/>
                          <a:ea typeface="Trebuchet MS"/>
                          <a:cs typeface="Trebuchet MS"/>
                          <a:sym typeface="Trebuchet MS"/>
                        </a:rPr>
                        <a:t>Maximum Age (Yrs)</a:t>
                      </a:r>
                      <a:endParaRPr sz="2400">
                        <a:solidFill>
                          <a:schemeClr val="lt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400" b="1">
                          <a:solidFill>
                            <a:schemeClr val="dk1"/>
                          </a:solidFill>
                          <a:latin typeface="Trebuchet MS"/>
                          <a:ea typeface="Trebuchet MS"/>
                          <a:cs typeface="Trebuchet MS"/>
                          <a:sym typeface="Trebuchet MS"/>
                        </a:rPr>
                        <a:t>WLA</a:t>
                      </a:r>
                      <a:endParaRPr sz="2400" b="1">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rebuchet MS"/>
                          <a:ea typeface="Trebuchet MS"/>
                          <a:cs typeface="Trebuchet MS"/>
                          <a:sym typeface="Trebuchet MS"/>
                        </a:rPr>
                        <a:t>19</a:t>
                      </a:r>
                      <a:endParaRPr sz="24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rebuchet MS"/>
                          <a:ea typeface="Trebuchet MS"/>
                          <a:cs typeface="Trebuchet MS"/>
                          <a:sym typeface="Trebuchet MS"/>
                        </a:rPr>
                        <a:t>55</a:t>
                      </a:r>
                      <a:endParaRPr sz="24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400" b="1">
                          <a:solidFill>
                            <a:srgbClr val="FF0000"/>
                          </a:solidFill>
                          <a:latin typeface="Trebuchet MS"/>
                          <a:ea typeface="Trebuchet MS"/>
                          <a:cs typeface="Trebuchet MS"/>
                          <a:sym typeface="Trebuchet MS"/>
                        </a:rPr>
                        <a:t>CWA</a:t>
                      </a:r>
                      <a:endParaRPr sz="2400" b="1">
                        <a:solidFill>
                          <a:srgbClr val="FF0000"/>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rgbClr val="FF0000"/>
                          </a:solidFill>
                          <a:latin typeface="Trebuchet MS"/>
                          <a:ea typeface="Trebuchet MS"/>
                          <a:cs typeface="Trebuchet MS"/>
                          <a:sym typeface="Trebuchet MS"/>
                        </a:rPr>
                        <a:t>19</a:t>
                      </a:r>
                      <a:endParaRPr sz="2400">
                        <a:solidFill>
                          <a:srgbClr val="FF0000"/>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rgbClr val="FF0000"/>
                          </a:solidFill>
                          <a:latin typeface="Trebuchet MS"/>
                          <a:ea typeface="Trebuchet MS"/>
                          <a:cs typeface="Trebuchet MS"/>
                          <a:sym typeface="Trebuchet MS"/>
                        </a:rPr>
                        <a:t>45</a:t>
                      </a:r>
                      <a:endParaRPr sz="2400">
                        <a:solidFill>
                          <a:srgbClr val="FF0000"/>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400" b="1">
                          <a:solidFill>
                            <a:schemeClr val="dk1"/>
                          </a:solidFill>
                          <a:latin typeface="Trebuchet MS"/>
                          <a:ea typeface="Trebuchet MS"/>
                          <a:cs typeface="Trebuchet MS"/>
                          <a:sym typeface="Trebuchet MS"/>
                        </a:rPr>
                        <a:t>EA</a:t>
                      </a:r>
                      <a:endParaRPr sz="2400" b="1">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rebuchet MS"/>
                          <a:ea typeface="Trebuchet MS"/>
                          <a:cs typeface="Trebuchet MS"/>
                          <a:sym typeface="Trebuchet MS"/>
                        </a:rPr>
                        <a:t>19</a:t>
                      </a:r>
                      <a:endParaRPr sz="24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rebuchet MS"/>
                          <a:ea typeface="Trebuchet MS"/>
                          <a:cs typeface="Trebuchet MS"/>
                          <a:sym typeface="Trebuchet MS"/>
                        </a:rPr>
                        <a:t>55</a:t>
                      </a:r>
                      <a:endParaRPr sz="24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400" b="1">
                          <a:solidFill>
                            <a:schemeClr val="dk1"/>
                          </a:solidFill>
                          <a:latin typeface="Trebuchet MS"/>
                          <a:ea typeface="Trebuchet MS"/>
                          <a:cs typeface="Trebuchet MS"/>
                          <a:sym typeface="Trebuchet MS"/>
                        </a:rPr>
                        <a:t>AEA</a:t>
                      </a:r>
                      <a:endParaRPr sz="2400" b="1">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rebuchet MS"/>
                          <a:ea typeface="Trebuchet MS"/>
                          <a:cs typeface="Trebuchet MS"/>
                          <a:sym typeface="Trebuchet MS"/>
                        </a:rPr>
                        <a:t>19</a:t>
                      </a:r>
                      <a:endParaRPr sz="24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rebuchet MS"/>
                          <a:ea typeface="Trebuchet MS"/>
                          <a:cs typeface="Trebuchet MS"/>
                          <a:sym typeface="Trebuchet MS"/>
                        </a:rPr>
                        <a:t>40/45</a:t>
                      </a:r>
                      <a:endParaRPr sz="24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400" b="1">
                          <a:solidFill>
                            <a:schemeClr val="dk1"/>
                          </a:solidFill>
                          <a:latin typeface="Trebuchet MS"/>
                          <a:ea typeface="Trebuchet MS"/>
                          <a:cs typeface="Trebuchet MS"/>
                          <a:sym typeface="Trebuchet MS"/>
                        </a:rPr>
                        <a:t>GY</a:t>
                      </a:r>
                      <a:endParaRPr sz="2400" b="1">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rebuchet MS"/>
                          <a:ea typeface="Trebuchet MS"/>
                          <a:cs typeface="Trebuchet MS"/>
                          <a:sym typeface="Trebuchet MS"/>
                        </a:rPr>
                        <a:t>19</a:t>
                      </a:r>
                      <a:endParaRPr sz="24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rebuchet MS"/>
                          <a:ea typeface="Trebuchet MS"/>
                          <a:cs typeface="Trebuchet MS"/>
                          <a:sym typeface="Trebuchet MS"/>
                        </a:rPr>
                        <a:t>45</a:t>
                      </a:r>
                      <a:endParaRPr sz="24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400" b="1">
                          <a:solidFill>
                            <a:schemeClr val="dk1"/>
                          </a:solidFill>
                          <a:latin typeface="Trebuchet MS"/>
                          <a:ea typeface="Trebuchet MS"/>
                          <a:cs typeface="Trebuchet MS"/>
                          <a:sym typeface="Trebuchet MS"/>
                        </a:rPr>
                        <a:t>CP</a:t>
                      </a:r>
                      <a:endParaRPr sz="2400" b="1">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ctr" rtl="0">
                        <a:spcBef>
                          <a:spcPts val="0"/>
                        </a:spcBef>
                        <a:spcAft>
                          <a:spcPts val="0"/>
                        </a:spcAft>
                        <a:buNone/>
                      </a:pPr>
                      <a:endParaRPr sz="24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r>
              <a:tr h="504000">
                <a:tc>
                  <a:txBody>
                    <a:bodyPr/>
                    <a:lstStyle/>
                    <a:p>
                      <a:pPr marL="0" marR="0" lvl="0" indent="0" algn="r" rtl="0">
                        <a:spcBef>
                          <a:spcPts val="0"/>
                        </a:spcBef>
                        <a:spcAft>
                          <a:spcPts val="0"/>
                        </a:spcAft>
                        <a:buNone/>
                      </a:pPr>
                      <a:r>
                        <a:rPr lang="en-US" sz="2400" b="1">
                          <a:solidFill>
                            <a:schemeClr val="dk1"/>
                          </a:solidFill>
                          <a:latin typeface="Trebuchet MS"/>
                          <a:ea typeface="Trebuchet MS"/>
                          <a:cs typeface="Trebuchet MS"/>
                          <a:sym typeface="Trebuchet MS"/>
                        </a:rPr>
                        <a:t>Child’s Age</a:t>
                      </a:r>
                      <a:endParaRPr sz="2400" b="1">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rebuchet MS"/>
                          <a:ea typeface="Trebuchet MS"/>
                          <a:cs typeface="Trebuchet MS"/>
                          <a:sym typeface="Trebuchet MS"/>
                        </a:rPr>
                        <a:t>5</a:t>
                      </a:r>
                      <a:endParaRPr sz="24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rebuchet MS"/>
                          <a:ea typeface="Trebuchet MS"/>
                          <a:cs typeface="Trebuchet MS"/>
                          <a:sym typeface="Trebuchet MS"/>
                        </a:rPr>
                        <a:t>20</a:t>
                      </a:r>
                      <a:endParaRPr sz="24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r" rtl="0">
                        <a:spcBef>
                          <a:spcPts val="0"/>
                        </a:spcBef>
                        <a:spcAft>
                          <a:spcPts val="0"/>
                        </a:spcAft>
                        <a:buNone/>
                      </a:pPr>
                      <a:r>
                        <a:rPr lang="en-US" sz="2400" b="1">
                          <a:solidFill>
                            <a:schemeClr val="dk1"/>
                          </a:solidFill>
                          <a:latin typeface="Trebuchet MS"/>
                          <a:ea typeface="Trebuchet MS"/>
                          <a:cs typeface="Trebuchet MS"/>
                          <a:sym typeface="Trebuchet MS"/>
                        </a:rPr>
                        <a:t>Parent’s Age</a:t>
                      </a:r>
                      <a:endParaRPr sz="2400" b="1">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4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Trebuchet MS"/>
                          <a:ea typeface="Trebuchet MS"/>
                          <a:cs typeface="Trebuchet MS"/>
                          <a:sym typeface="Trebuchet MS"/>
                        </a:rPr>
                        <a:t>45</a:t>
                      </a:r>
                      <a:endParaRPr sz="2400">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400" b="1">
                          <a:solidFill>
                            <a:srgbClr val="FF0000"/>
                          </a:solidFill>
                          <a:latin typeface="Trebuchet MS"/>
                          <a:ea typeface="Trebuchet MS"/>
                          <a:cs typeface="Trebuchet MS"/>
                          <a:sym typeface="Trebuchet MS"/>
                        </a:rPr>
                        <a:t>Non-Medical</a:t>
                      </a:r>
                      <a:endParaRPr sz="2400" b="1">
                        <a:solidFill>
                          <a:srgbClr val="FF0000"/>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rgbClr val="FF0000"/>
                          </a:solidFill>
                          <a:latin typeface="Trebuchet MS"/>
                          <a:ea typeface="Trebuchet MS"/>
                          <a:cs typeface="Trebuchet MS"/>
                          <a:sym typeface="Trebuchet MS"/>
                        </a:rPr>
                        <a:t>19</a:t>
                      </a:r>
                      <a:endParaRPr sz="2400">
                        <a:solidFill>
                          <a:srgbClr val="FF0000"/>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rgbClr val="FF0000"/>
                          </a:solidFill>
                          <a:latin typeface="Trebuchet MS"/>
                          <a:ea typeface="Trebuchet MS"/>
                          <a:cs typeface="Trebuchet MS"/>
                          <a:sym typeface="Trebuchet MS"/>
                        </a:rPr>
                        <a:t>35</a:t>
                      </a:r>
                      <a:endParaRPr sz="2400">
                        <a:solidFill>
                          <a:srgbClr val="FF0000"/>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5"/>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284" name="Google Shape;284;p25"/>
          <p:cNvSpPr txBox="1"/>
          <p:nvPr/>
        </p:nvSpPr>
        <p:spPr>
          <a:xfrm>
            <a:off x="0" y="533400"/>
            <a:ext cx="429617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RPLI Age Conditions :</a:t>
            </a:r>
            <a:endParaRPr sz="3200" b="1">
              <a:solidFill>
                <a:sysClr val="windowText" lastClr="000000"/>
              </a:solidFill>
              <a:latin typeface="Trebuchet MS"/>
              <a:ea typeface="Trebuchet MS"/>
              <a:cs typeface="Trebuchet MS"/>
              <a:sym typeface="Trebuchet MS"/>
            </a:endParaRPr>
          </a:p>
        </p:txBody>
      </p:sp>
      <p:sp>
        <p:nvSpPr>
          <p:cNvPr id="285" name="Google Shape;285;p2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
        <p:nvSpPr>
          <p:cNvPr id="286" name="Google Shape;286;p25"/>
          <p:cNvSpPr txBox="1"/>
          <p:nvPr/>
        </p:nvSpPr>
        <p:spPr>
          <a:xfrm>
            <a:off x="0" y="1371600"/>
            <a:ext cx="9144000" cy="5486400"/>
          </a:xfrm>
          <a:prstGeom prst="rect">
            <a:avLst/>
          </a:prstGeom>
          <a:noFill/>
          <a:ln>
            <a:noFill/>
          </a:ln>
        </p:spPr>
        <p:txBody>
          <a:bodyPr spcFirstLastPara="1" wrap="square" lIns="91425" tIns="45700" rIns="91425" bIns="45700" anchor="t" anchorCtr="0">
            <a:normAutofit fontScale="85000" lnSpcReduction="10000"/>
          </a:bodyPr>
          <a:lstStyle/>
          <a:p>
            <a:pPr marL="361950" marR="0" lvl="1" indent="-349250" algn="just" rtl="0">
              <a:spcBef>
                <a:spcPts val="0"/>
              </a:spcBef>
              <a:spcAft>
                <a:spcPts val="0"/>
              </a:spcAft>
              <a:buClr>
                <a:schemeClr val="dk1"/>
              </a:buClr>
              <a:buSzPct val="1000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Age Proof:</a:t>
            </a:r>
            <a:endParaRPr b="1">
              <a:latin typeface="Calibri" pitchFamily="34" charset="0"/>
              <a:ea typeface="Calibri" pitchFamily="34" charset="0"/>
              <a:cs typeface="Calibri" pitchFamily="34" charset="0"/>
            </a:endParaRPr>
          </a:p>
          <a:p>
            <a:pPr marL="361950" marR="0" lvl="2" indent="-349250" algn="just" rtl="0">
              <a:spcBef>
                <a:spcPts val="1200"/>
              </a:spcBef>
              <a:spcAft>
                <a:spcPts val="0"/>
              </a:spcAft>
              <a:buClr>
                <a:schemeClr val="dk1"/>
              </a:buClr>
              <a:buSzPct val="100000"/>
              <a:buFont typeface="Noto Sans Symbols"/>
              <a:buChar char="▪"/>
            </a:pPr>
            <a:r>
              <a:rPr lang="en-US" sz="3000" b="1" i="1" u="none" strike="noStrike" cap="none" dirty="0">
                <a:solidFill>
                  <a:schemeClr val="dk1"/>
                </a:solidFill>
                <a:latin typeface="Calibri" pitchFamily="34" charset="0"/>
                <a:ea typeface="Calibri" pitchFamily="34" charset="0"/>
                <a:cs typeface="Calibri" pitchFamily="34" charset="0"/>
                <a:sym typeface="Trebuchet MS"/>
              </a:rPr>
              <a:t>Standard – as notified by Government.</a:t>
            </a:r>
            <a:endParaRPr b="1">
              <a:latin typeface="Calibri" pitchFamily="34" charset="0"/>
              <a:ea typeface="Calibri" pitchFamily="34" charset="0"/>
              <a:cs typeface="Calibri" pitchFamily="34" charset="0"/>
            </a:endParaRPr>
          </a:p>
          <a:p>
            <a:pPr marL="361950" marR="0" lvl="2" indent="-349250" algn="just" rtl="0">
              <a:spcBef>
                <a:spcPts val="1200"/>
              </a:spcBef>
              <a:spcAft>
                <a:spcPts val="0"/>
              </a:spcAft>
              <a:buClr>
                <a:schemeClr val="dk1"/>
              </a:buClr>
              <a:buSzPct val="100000"/>
              <a:buFont typeface="Noto Sans Symbols"/>
              <a:buChar char="▪"/>
            </a:pPr>
            <a:r>
              <a:rPr lang="en-US" sz="3000" b="1" i="1" u="none" strike="noStrike" cap="none" dirty="0">
                <a:solidFill>
                  <a:schemeClr val="dk1"/>
                </a:solidFill>
                <a:latin typeface="Calibri" pitchFamily="34" charset="0"/>
                <a:ea typeface="Calibri" pitchFamily="34" charset="0"/>
                <a:cs typeface="Calibri" pitchFamily="34" charset="0"/>
                <a:sym typeface="Trebuchet MS"/>
              </a:rPr>
              <a:t>Non-Standard – 5% extra Premium Applicable.</a:t>
            </a:r>
            <a:endParaRPr b="1">
              <a:latin typeface="Calibri" pitchFamily="34" charset="0"/>
              <a:ea typeface="Calibri" pitchFamily="34" charset="0"/>
              <a:cs typeface="Calibri" pitchFamily="34" charset="0"/>
            </a:endParaRPr>
          </a:p>
          <a:p>
            <a:pPr marL="819150" marR="0" lvl="3" indent="-349250" algn="just" rtl="0">
              <a:spcBef>
                <a:spcPts val="1200"/>
              </a:spcBef>
              <a:spcAft>
                <a:spcPts val="0"/>
              </a:spcAft>
              <a:buNone/>
            </a:pPr>
            <a:r>
              <a:rPr lang="en-US" sz="2800" b="1" i="1" u="none" strike="noStrike" cap="none" dirty="0">
                <a:solidFill>
                  <a:schemeClr val="dk1"/>
                </a:solidFill>
                <a:latin typeface="Calibri" pitchFamily="34" charset="0"/>
                <a:ea typeface="Calibri" pitchFamily="34" charset="0"/>
                <a:cs typeface="Calibri" pitchFamily="34" charset="0"/>
                <a:sym typeface="Trebuchet MS"/>
              </a:rPr>
              <a:t>-	</a:t>
            </a:r>
            <a:r>
              <a:rPr lang="en-US" sz="2800" b="1" i="0" u="none" strike="noStrike" cap="none" dirty="0">
                <a:solidFill>
                  <a:schemeClr val="dk1"/>
                </a:solidFill>
                <a:latin typeface="Calibri" pitchFamily="34" charset="0"/>
                <a:ea typeface="Calibri" pitchFamily="34" charset="0"/>
                <a:cs typeface="Calibri" pitchFamily="34" charset="0"/>
                <a:sym typeface="Trebuchet MS"/>
              </a:rPr>
              <a:t>Policies worth or more than Rs. 25,000/- (sum assured) with non- standard proof of age shall not be beyond 45 years of age.</a:t>
            </a:r>
            <a:endParaRPr sz="2800" b="1" i="1" u="none" strike="noStrike" cap="none">
              <a:solidFill>
                <a:schemeClr val="dk1"/>
              </a:solidFill>
              <a:latin typeface="Calibri" pitchFamily="34" charset="0"/>
              <a:ea typeface="Calibri" pitchFamily="34" charset="0"/>
              <a:cs typeface="Calibri" pitchFamily="34" charset="0"/>
              <a:sym typeface="Trebuchet MS"/>
            </a:endParaRPr>
          </a:p>
          <a:p>
            <a:pPr marL="819150" marR="0" lvl="2" indent="-349250" algn="just" rtl="0">
              <a:spcBef>
                <a:spcPts val="1200"/>
              </a:spcBef>
              <a:spcAft>
                <a:spcPts val="0"/>
              </a:spcAft>
              <a:buClr>
                <a:schemeClr val="dk1"/>
              </a:buClr>
              <a:buSzPct val="100000"/>
              <a:buFont typeface="Noto Sans Symbols"/>
              <a:buChar char="⮚"/>
            </a:pPr>
            <a:r>
              <a:rPr lang="en-US" sz="2800" b="1" i="0" u="none" strike="noStrike" cap="none" dirty="0" err="1">
                <a:solidFill>
                  <a:schemeClr val="dk1"/>
                </a:solidFill>
                <a:latin typeface="Calibri" pitchFamily="34" charset="0"/>
                <a:ea typeface="Calibri" pitchFamily="34" charset="0"/>
                <a:cs typeface="Calibri" pitchFamily="34" charset="0"/>
                <a:sym typeface="Trebuchet MS"/>
              </a:rPr>
              <a:t>Aadhar</a:t>
            </a:r>
            <a:r>
              <a:rPr lang="en-US" sz="2800" b="1" i="0" u="none" strike="noStrike" cap="none" dirty="0">
                <a:solidFill>
                  <a:schemeClr val="dk1"/>
                </a:solidFill>
                <a:latin typeface="Calibri" pitchFamily="34" charset="0"/>
                <a:ea typeface="Calibri" pitchFamily="34" charset="0"/>
                <a:cs typeface="Calibri" pitchFamily="34" charset="0"/>
                <a:sym typeface="Trebuchet MS"/>
              </a:rPr>
              <a:t> Card.</a:t>
            </a:r>
            <a:endParaRPr b="1">
              <a:latin typeface="Calibri" pitchFamily="34" charset="0"/>
              <a:ea typeface="Calibri" pitchFamily="34" charset="0"/>
              <a:cs typeface="Calibri" pitchFamily="34" charset="0"/>
            </a:endParaRPr>
          </a:p>
          <a:p>
            <a:pPr marL="819150" marR="0" lvl="2" indent="-349250" algn="just" rtl="0">
              <a:spcBef>
                <a:spcPts val="120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Voter ID.</a:t>
            </a:r>
            <a:endParaRPr b="1">
              <a:latin typeface="Calibri" pitchFamily="34" charset="0"/>
              <a:ea typeface="Calibri" pitchFamily="34" charset="0"/>
              <a:cs typeface="Calibri" pitchFamily="34" charset="0"/>
            </a:endParaRPr>
          </a:p>
          <a:p>
            <a:pPr marL="819150" marR="0" lvl="2" indent="-349250" algn="just" rtl="0">
              <a:spcBef>
                <a:spcPts val="120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Elder’s declaration in the presence of Magistrate on Stamped Paper.</a:t>
            </a:r>
            <a:endParaRPr b="1">
              <a:latin typeface="Calibri" pitchFamily="34" charset="0"/>
              <a:ea typeface="Calibri" pitchFamily="34" charset="0"/>
              <a:cs typeface="Calibri" pitchFamily="34" charset="0"/>
            </a:endParaRPr>
          </a:p>
          <a:p>
            <a:pPr marL="819150" marR="0" lvl="2" indent="-349250" algn="just" rtl="0">
              <a:spcBef>
                <a:spcPts val="120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Medical Examiner’s approximate age certificate.</a:t>
            </a:r>
            <a:endParaRPr b="1">
              <a:latin typeface="Calibri" pitchFamily="34" charset="0"/>
              <a:ea typeface="Calibri" pitchFamily="34" charset="0"/>
              <a:cs typeface="Calibri" pitchFamily="34" charset="0"/>
            </a:endParaRPr>
          </a:p>
          <a:p>
            <a:pPr marL="819150" marR="0" lvl="2" indent="-349250" algn="just" rtl="0">
              <a:spcBef>
                <a:spcPts val="120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Declaration by insurant </a:t>
            </a:r>
            <a:r>
              <a:rPr lang="en-US" sz="2800" b="1" dirty="0">
                <a:solidFill>
                  <a:schemeClr val="dk1"/>
                </a:solidFill>
                <a:latin typeface="Calibri" pitchFamily="34" charset="0"/>
                <a:ea typeface="Calibri" pitchFamily="34" charset="0"/>
                <a:cs typeface="Calibri" pitchFamily="34" charset="0"/>
                <a:sym typeface="Trebuchet MS"/>
              </a:rPr>
              <a:t>countersigned</a:t>
            </a:r>
            <a:r>
              <a:rPr lang="en-US" sz="2800" b="1" i="0" u="none" strike="noStrike" cap="none" dirty="0">
                <a:solidFill>
                  <a:schemeClr val="dk1"/>
                </a:solidFill>
                <a:latin typeface="Calibri" pitchFamily="34" charset="0"/>
                <a:ea typeface="Calibri" pitchFamily="34" charset="0"/>
                <a:cs typeface="Calibri" pitchFamily="34" charset="0"/>
                <a:sym typeface="Trebuchet MS"/>
              </a:rPr>
              <a:t> by </a:t>
            </a:r>
            <a:r>
              <a:rPr lang="en-US" sz="2800" b="1" i="0" u="none" strike="noStrike" cap="none" dirty="0" err="1">
                <a:solidFill>
                  <a:schemeClr val="dk1"/>
                </a:solidFill>
                <a:latin typeface="Calibri" pitchFamily="34" charset="0"/>
                <a:ea typeface="Calibri" pitchFamily="34" charset="0"/>
                <a:cs typeface="Calibri" pitchFamily="34" charset="0"/>
                <a:sym typeface="Trebuchet MS"/>
              </a:rPr>
              <a:t>Panchayat</a:t>
            </a:r>
            <a:r>
              <a:rPr lang="en-US" sz="2800" b="1" i="0" u="none" strike="noStrike" cap="none" dirty="0">
                <a:solidFill>
                  <a:schemeClr val="dk1"/>
                </a:solidFill>
                <a:latin typeface="Calibri" pitchFamily="34" charset="0"/>
                <a:ea typeface="Calibri" pitchFamily="34" charset="0"/>
                <a:cs typeface="Calibri" pitchFamily="34" charset="0"/>
                <a:sym typeface="Trebuchet MS"/>
              </a:rPr>
              <a:t> Member.</a:t>
            </a:r>
            <a:endParaRPr b="1">
              <a:latin typeface="Calibri" pitchFamily="34" charset="0"/>
              <a:ea typeface="Calibri" pitchFamily="34" charset="0"/>
              <a:cs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6"/>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292" name="Google Shape;292;p26"/>
          <p:cNvSpPr txBox="1"/>
          <p:nvPr/>
        </p:nvSpPr>
        <p:spPr>
          <a:xfrm>
            <a:off x="0" y="533400"/>
            <a:ext cx="659347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Rebate for Premium Calculation :</a:t>
            </a:r>
            <a:endParaRPr sz="3200" b="1">
              <a:solidFill>
                <a:sysClr val="windowText" lastClr="000000"/>
              </a:solidFill>
              <a:latin typeface="Trebuchet MS"/>
              <a:ea typeface="Trebuchet MS"/>
              <a:cs typeface="Trebuchet MS"/>
              <a:sym typeface="Trebuchet MS"/>
            </a:endParaRPr>
          </a:p>
        </p:txBody>
      </p:sp>
      <p:sp>
        <p:nvSpPr>
          <p:cNvPr id="293" name="Google Shape;293;p2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26</a:t>
            </a:fld>
            <a:endParaRPr/>
          </a:p>
        </p:txBody>
      </p:sp>
      <p:sp>
        <p:nvSpPr>
          <p:cNvPr id="294" name="Google Shape;294;p26"/>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361950" marR="0" lvl="1" indent="-349250" algn="just" rtl="0">
              <a:spcBef>
                <a:spcPts val="0"/>
              </a:spcBef>
              <a:spcAft>
                <a:spcPts val="0"/>
              </a:spcAft>
              <a:buClr>
                <a:schemeClr val="dk1"/>
              </a:buClr>
              <a:buSzPts val="32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Rebate for premium calculation of RPLI Policy:</a:t>
            </a:r>
            <a:endParaRPr b="1">
              <a:latin typeface="Calibri" pitchFamily="34" charset="0"/>
              <a:ea typeface="Calibri" pitchFamily="34" charset="0"/>
              <a:cs typeface="Calibri" pitchFamily="34" charset="0"/>
            </a:endParaRPr>
          </a:p>
          <a:p>
            <a:pPr marL="723900" marR="0" lvl="1" indent="-711200" algn="just" rtl="0">
              <a:spcBef>
                <a:spcPts val="2400"/>
              </a:spcBef>
              <a:spcAft>
                <a:spcPts val="0"/>
              </a:spcAft>
              <a:buClr>
                <a:schemeClr val="dk1"/>
              </a:buClr>
              <a:buSzPts val="2800"/>
              <a:buFont typeface="Courier New"/>
              <a:buChar char="o"/>
            </a:pPr>
            <a:r>
              <a:rPr lang="en-US" sz="2800" b="1" i="0" u="none" strike="noStrike" cap="none" dirty="0">
                <a:solidFill>
                  <a:schemeClr val="dk1"/>
                </a:solidFill>
                <a:latin typeface="Calibri" pitchFamily="34" charset="0"/>
                <a:ea typeface="Calibri" pitchFamily="34" charset="0"/>
                <a:cs typeface="Calibri" pitchFamily="34" charset="0"/>
                <a:sym typeface="Trebuchet MS"/>
              </a:rPr>
              <a:t>Monthly 	– Rs. 1 per 20,000/- Sum Assured</a:t>
            </a:r>
            <a:endParaRPr b="1">
              <a:latin typeface="Calibri" pitchFamily="34" charset="0"/>
              <a:ea typeface="Calibri" pitchFamily="34" charset="0"/>
              <a:cs typeface="Calibri" pitchFamily="34" charset="0"/>
            </a:endParaRPr>
          </a:p>
          <a:p>
            <a:pPr marL="723900" marR="0" lvl="1" indent="-711200" algn="just" rtl="0">
              <a:spcBef>
                <a:spcPts val="2400"/>
              </a:spcBef>
              <a:spcAft>
                <a:spcPts val="0"/>
              </a:spcAft>
              <a:buClr>
                <a:schemeClr val="dk1"/>
              </a:buClr>
              <a:buSzPts val="2800"/>
              <a:buFont typeface="Courier New"/>
              <a:buChar char="o"/>
            </a:pPr>
            <a:r>
              <a:rPr lang="en-US" sz="2800" b="1" i="0" u="none" strike="noStrike" cap="none" dirty="0">
                <a:solidFill>
                  <a:schemeClr val="dk1"/>
                </a:solidFill>
                <a:latin typeface="Calibri" pitchFamily="34" charset="0"/>
                <a:ea typeface="Calibri" pitchFamily="34" charset="0"/>
                <a:cs typeface="Calibri" pitchFamily="34" charset="0"/>
                <a:sym typeface="Trebuchet MS"/>
              </a:rPr>
              <a:t>Quarterly	- Rs. 3 per 20,000/- Sum Assured</a:t>
            </a:r>
            <a:endParaRPr b="1">
              <a:latin typeface="Calibri" pitchFamily="34" charset="0"/>
              <a:ea typeface="Calibri" pitchFamily="34" charset="0"/>
              <a:cs typeface="Calibri" pitchFamily="34" charset="0"/>
            </a:endParaRPr>
          </a:p>
          <a:p>
            <a:pPr marL="723900" marR="0" lvl="1" indent="-711200" algn="just" rtl="0">
              <a:spcBef>
                <a:spcPts val="2400"/>
              </a:spcBef>
              <a:spcAft>
                <a:spcPts val="0"/>
              </a:spcAft>
              <a:buClr>
                <a:schemeClr val="dk1"/>
              </a:buClr>
              <a:buSzPts val="2800"/>
              <a:buFont typeface="Courier New"/>
              <a:buChar char="o"/>
            </a:pPr>
            <a:r>
              <a:rPr lang="en-US" sz="2800" b="1" i="0" u="none" strike="noStrike" cap="none" dirty="0">
                <a:solidFill>
                  <a:schemeClr val="dk1"/>
                </a:solidFill>
                <a:latin typeface="Calibri" pitchFamily="34" charset="0"/>
                <a:ea typeface="Calibri" pitchFamily="34" charset="0"/>
                <a:cs typeface="Calibri" pitchFamily="34" charset="0"/>
                <a:sym typeface="Trebuchet MS"/>
              </a:rPr>
              <a:t>Half Yearly	- Rs. 6 Per 20,000/- Sum Assured</a:t>
            </a: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723900" marR="0" lvl="1" indent="-711200" algn="just" rtl="0">
              <a:spcBef>
                <a:spcPts val="2400"/>
              </a:spcBef>
              <a:spcAft>
                <a:spcPts val="0"/>
              </a:spcAft>
              <a:buClr>
                <a:schemeClr val="dk1"/>
              </a:buClr>
              <a:buSzPts val="2800"/>
              <a:buFont typeface="Courier New"/>
              <a:buChar char="o"/>
            </a:pPr>
            <a:r>
              <a:rPr lang="en-US" sz="2800" b="1" i="0" u="none" strike="noStrike" cap="none" dirty="0">
                <a:solidFill>
                  <a:schemeClr val="dk1"/>
                </a:solidFill>
                <a:latin typeface="Calibri" pitchFamily="34" charset="0"/>
                <a:ea typeface="Calibri" pitchFamily="34" charset="0"/>
                <a:cs typeface="Calibri" pitchFamily="34" charset="0"/>
                <a:sym typeface="Trebuchet MS"/>
              </a:rPr>
              <a:t>Yearly		- Rs. 12 per 20,000/- Sum Assured</a:t>
            </a:r>
            <a:endParaRPr b="1">
              <a:latin typeface="Calibri" pitchFamily="34" charset="0"/>
              <a:ea typeface="Calibri" pitchFamily="34" charset="0"/>
              <a:cs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7"/>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300" name="Google Shape;300;p27"/>
          <p:cNvSpPr txBox="1"/>
          <p:nvPr/>
        </p:nvSpPr>
        <p:spPr>
          <a:xfrm>
            <a:off x="0" y="533400"/>
            <a:ext cx="159530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Bonus :</a:t>
            </a:r>
            <a:endParaRPr sz="3200" b="1">
              <a:solidFill>
                <a:sysClr val="windowText" lastClr="000000"/>
              </a:solidFill>
              <a:latin typeface="Trebuchet MS"/>
              <a:ea typeface="Trebuchet MS"/>
              <a:cs typeface="Trebuchet MS"/>
              <a:sym typeface="Trebuchet MS"/>
            </a:endParaRPr>
          </a:p>
        </p:txBody>
      </p:sp>
      <p:sp>
        <p:nvSpPr>
          <p:cNvPr id="301" name="Google Shape;301;p2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27</a:t>
            </a:fld>
            <a:endParaRPr/>
          </a:p>
        </p:txBody>
      </p:sp>
      <p:sp>
        <p:nvSpPr>
          <p:cNvPr id="302" name="Google Shape;302;p27"/>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685800" marR="0" lvl="1" indent="-146050" algn="just" rtl="0">
              <a:spcBef>
                <a:spcPts val="0"/>
              </a:spcBef>
              <a:spcAft>
                <a:spcPts val="0"/>
              </a:spcAft>
              <a:buClr>
                <a:schemeClr val="dk1"/>
              </a:buClr>
              <a:buSzPts val="3200"/>
              <a:buFont typeface="Noto Sans Symbols"/>
              <a:buNone/>
            </a:pPr>
            <a:endParaRPr sz="3200" b="1" i="0" u="none" strike="noStrike" cap="none">
              <a:solidFill>
                <a:srgbClr val="FF0000"/>
              </a:solidFill>
              <a:latin typeface="Trebuchet MS"/>
              <a:ea typeface="Trebuchet MS"/>
              <a:cs typeface="Trebuchet MS"/>
              <a:sym typeface="Trebuchet MS"/>
            </a:endParaRPr>
          </a:p>
        </p:txBody>
      </p:sp>
      <p:graphicFrame>
        <p:nvGraphicFramePr>
          <p:cNvPr id="303" name="Google Shape;303;p27"/>
          <p:cNvGraphicFramePr/>
          <p:nvPr/>
        </p:nvGraphicFramePr>
        <p:xfrm>
          <a:off x="252000" y="1422840"/>
          <a:ext cx="8640000" cy="4273680"/>
        </p:xfrm>
        <a:graphic>
          <a:graphicData uri="http://schemas.openxmlformats.org/drawingml/2006/table">
            <a:tbl>
              <a:tblPr firstRow="1" bandRow="1">
                <a:noFill/>
                <a:tableStyleId>{E44D2888-2C2A-498A-86A7-AC86EEF158DB}</a:tableStyleId>
              </a:tblPr>
              <a:tblGrid>
                <a:gridCol w="2719800"/>
                <a:gridCol w="2895600"/>
                <a:gridCol w="3024600"/>
              </a:tblGrid>
              <a:tr h="504000">
                <a:tc>
                  <a:txBody>
                    <a:bodyPr/>
                    <a:lstStyle/>
                    <a:p>
                      <a:pPr marL="0" marR="0" lvl="0" indent="0" algn="ctr" rtl="0">
                        <a:spcBef>
                          <a:spcPts val="0"/>
                        </a:spcBef>
                        <a:spcAft>
                          <a:spcPts val="0"/>
                        </a:spcAft>
                        <a:buNone/>
                      </a:pPr>
                      <a:r>
                        <a:rPr lang="en-US" sz="2400">
                          <a:solidFill>
                            <a:schemeClr val="lt1"/>
                          </a:solidFill>
                          <a:latin typeface="Trebuchet MS"/>
                          <a:ea typeface="Trebuchet MS"/>
                          <a:cs typeface="Trebuchet MS"/>
                          <a:sym typeface="Trebuchet MS"/>
                        </a:rPr>
                        <a:t>Policy Type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lt1"/>
                          </a:solidFill>
                          <a:latin typeface="Trebuchet MS"/>
                          <a:ea typeface="Trebuchet MS"/>
                          <a:cs typeface="Trebuchet MS"/>
                          <a:sym typeface="Trebuchet MS"/>
                        </a:rPr>
                        <a:t>PLI Bonus*</a:t>
                      </a:r>
                      <a:endParaRPr/>
                    </a:p>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(per thousand SA)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lt1"/>
                          </a:solidFill>
                          <a:latin typeface="Trebuchet MS"/>
                          <a:ea typeface="Trebuchet MS"/>
                          <a:cs typeface="Trebuchet MS"/>
                          <a:sym typeface="Trebuchet MS"/>
                        </a:rPr>
                        <a:t>RPLI Bonus*</a:t>
                      </a:r>
                      <a:endParaRPr/>
                    </a:p>
                    <a:p>
                      <a:pPr marL="0" marR="0" lvl="0" indent="0" algn="ctr" rtl="0">
                        <a:lnSpc>
                          <a:spcPct val="100000"/>
                        </a:lnSpc>
                        <a:spcBef>
                          <a:spcPts val="0"/>
                        </a:spcBef>
                        <a:spcAft>
                          <a:spcPts val="0"/>
                        </a:spcAft>
                        <a:buClr>
                          <a:schemeClr val="lt1"/>
                        </a:buClr>
                        <a:buSzPts val="1800"/>
                        <a:buFont typeface="Trebuchet MS"/>
                        <a:buNone/>
                      </a:pPr>
                      <a:r>
                        <a:rPr lang="en-US" sz="1800">
                          <a:solidFill>
                            <a:schemeClr val="lt1"/>
                          </a:solidFill>
                          <a:latin typeface="Trebuchet MS"/>
                          <a:ea typeface="Trebuchet MS"/>
                          <a:cs typeface="Trebuchet MS"/>
                          <a:sym typeface="Trebuchet MS"/>
                        </a:rPr>
                        <a:t>(per thousand SA)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18150">
                <a:tc>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WLA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76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60</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CWA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Proportionate Bonus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r>
              <a:tr h="504000">
                <a:tc>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EA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52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48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AEA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48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45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CP</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52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48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YS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52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No plan in RPLI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000">
                <a:tc>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GY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No plan in PLI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0">
                          <a:solidFill>
                            <a:schemeClr val="dk1"/>
                          </a:solidFill>
                          <a:latin typeface="Trebuchet MS"/>
                          <a:ea typeface="Trebuchet MS"/>
                          <a:cs typeface="Trebuchet MS"/>
                          <a:sym typeface="Trebuchet MS"/>
                        </a:rPr>
                        <a:t>45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304" name="Google Shape;304;p27"/>
          <p:cNvSpPr txBox="1"/>
          <p:nvPr/>
        </p:nvSpPr>
        <p:spPr>
          <a:xfrm>
            <a:off x="0" y="5715000"/>
            <a:ext cx="9144000" cy="1066800"/>
          </a:xfrm>
          <a:prstGeom prst="rect">
            <a:avLst/>
          </a:prstGeom>
          <a:noFill/>
          <a:ln>
            <a:noFill/>
          </a:ln>
        </p:spPr>
        <p:txBody>
          <a:bodyPr spcFirstLastPara="1" wrap="square" lIns="91425" tIns="45700" rIns="91425" bIns="45700" anchor="t" anchorCtr="0">
            <a:normAutofit/>
          </a:bodyPr>
          <a:lstStyle/>
          <a:p>
            <a:pPr marL="723900" marR="0" lvl="1" indent="-711200" algn="just" rtl="0">
              <a:spcBef>
                <a:spcPts val="0"/>
              </a:spcBef>
              <a:spcAft>
                <a:spcPts val="0"/>
              </a:spcAft>
              <a:buClr>
                <a:srgbClr val="FF0000"/>
              </a:buClr>
              <a:buSzPts val="2800"/>
              <a:buFont typeface="Courier New"/>
              <a:buChar char="o"/>
            </a:pPr>
            <a:r>
              <a:rPr lang="en-US" sz="2800" b="1" i="0" u="none" strike="noStrike" cap="none" dirty="0">
                <a:solidFill>
                  <a:srgbClr val="FF0000"/>
                </a:solidFill>
                <a:latin typeface="Calibri" pitchFamily="34" charset="0"/>
                <a:ea typeface="Calibri" pitchFamily="34" charset="0"/>
                <a:cs typeface="Calibri" pitchFamily="34" charset="0"/>
                <a:sym typeface="Trebuchet MS"/>
              </a:rPr>
              <a:t>*Bonus are subject to change.</a:t>
            </a:r>
            <a:endParaRPr b="1">
              <a:latin typeface="Calibri" pitchFamily="34" charset="0"/>
              <a:ea typeface="Calibri" pitchFamily="34" charset="0"/>
              <a:cs typeface="Calibri" pitchFamily="34" charset="0"/>
            </a:endParaRPr>
          </a:p>
          <a:p>
            <a:pPr marL="723900" marR="0" lvl="1" indent="-711200" algn="just" rtl="0">
              <a:spcBef>
                <a:spcPts val="0"/>
              </a:spcBef>
              <a:spcAft>
                <a:spcPts val="0"/>
              </a:spcAft>
              <a:buClr>
                <a:srgbClr val="FF0000"/>
              </a:buClr>
              <a:buSzPts val="2800"/>
              <a:buFont typeface="Courier New"/>
              <a:buChar char="o"/>
            </a:pPr>
            <a:r>
              <a:rPr lang="en-US" sz="2800" b="1" i="0" u="none" strike="noStrike" cap="none" dirty="0">
                <a:solidFill>
                  <a:srgbClr val="FF0000"/>
                </a:solidFill>
                <a:latin typeface="Calibri" pitchFamily="34" charset="0"/>
                <a:ea typeface="Calibri" pitchFamily="34" charset="0"/>
                <a:cs typeface="Calibri" pitchFamily="34" charset="0"/>
                <a:sym typeface="Trebuchet MS"/>
              </a:rPr>
              <a:t>*Bonus rates as on 01.04.2020.</a:t>
            </a:r>
            <a:endParaRPr b="1">
              <a:latin typeface="Calibri" pitchFamily="34" charset="0"/>
              <a:ea typeface="Calibri" pitchFamily="34" charset="0"/>
              <a:cs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8"/>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310" name="Google Shape;310;p28"/>
          <p:cNvSpPr txBox="1"/>
          <p:nvPr/>
        </p:nvSpPr>
        <p:spPr>
          <a:xfrm>
            <a:off x="0" y="533400"/>
            <a:ext cx="681949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Other Salient Feature of PLI/RPLI :</a:t>
            </a:r>
            <a:endParaRPr sz="3200" b="1">
              <a:solidFill>
                <a:sysClr val="windowText" lastClr="000000"/>
              </a:solidFill>
              <a:latin typeface="Trebuchet MS"/>
              <a:ea typeface="Trebuchet MS"/>
              <a:cs typeface="Trebuchet MS"/>
              <a:sym typeface="Trebuchet MS"/>
            </a:endParaRPr>
          </a:p>
        </p:txBody>
      </p:sp>
      <p:sp>
        <p:nvSpPr>
          <p:cNvPr id="311" name="Google Shape;311;p2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28</a:t>
            </a:fld>
            <a:endParaRPr/>
          </a:p>
        </p:txBody>
      </p:sp>
      <p:sp>
        <p:nvSpPr>
          <p:cNvPr id="312" name="Google Shape;312;p28"/>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361950" marR="0" lvl="1" indent="-349250" algn="just" rtl="0">
              <a:spcBef>
                <a:spcPts val="0"/>
              </a:spcBef>
              <a:spcAft>
                <a:spcPts val="0"/>
              </a:spcAft>
              <a:buClr>
                <a:schemeClr val="dk1"/>
              </a:buClr>
              <a:buSzPts val="32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Premium paid is eligible for Income Tax Rebate under Section 80C of IT Act 1961.</a:t>
            </a:r>
            <a:endParaRPr b="1">
              <a:latin typeface="Calibri" pitchFamily="34" charset="0"/>
              <a:ea typeface="Calibri" pitchFamily="34" charset="0"/>
              <a:cs typeface="Calibri" pitchFamily="34" charset="0"/>
            </a:endParaRPr>
          </a:p>
          <a:p>
            <a:pPr marL="361950" marR="0" lvl="1" indent="-349250" algn="just" rtl="0">
              <a:spcBef>
                <a:spcPts val="2400"/>
              </a:spcBef>
              <a:spcAft>
                <a:spcPts val="0"/>
              </a:spcAft>
              <a:buClr>
                <a:schemeClr val="dk1"/>
              </a:buClr>
              <a:buSzPts val="32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Risk on life assured is covered from the date of acceptance of the proposal.</a:t>
            </a:r>
            <a:endParaRPr b="1">
              <a:latin typeface="Calibri" pitchFamily="34" charset="0"/>
              <a:ea typeface="Calibri" pitchFamily="34" charset="0"/>
              <a:cs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9"/>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318" name="Google Shape;318;p29"/>
          <p:cNvSpPr txBox="1"/>
          <p:nvPr/>
        </p:nvSpPr>
        <p:spPr>
          <a:xfrm>
            <a:off x="0" y="533400"/>
            <a:ext cx="512172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PLI/RPLI Approval Limits :</a:t>
            </a:r>
            <a:endParaRPr sz="3200" b="1">
              <a:solidFill>
                <a:sysClr val="windowText" lastClr="000000"/>
              </a:solidFill>
              <a:latin typeface="Trebuchet MS"/>
              <a:ea typeface="Trebuchet MS"/>
              <a:cs typeface="Trebuchet MS"/>
              <a:sym typeface="Trebuchet MS"/>
            </a:endParaRPr>
          </a:p>
        </p:txBody>
      </p:sp>
      <p:sp>
        <p:nvSpPr>
          <p:cNvPr id="319" name="Google Shape;319;p2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29</a:t>
            </a:fld>
            <a:endParaRPr/>
          </a:p>
        </p:txBody>
      </p:sp>
      <p:pic>
        <p:nvPicPr>
          <p:cNvPr id="320" name="Google Shape;320;p29"/>
          <p:cNvPicPr preferRelativeResize="0"/>
          <p:nvPr/>
        </p:nvPicPr>
        <p:blipFill rotWithShape="1">
          <a:blip r:embed="rId3">
            <a:alphaModFix/>
          </a:blip>
          <a:srcRect l="3200"/>
          <a:stretch/>
        </p:blipFill>
        <p:spPr>
          <a:xfrm>
            <a:off x="161925" y="1465263"/>
            <a:ext cx="8820150" cy="48593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b="0" i="0" u="none" strike="noStrike" cap="none">
              <a:solidFill>
                <a:schemeClr val="dk1"/>
              </a:solidFill>
              <a:latin typeface="Trebuchet MS"/>
              <a:ea typeface="Trebuchet MS"/>
              <a:cs typeface="Trebuchet MS"/>
              <a:sym typeface="Trebuchet MS"/>
            </a:endParaRPr>
          </a:p>
        </p:txBody>
      </p:sp>
      <p:sp>
        <p:nvSpPr>
          <p:cNvPr id="104" name="Google Shape;104;p3"/>
          <p:cNvSpPr txBox="1"/>
          <p:nvPr/>
        </p:nvSpPr>
        <p:spPr>
          <a:xfrm>
            <a:off x="0" y="533400"/>
            <a:ext cx="44181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ysClr val="windowText" lastClr="000000"/>
                </a:solidFill>
                <a:latin typeface="Trebuchet MS"/>
                <a:ea typeface="Trebuchet MS"/>
                <a:cs typeface="Trebuchet MS"/>
                <a:sym typeface="Trebuchet MS"/>
              </a:rPr>
              <a:t>Postal Life Insurance :</a:t>
            </a:r>
            <a:endParaRPr sz="3200" b="1">
              <a:solidFill>
                <a:sysClr val="windowText" lastClr="000000"/>
              </a:solidFill>
              <a:latin typeface="Trebuchet MS"/>
              <a:ea typeface="Trebuchet MS"/>
              <a:cs typeface="Trebuchet MS"/>
              <a:sym typeface="Trebuchet MS"/>
            </a:endParaRPr>
          </a:p>
        </p:txBody>
      </p:sp>
      <p:sp>
        <p:nvSpPr>
          <p:cNvPr id="105" name="Google Shape;105;p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
        <p:nvSpPr>
          <p:cNvPr id="106" name="Google Shape;106;p3"/>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34925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Insurance Scheme by the Central Government of India.</a:t>
            </a:r>
            <a:endParaRPr b="1">
              <a:latin typeface="Calibri" pitchFamily="34" charset="0"/>
              <a:ea typeface="Calibri" pitchFamily="34" charset="0"/>
              <a:cs typeface="Calibri" pitchFamily="34" charset="0"/>
            </a:endParaRPr>
          </a:p>
          <a:p>
            <a:pPr marL="34925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Low Premium – High Bonus</a:t>
            </a:r>
            <a:endParaRPr b="1">
              <a:latin typeface="Calibri" pitchFamily="34" charset="0"/>
              <a:ea typeface="Calibri" pitchFamily="34" charset="0"/>
              <a:cs typeface="Calibri" pitchFamily="34" charset="0"/>
            </a:endParaRPr>
          </a:p>
          <a:p>
            <a:pPr marL="34925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Eligibility:</a:t>
            </a:r>
            <a:endParaRPr b="1">
              <a:latin typeface="Calibri" pitchFamily="34" charset="0"/>
              <a:ea typeface="Calibri" pitchFamily="34" charset="0"/>
              <a:cs typeface="Calibri" pitchFamily="34" charset="0"/>
            </a:endParaRPr>
          </a:p>
          <a:p>
            <a:pPr marL="457200" marR="0" lvl="1" indent="-285750" algn="l" rtl="0">
              <a:spcBef>
                <a:spcPts val="0"/>
              </a:spcBef>
              <a:spcAft>
                <a:spcPts val="0"/>
              </a:spcAft>
              <a:buClr>
                <a:schemeClr val="dk1"/>
              </a:buClr>
              <a:buSzPts val="2200"/>
              <a:buFont typeface="Arial"/>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Central Government</a:t>
            </a:r>
            <a:endParaRPr b="1">
              <a:latin typeface="Calibri" pitchFamily="34" charset="0"/>
              <a:ea typeface="Calibri" pitchFamily="34" charset="0"/>
              <a:cs typeface="Calibri" pitchFamily="34" charset="0"/>
            </a:endParaRPr>
          </a:p>
          <a:p>
            <a:pPr marL="457200" marR="0" lvl="1" indent="-285750" algn="l" rtl="0">
              <a:spcBef>
                <a:spcPts val="0"/>
              </a:spcBef>
              <a:spcAft>
                <a:spcPts val="0"/>
              </a:spcAft>
              <a:buClr>
                <a:schemeClr val="dk1"/>
              </a:buClr>
              <a:buSzPts val="2200"/>
              <a:buFont typeface="Arial"/>
              <a:buChar char="•"/>
            </a:pPr>
            <a:r>
              <a:rPr lang="en-US" sz="2200" b="1" i="0" u="none" strike="noStrike" cap="none" dirty="0" err="1">
                <a:solidFill>
                  <a:schemeClr val="dk1"/>
                </a:solidFill>
                <a:latin typeface="Calibri" pitchFamily="34" charset="0"/>
                <a:ea typeface="Calibri" pitchFamily="34" charset="0"/>
                <a:cs typeface="Calibri" pitchFamily="34" charset="0"/>
                <a:sym typeface="Trebuchet MS"/>
              </a:rPr>
              <a:t>Defence</a:t>
            </a:r>
            <a:r>
              <a:rPr lang="en-US" sz="2200" b="1" i="0" u="none" strike="noStrike" cap="none" dirty="0">
                <a:solidFill>
                  <a:schemeClr val="dk1"/>
                </a:solidFill>
                <a:latin typeface="Calibri" pitchFamily="34" charset="0"/>
                <a:ea typeface="Calibri" pitchFamily="34" charset="0"/>
                <a:cs typeface="Calibri" pitchFamily="34" charset="0"/>
                <a:sym typeface="Trebuchet MS"/>
              </a:rPr>
              <a:t> Services</a:t>
            </a:r>
            <a:endParaRPr b="1">
              <a:latin typeface="Calibri" pitchFamily="34" charset="0"/>
              <a:ea typeface="Calibri" pitchFamily="34" charset="0"/>
              <a:cs typeface="Calibri" pitchFamily="34" charset="0"/>
            </a:endParaRPr>
          </a:p>
          <a:p>
            <a:pPr marL="457200" marR="0" lvl="1" indent="-285750" algn="l" rtl="0">
              <a:spcBef>
                <a:spcPts val="0"/>
              </a:spcBef>
              <a:spcAft>
                <a:spcPts val="0"/>
              </a:spcAft>
              <a:buClr>
                <a:schemeClr val="dk1"/>
              </a:buClr>
              <a:buSzPts val="2200"/>
              <a:buFont typeface="Arial"/>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Para Military Forces</a:t>
            </a:r>
            <a:endParaRPr b="1">
              <a:latin typeface="Calibri" pitchFamily="34" charset="0"/>
              <a:ea typeface="Calibri" pitchFamily="34" charset="0"/>
              <a:cs typeface="Calibri" pitchFamily="34" charset="0"/>
            </a:endParaRPr>
          </a:p>
          <a:p>
            <a:pPr marL="457200" marR="0" lvl="1" indent="-285750" algn="l" rtl="0">
              <a:spcBef>
                <a:spcPts val="0"/>
              </a:spcBef>
              <a:spcAft>
                <a:spcPts val="0"/>
              </a:spcAft>
              <a:buClr>
                <a:schemeClr val="dk1"/>
              </a:buClr>
              <a:buSzPts val="2200"/>
              <a:buFont typeface="Arial"/>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State Government</a:t>
            </a:r>
            <a:endParaRPr b="1">
              <a:latin typeface="Calibri" pitchFamily="34" charset="0"/>
              <a:ea typeface="Calibri" pitchFamily="34" charset="0"/>
              <a:cs typeface="Calibri" pitchFamily="34" charset="0"/>
            </a:endParaRPr>
          </a:p>
          <a:p>
            <a:pPr marL="457200" marR="0" lvl="1" indent="-285750" algn="l" rtl="0">
              <a:spcBef>
                <a:spcPts val="0"/>
              </a:spcBef>
              <a:spcAft>
                <a:spcPts val="0"/>
              </a:spcAft>
              <a:buClr>
                <a:schemeClr val="dk1"/>
              </a:buClr>
              <a:buSzPts val="2200"/>
              <a:buFont typeface="Arial"/>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Local Bodies</a:t>
            </a:r>
            <a:endParaRPr b="1">
              <a:latin typeface="Calibri" pitchFamily="34" charset="0"/>
              <a:ea typeface="Calibri" pitchFamily="34" charset="0"/>
              <a:cs typeface="Calibri" pitchFamily="34" charset="0"/>
            </a:endParaRPr>
          </a:p>
          <a:p>
            <a:pPr marL="457200" marR="0" lvl="1" indent="-285750" algn="l" rtl="0">
              <a:spcBef>
                <a:spcPts val="0"/>
              </a:spcBef>
              <a:spcAft>
                <a:spcPts val="0"/>
              </a:spcAft>
              <a:buClr>
                <a:schemeClr val="dk1"/>
              </a:buClr>
              <a:buSzPts val="2200"/>
              <a:buFont typeface="Arial"/>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Government-aided Educational Institutions</a:t>
            </a:r>
            <a:endParaRPr b="1">
              <a:latin typeface="Calibri" pitchFamily="34" charset="0"/>
              <a:ea typeface="Calibri" pitchFamily="34" charset="0"/>
              <a:cs typeface="Calibri" pitchFamily="34" charset="0"/>
            </a:endParaRPr>
          </a:p>
          <a:p>
            <a:pPr marL="457200" marR="0" lvl="1" indent="-285750" algn="l" rtl="0">
              <a:spcBef>
                <a:spcPts val="0"/>
              </a:spcBef>
              <a:spcAft>
                <a:spcPts val="0"/>
              </a:spcAft>
              <a:buClr>
                <a:schemeClr val="dk1"/>
              </a:buClr>
              <a:buSzPts val="2200"/>
              <a:buFont typeface="Arial"/>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Reserve Bank of India</a:t>
            </a:r>
            <a:endParaRPr b="1">
              <a:latin typeface="Calibri" pitchFamily="34" charset="0"/>
              <a:ea typeface="Calibri" pitchFamily="34" charset="0"/>
              <a:cs typeface="Calibri" pitchFamily="34" charset="0"/>
            </a:endParaRPr>
          </a:p>
          <a:p>
            <a:pPr marL="457200" marR="0" lvl="1" indent="-285750" algn="l" rtl="0">
              <a:spcBef>
                <a:spcPts val="0"/>
              </a:spcBef>
              <a:spcAft>
                <a:spcPts val="0"/>
              </a:spcAft>
              <a:buClr>
                <a:schemeClr val="dk1"/>
              </a:buClr>
              <a:buSzPts val="2200"/>
              <a:buFont typeface="Arial"/>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Public Sector Undertakings</a:t>
            </a:r>
            <a:endParaRPr b="1">
              <a:latin typeface="Calibri" pitchFamily="34" charset="0"/>
              <a:ea typeface="Calibri" pitchFamily="34" charset="0"/>
              <a:cs typeface="Calibri" pitchFamily="34" charset="0"/>
            </a:endParaRPr>
          </a:p>
          <a:p>
            <a:pPr marL="457200" marR="0" lvl="1" indent="-285750" algn="l" rtl="0">
              <a:spcBef>
                <a:spcPts val="0"/>
              </a:spcBef>
              <a:spcAft>
                <a:spcPts val="0"/>
              </a:spcAft>
              <a:buClr>
                <a:schemeClr val="dk1"/>
              </a:buClr>
              <a:buSzPts val="2200"/>
              <a:buFont typeface="Arial"/>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Financial Institutions</a:t>
            </a:r>
            <a:endParaRPr b="1">
              <a:latin typeface="Calibri" pitchFamily="34" charset="0"/>
              <a:ea typeface="Calibri" pitchFamily="34" charset="0"/>
              <a:cs typeface="Calibri" pitchFamily="34" charset="0"/>
            </a:endParaRPr>
          </a:p>
          <a:p>
            <a:pPr marL="457200" marR="0" lvl="1" indent="-285750" algn="l" rtl="0">
              <a:spcBef>
                <a:spcPts val="0"/>
              </a:spcBef>
              <a:spcAft>
                <a:spcPts val="0"/>
              </a:spcAft>
              <a:buClr>
                <a:schemeClr val="dk1"/>
              </a:buClr>
              <a:buSzPts val="2200"/>
              <a:buFont typeface="Arial"/>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Nationalized Banks</a:t>
            </a:r>
            <a:endParaRPr b="1">
              <a:latin typeface="Calibri" pitchFamily="34" charset="0"/>
              <a:ea typeface="Calibri" pitchFamily="34" charset="0"/>
              <a:cs typeface="Calibri" pitchFamily="34" charset="0"/>
            </a:endParaRPr>
          </a:p>
          <a:p>
            <a:pPr marL="457200" marR="0" lvl="1" indent="-285750" algn="l" rtl="0">
              <a:spcBef>
                <a:spcPts val="0"/>
              </a:spcBef>
              <a:spcAft>
                <a:spcPts val="0"/>
              </a:spcAft>
              <a:buClr>
                <a:schemeClr val="dk1"/>
              </a:buClr>
              <a:buSzPts val="2200"/>
              <a:buFont typeface="Arial"/>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Autonomous Bodies</a:t>
            </a:r>
            <a:endParaRPr b="1">
              <a:latin typeface="Calibri" pitchFamily="34" charset="0"/>
              <a:ea typeface="Calibri" pitchFamily="34" charset="0"/>
              <a:cs typeface="Calibri" pitchFamily="34" charset="0"/>
            </a:endParaRPr>
          </a:p>
          <a:p>
            <a:pPr marL="457200" marR="0" lvl="1" indent="-285750" algn="l" rtl="0">
              <a:spcBef>
                <a:spcPts val="0"/>
              </a:spcBef>
              <a:spcAft>
                <a:spcPts val="0"/>
              </a:spcAft>
              <a:buClr>
                <a:schemeClr val="dk1"/>
              </a:buClr>
              <a:buSzPts val="2200"/>
              <a:buFont typeface="Arial"/>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Extra Departmental Agents in Department of Posts</a:t>
            </a:r>
            <a:endParaRPr b="1">
              <a:latin typeface="Calibri" pitchFamily="34" charset="0"/>
              <a:ea typeface="Calibri" pitchFamily="34" charset="0"/>
              <a:cs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0"/>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326" name="Google Shape;326;p30"/>
          <p:cNvSpPr txBox="1"/>
          <p:nvPr/>
        </p:nvSpPr>
        <p:spPr>
          <a:xfrm>
            <a:off x="0" y="533400"/>
            <a:ext cx="512172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PLI/RPLI Approval Limits :</a:t>
            </a:r>
            <a:endParaRPr sz="3200" b="1">
              <a:solidFill>
                <a:sysClr val="windowText" lastClr="000000"/>
              </a:solidFill>
              <a:latin typeface="Trebuchet MS"/>
              <a:ea typeface="Trebuchet MS"/>
              <a:cs typeface="Trebuchet MS"/>
              <a:sym typeface="Trebuchet MS"/>
            </a:endParaRPr>
          </a:p>
        </p:txBody>
      </p:sp>
      <p:sp>
        <p:nvSpPr>
          <p:cNvPr id="327" name="Google Shape;327;p3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30</a:t>
            </a:fld>
            <a:endParaRPr/>
          </a:p>
        </p:txBody>
      </p:sp>
      <p:pic>
        <p:nvPicPr>
          <p:cNvPr id="328" name="Google Shape;328;p30"/>
          <p:cNvPicPr preferRelativeResize="0"/>
          <p:nvPr/>
        </p:nvPicPr>
        <p:blipFill rotWithShape="1">
          <a:blip r:embed="rId3">
            <a:alphaModFix/>
          </a:blip>
          <a:srcRect/>
          <a:stretch/>
        </p:blipFill>
        <p:spPr>
          <a:xfrm>
            <a:off x="162000" y="1527568"/>
            <a:ext cx="8820000" cy="3240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1"/>
          <p:cNvSpPr txBox="1"/>
          <p:nvPr/>
        </p:nvSpPr>
        <p:spPr>
          <a:xfrm>
            <a:off x="0" y="1371599"/>
            <a:ext cx="9144000" cy="5486400"/>
          </a:xfrm>
          <a:prstGeom prst="rect">
            <a:avLst/>
          </a:prstGeom>
          <a:noFill/>
          <a:ln>
            <a:noFill/>
          </a:ln>
        </p:spPr>
        <p:txBody>
          <a:bodyPr spcFirstLastPara="1" wrap="square" lIns="91425" tIns="45700" rIns="91425" bIns="45700" anchor="t" anchorCtr="0">
            <a:normAutofit/>
          </a:bodyPr>
          <a:lstStyle/>
          <a:p>
            <a:pPr marL="346075" marR="0" lvl="1" indent="-9525" algn="just" rtl="0">
              <a:spcBef>
                <a:spcPts val="0"/>
              </a:spcBef>
              <a:spcAft>
                <a:spcPts val="0"/>
              </a:spcAft>
              <a:buNone/>
            </a:pPr>
            <a:r>
              <a:rPr lang="en-US" sz="3200" b="1" i="0" u="none" strike="noStrike" cap="none" dirty="0">
                <a:solidFill>
                  <a:schemeClr val="dk1"/>
                </a:solidFill>
                <a:latin typeface="Calibri" pitchFamily="34" charset="0"/>
                <a:ea typeface="Calibri" pitchFamily="34" charset="0"/>
                <a:cs typeface="Calibri" pitchFamily="34" charset="0"/>
                <a:sym typeface="Trebuchet MS"/>
              </a:rPr>
              <a:t>We can </a:t>
            </a:r>
            <a:r>
              <a:rPr lang="en-US" sz="3200" b="1" i="0" u="none" strike="noStrike" cap="none" dirty="0" err="1">
                <a:solidFill>
                  <a:schemeClr val="dk1"/>
                </a:solidFill>
                <a:latin typeface="Calibri" pitchFamily="34" charset="0"/>
                <a:ea typeface="Calibri" pitchFamily="34" charset="0"/>
                <a:cs typeface="Calibri" pitchFamily="34" charset="0"/>
                <a:sym typeface="Trebuchet MS"/>
              </a:rPr>
              <a:t>categorise</a:t>
            </a:r>
            <a:r>
              <a:rPr lang="en-US" sz="3200" b="1" i="0" u="none" strike="noStrike" cap="none" dirty="0">
                <a:solidFill>
                  <a:schemeClr val="dk1"/>
                </a:solidFill>
                <a:latin typeface="Calibri" pitchFamily="34" charset="0"/>
                <a:ea typeface="Calibri" pitchFamily="34" charset="0"/>
                <a:cs typeface="Calibri" pitchFamily="34" charset="0"/>
                <a:sym typeface="Trebuchet MS"/>
              </a:rPr>
              <a:t> the PLI &amp; RPLI - After Sales Services into 3 types as:</a:t>
            </a:r>
            <a:endParaRPr b="1">
              <a:latin typeface="Calibri" pitchFamily="34" charset="0"/>
              <a:ea typeface="Calibri" pitchFamily="34" charset="0"/>
              <a:cs typeface="Calibri" pitchFamily="34" charset="0"/>
            </a:endParaRPr>
          </a:p>
          <a:p>
            <a:pPr marL="346075" marR="0" lvl="1" indent="-9525" algn="l" rtl="0">
              <a:spcBef>
                <a:spcPts val="0"/>
              </a:spcBef>
              <a:spcAft>
                <a:spcPts val="0"/>
              </a:spcAft>
              <a:buNone/>
            </a:pPr>
            <a:endParaRPr sz="3200" b="1" i="0" u="none" strike="noStrike" cap="none">
              <a:solidFill>
                <a:schemeClr val="dk1"/>
              </a:solidFill>
              <a:latin typeface="Calibri" pitchFamily="34" charset="0"/>
              <a:ea typeface="Calibri" pitchFamily="34" charset="0"/>
              <a:cs typeface="Calibri" pitchFamily="34" charset="0"/>
              <a:sym typeface="Trebuchet MS"/>
            </a:endParaRPr>
          </a:p>
          <a:p>
            <a:pPr marL="1079500" marR="0" lvl="1" indent="-742950" algn="l" rtl="0">
              <a:spcBef>
                <a:spcPts val="0"/>
              </a:spcBef>
              <a:spcAft>
                <a:spcPts val="0"/>
              </a:spcAft>
              <a:buClr>
                <a:schemeClr val="dk1"/>
              </a:buClr>
              <a:buSzPts val="3200"/>
              <a:buFont typeface="Trebuchet MS"/>
              <a:buAutoNum type="arabicPeriod"/>
            </a:pPr>
            <a:r>
              <a:rPr lang="en-US" sz="3200" b="1" i="0" u="none" strike="noStrike" cap="none" dirty="0">
                <a:solidFill>
                  <a:schemeClr val="dk1"/>
                </a:solidFill>
                <a:latin typeface="Calibri" pitchFamily="34" charset="0"/>
                <a:ea typeface="Calibri" pitchFamily="34" charset="0"/>
                <a:cs typeface="Calibri" pitchFamily="34" charset="0"/>
                <a:sym typeface="Trebuchet MS"/>
              </a:rPr>
              <a:t>Financial Services</a:t>
            </a:r>
            <a:endParaRPr b="1">
              <a:latin typeface="Calibri" pitchFamily="34" charset="0"/>
              <a:ea typeface="Calibri" pitchFamily="34" charset="0"/>
              <a:cs typeface="Calibri" pitchFamily="34" charset="0"/>
            </a:endParaRPr>
          </a:p>
          <a:p>
            <a:pPr marL="1079500" marR="0" lvl="1" indent="-615950" algn="l" rtl="0">
              <a:spcBef>
                <a:spcPts val="0"/>
              </a:spcBef>
              <a:spcAft>
                <a:spcPts val="0"/>
              </a:spcAft>
              <a:buClr>
                <a:schemeClr val="dk1"/>
              </a:buClr>
              <a:buSzPts val="2000"/>
              <a:buFont typeface="Arial"/>
              <a:buNone/>
            </a:pPr>
            <a:endParaRPr sz="2000" b="1" i="0" u="none" strike="noStrike" cap="none">
              <a:solidFill>
                <a:schemeClr val="dk1"/>
              </a:solidFill>
              <a:latin typeface="Calibri" pitchFamily="34" charset="0"/>
              <a:ea typeface="Calibri" pitchFamily="34" charset="0"/>
              <a:cs typeface="Calibri" pitchFamily="34" charset="0"/>
              <a:sym typeface="Trebuchet MS"/>
            </a:endParaRPr>
          </a:p>
          <a:p>
            <a:pPr marL="1079500" marR="0" lvl="1" indent="-742950" algn="l" rtl="0">
              <a:spcBef>
                <a:spcPts val="0"/>
              </a:spcBef>
              <a:spcAft>
                <a:spcPts val="0"/>
              </a:spcAft>
              <a:buClr>
                <a:schemeClr val="dk1"/>
              </a:buClr>
              <a:buSzPts val="3200"/>
            </a:pPr>
            <a:r>
              <a:rPr lang="en-US" sz="3200" b="1" i="0" u="none" strike="noStrike" cap="none" dirty="0" smtClean="0">
                <a:solidFill>
                  <a:schemeClr val="dk1"/>
                </a:solidFill>
                <a:latin typeface="Calibri" pitchFamily="34" charset="0"/>
                <a:ea typeface="Calibri" pitchFamily="34" charset="0"/>
                <a:cs typeface="Calibri" pitchFamily="34" charset="0"/>
                <a:sym typeface="Trebuchet MS"/>
              </a:rPr>
              <a:t>2.	Claims</a:t>
            </a:r>
            <a:endParaRPr b="1">
              <a:latin typeface="Calibri" pitchFamily="34" charset="0"/>
              <a:ea typeface="Calibri" pitchFamily="34" charset="0"/>
              <a:cs typeface="Calibri" pitchFamily="34" charset="0"/>
            </a:endParaRPr>
          </a:p>
          <a:p>
            <a:pPr marL="1079500" marR="0" lvl="1" indent="-615950" algn="l" rtl="0">
              <a:spcBef>
                <a:spcPts val="0"/>
              </a:spcBef>
              <a:spcAft>
                <a:spcPts val="0"/>
              </a:spcAft>
              <a:buClr>
                <a:schemeClr val="dk1"/>
              </a:buClr>
              <a:buSzPts val="2000"/>
              <a:buFont typeface="Arial"/>
              <a:buNone/>
            </a:pPr>
            <a:endParaRPr sz="2000" b="1" i="0" u="none" strike="noStrike" cap="none">
              <a:solidFill>
                <a:schemeClr val="dk1"/>
              </a:solidFill>
              <a:latin typeface="Calibri" pitchFamily="34" charset="0"/>
              <a:ea typeface="Calibri" pitchFamily="34" charset="0"/>
              <a:cs typeface="Calibri" pitchFamily="34" charset="0"/>
              <a:sym typeface="Trebuchet MS"/>
            </a:endParaRPr>
          </a:p>
          <a:p>
            <a:pPr marL="1079500" marR="0" lvl="1" indent="-742950" algn="l" rtl="0">
              <a:spcBef>
                <a:spcPts val="0"/>
              </a:spcBef>
              <a:spcAft>
                <a:spcPts val="0"/>
              </a:spcAft>
              <a:buClr>
                <a:schemeClr val="dk1"/>
              </a:buClr>
              <a:buSzPts val="3200"/>
            </a:pPr>
            <a:r>
              <a:rPr lang="en-US" sz="3200" b="1" i="0" u="none" strike="noStrike" cap="none" dirty="0" smtClean="0">
                <a:solidFill>
                  <a:schemeClr val="dk1"/>
                </a:solidFill>
                <a:latin typeface="Calibri" pitchFamily="34" charset="0"/>
                <a:ea typeface="Calibri" pitchFamily="34" charset="0"/>
                <a:cs typeface="Calibri" pitchFamily="34" charset="0"/>
                <a:sym typeface="Trebuchet MS"/>
              </a:rPr>
              <a:t>3.	Non-Financial </a:t>
            </a:r>
            <a:r>
              <a:rPr lang="en-US" sz="3200" b="1" i="0" u="none" strike="noStrike" cap="none" dirty="0">
                <a:solidFill>
                  <a:schemeClr val="dk1"/>
                </a:solidFill>
                <a:latin typeface="Calibri" pitchFamily="34" charset="0"/>
                <a:ea typeface="Calibri" pitchFamily="34" charset="0"/>
                <a:cs typeface="Calibri" pitchFamily="34" charset="0"/>
                <a:sym typeface="Trebuchet MS"/>
              </a:rPr>
              <a:t>Services</a:t>
            </a:r>
            <a:endParaRPr b="1">
              <a:latin typeface="Calibri" pitchFamily="34" charset="0"/>
              <a:ea typeface="Calibri" pitchFamily="34" charset="0"/>
              <a:cs typeface="Calibri" pitchFamily="34" charset="0"/>
            </a:endParaRPr>
          </a:p>
          <a:p>
            <a:pPr marL="850900" marR="0" lvl="1" indent="-361950" algn="l" rtl="0">
              <a:spcBef>
                <a:spcPts val="0"/>
              </a:spcBef>
              <a:spcAft>
                <a:spcPts val="0"/>
              </a:spcAft>
              <a:buClr>
                <a:schemeClr val="dk1"/>
              </a:buClr>
              <a:buSzPts val="2400"/>
              <a:buFont typeface="Arial"/>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p:txBody>
      </p:sp>
      <p:sp>
        <p:nvSpPr>
          <p:cNvPr id="334" name="Google Shape;334;p31"/>
          <p:cNvSpPr txBox="1"/>
          <p:nvPr/>
        </p:nvSpPr>
        <p:spPr>
          <a:xfrm>
            <a:off x="0" y="533400"/>
            <a:ext cx="594688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Types of After Sales Services :</a:t>
            </a:r>
            <a:endParaRPr sz="3200" b="1">
              <a:solidFill>
                <a:sysClr val="windowText" lastClr="000000"/>
              </a:solidFill>
              <a:latin typeface="Trebuchet MS"/>
              <a:ea typeface="Trebuchet MS"/>
              <a:cs typeface="Trebuchet MS"/>
              <a:sym typeface="Trebuchet MS"/>
            </a:endParaRPr>
          </a:p>
        </p:txBody>
      </p:sp>
      <p:sp>
        <p:nvSpPr>
          <p:cNvPr id="335" name="Google Shape;335;p3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2"/>
          <p:cNvSpPr txBox="1"/>
          <p:nvPr/>
        </p:nvSpPr>
        <p:spPr>
          <a:xfrm>
            <a:off x="0" y="1371599"/>
            <a:ext cx="9144000" cy="5486400"/>
          </a:xfrm>
          <a:prstGeom prst="rect">
            <a:avLst/>
          </a:prstGeom>
          <a:noFill/>
          <a:ln>
            <a:noFill/>
          </a:ln>
        </p:spPr>
        <p:txBody>
          <a:bodyPr spcFirstLastPara="1" wrap="square" lIns="91425" tIns="45700" rIns="91425" bIns="45700" anchor="t" anchorCtr="0">
            <a:normAutofit/>
          </a:bodyPr>
          <a:lstStyle/>
          <a:p>
            <a:pPr marL="685800" marR="0" lvl="1" indent="-349250" algn="ctr" rtl="0">
              <a:spcBef>
                <a:spcPts val="0"/>
              </a:spcBef>
              <a:spcAft>
                <a:spcPts val="0"/>
              </a:spcAft>
              <a:buNone/>
            </a:pPr>
            <a:r>
              <a:rPr lang="en-US" sz="3600" b="1" i="0" u="none" strike="noStrike" cap="none" dirty="0">
                <a:solidFill>
                  <a:schemeClr val="dk1"/>
                </a:solidFill>
                <a:latin typeface="Calibri" pitchFamily="34" charset="0"/>
                <a:ea typeface="Calibri" pitchFamily="34" charset="0"/>
                <a:cs typeface="Calibri" pitchFamily="34" charset="0"/>
                <a:sym typeface="Trebuchet MS"/>
              </a:rPr>
              <a:t>- : Financial Services : - </a:t>
            </a:r>
            <a:endParaRPr b="1">
              <a:latin typeface="Calibri" pitchFamily="34" charset="0"/>
              <a:ea typeface="Calibri" pitchFamily="34" charset="0"/>
              <a:cs typeface="Calibri" pitchFamily="34" charset="0"/>
            </a:endParaRPr>
          </a:p>
          <a:p>
            <a:pPr marL="685800" marR="0" lvl="1" indent="-282575" algn="just" rtl="0">
              <a:spcBef>
                <a:spcPts val="0"/>
              </a:spcBef>
              <a:spcAft>
                <a:spcPts val="0"/>
              </a:spcAft>
              <a:buClr>
                <a:schemeClr val="dk1"/>
              </a:buClr>
              <a:buSzPts val="1050"/>
              <a:buFont typeface="Noto Sans Symbols"/>
              <a:buNone/>
            </a:pPr>
            <a:endParaRPr sz="105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Premium Payment :</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Re-instatement / Revival :</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Disbursement / Payment :</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Commutation :</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Conversion :</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Reduced Paid Up :</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Loan :</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Assignment /Re-assignment :</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Surrender :</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Free look / Policy Cancellation :</a:t>
            </a:r>
            <a:endParaRPr b="1">
              <a:latin typeface="Calibri" pitchFamily="34" charset="0"/>
              <a:ea typeface="Calibri" pitchFamily="34" charset="0"/>
              <a:cs typeface="Calibri" pitchFamily="34" charset="0"/>
            </a:endParaRPr>
          </a:p>
        </p:txBody>
      </p:sp>
      <p:sp>
        <p:nvSpPr>
          <p:cNvPr id="341" name="Google Shape;341;p32"/>
          <p:cNvSpPr txBox="1"/>
          <p:nvPr/>
        </p:nvSpPr>
        <p:spPr>
          <a:xfrm>
            <a:off x="0" y="533400"/>
            <a:ext cx="594688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Types of After Sales Services :</a:t>
            </a:r>
            <a:endParaRPr sz="3200" b="1">
              <a:solidFill>
                <a:sysClr val="windowText" lastClr="000000"/>
              </a:solidFill>
              <a:latin typeface="Trebuchet MS"/>
              <a:ea typeface="Trebuchet MS"/>
              <a:cs typeface="Trebuchet MS"/>
              <a:sym typeface="Trebuchet MS"/>
            </a:endParaRPr>
          </a:p>
        </p:txBody>
      </p:sp>
      <p:sp>
        <p:nvSpPr>
          <p:cNvPr id="342" name="Google Shape;342;p3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3"/>
          <p:cNvSpPr txBox="1"/>
          <p:nvPr/>
        </p:nvSpPr>
        <p:spPr>
          <a:xfrm>
            <a:off x="0" y="1371600"/>
            <a:ext cx="9144000" cy="5486400"/>
          </a:xfrm>
          <a:prstGeom prst="rect">
            <a:avLst/>
          </a:prstGeom>
          <a:noFill/>
          <a:ln>
            <a:noFill/>
          </a:ln>
        </p:spPr>
        <p:txBody>
          <a:bodyPr spcFirstLastPara="1" wrap="square" lIns="91425" tIns="45700" rIns="91425" bIns="45700" anchor="t" anchorCtr="0">
            <a:normAutofit lnSpcReduction="10000"/>
          </a:bodyPr>
          <a:lstStyle/>
          <a:p>
            <a:pPr marL="685800" marR="0" lvl="1" indent="-349250" algn="just" rtl="0">
              <a:spcBef>
                <a:spcPts val="0"/>
              </a:spcBef>
              <a:spcAft>
                <a:spcPts val="0"/>
              </a:spcAft>
              <a:buClr>
                <a:srgbClr val="FF0000"/>
              </a:buClr>
              <a:buSzPts val="2600"/>
              <a:buFont typeface="Noto Sans Symbols"/>
              <a:buChar char="⮚"/>
            </a:pPr>
            <a:r>
              <a:rPr lang="en-US" sz="2600" b="1" i="1" u="sng" strike="noStrike" cap="none" dirty="0">
                <a:solidFill>
                  <a:srgbClr val="FF0000"/>
                </a:solidFill>
                <a:latin typeface="Calibri" pitchFamily="34" charset="0"/>
                <a:ea typeface="Calibri" pitchFamily="34" charset="0"/>
                <a:cs typeface="Calibri" pitchFamily="34" charset="0"/>
                <a:sym typeface="Trebuchet MS"/>
              </a:rPr>
              <a:t>Premium is due on the first day of the month.</a:t>
            </a:r>
            <a:endParaRPr sz="20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120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If not paid on first day, it should be paid within the “Period of Grace”.</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Grace Period refers to a specified time period after a premium payment is due for an insurance policy.</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“Grace Period” shall extend up to the last day of the calendar month for which the premium is due (even for Quarterly, Half Yearly &amp; Yearly policies).</a:t>
            </a:r>
            <a:endParaRPr sz="26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120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Premium can be paid during Grace Period without any Penalty/Default.</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If the due premium is paid within this grace period, the policy protection continues.</a:t>
            </a:r>
            <a:endParaRPr b="1">
              <a:latin typeface="Calibri" pitchFamily="34" charset="0"/>
              <a:ea typeface="Calibri" pitchFamily="34" charset="0"/>
              <a:cs typeface="Calibri" pitchFamily="34" charset="0"/>
            </a:endParaRPr>
          </a:p>
        </p:txBody>
      </p:sp>
      <p:sp>
        <p:nvSpPr>
          <p:cNvPr id="348" name="Google Shape;348;p33"/>
          <p:cNvSpPr txBox="1"/>
          <p:nvPr/>
        </p:nvSpPr>
        <p:spPr>
          <a:xfrm>
            <a:off x="0" y="533400"/>
            <a:ext cx="620471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‘Premium’ &amp; ‘Period of Grace’ </a:t>
            </a:r>
            <a:endParaRPr sz="3200" b="1">
              <a:solidFill>
                <a:sysClr val="windowText" lastClr="000000"/>
              </a:solidFill>
              <a:latin typeface="Trebuchet MS"/>
              <a:ea typeface="Trebuchet MS"/>
              <a:cs typeface="Trebuchet MS"/>
              <a:sym typeface="Trebuchet MS"/>
            </a:endParaRPr>
          </a:p>
        </p:txBody>
      </p:sp>
      <p:sp>
        <p:nvSpPr>
          <p:cNvPr id="349" name="Google Shape;349;p3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4"/>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Rebate is admissible on advance payment of premiums as detailed under (Only for Monthly Premium policies):</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Clr>
                <a:srgbClr val="C00000"/>
              </a:buClr>
              <a:buSzPts val="2800"/>
            </a:pPr>
            <a:r>
              <a:rPr lang="en-US" sz="2800" b="1" i="0" u="none" strike="noStrike" cap="none" dirty="0">
                <a:solidFill>
                  <a:srgbClr val="C00000"/>
                </a:solidFill>
                <a:latin typeface="Calibri" pitchFamily="34" charset="0"/>
                <a:ea typeface="Calibri" pitchFamily="34" charset="0"/>
                <a:cs typeface="Calibri" pitchFamily="34" charset="0"/>
                <a:sym typeface="Trebuchet MS"/>
              </a:rPr>
              <a:t>All policies except YS:</a:t>
            </a:r>
            <a:endParaRPr b="1">
              <a:latin typeface="Calibri" pitchFamily="34" charset="0"/>
              <a:ea typeface="Calibri" pitchFamily="34" charset="0"/>
              <a:cs typeface="Calibri" pitchFamily="34" charset="0"/>
            </a:endParaRPr>
          </a:p>
          <a:p>
            <a:pPr marL="685800" marR="0" lvl="1" indent="-196850" algn="just" rtl="0">
              <a:spcBef>
                <a:spcPts val="0"/>
              </a:spcBef>
              <a:spcAft>
                <a:spcPts val="0"/>
              </a:spcAft>
              <a:buClr>
                <a:schemeClr val="dk1"/>
              </a:buClr>
              <a:buSzPts val="2400"/>
              <a:buFont typeface="Noto Sans Symbols"/>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196850" algn="just" rtl="0">
              <a:spcBef>
                <a:spcPts val="0"/>
              </a:spcBef>
              <a:spcAft>
                <a:spcPts val="0"/>
              </a:spcAft>
              <a:buClr>
                <a:schemeClr val="dk1"/>
              </a:buClr>
              <a:buSzPts val="2400"/>
              <a:buFont typeface="Noto Sans Symbols"/>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196850" algn="just" rtl="0">
              <a:spcBef>
                <a:spcPts val="0"/>
              </a:spcBef>
              <a:spcAft>
                <a:spcPts val="0"/>
              </a:spcAft>
              <a:buClr>
                <a:schemeClr val="dk1"/>
              </a:buClr>
              <a:buSzPts val="2400"/>
              <a:buFont typeface="Noto Sans Symbols"/>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196850" algn="just" rtl="0">
              <a:spcBef>
                <a:spcPts val="0"/>
              </a:spcBef>
              <a:spcAft>
                <a:spcPts val="0"/>
              </a:spcAft>
              <a:buClr>
                <a:schemeClr val="dk1"/>
              </a:buClr>
              <a:buSzPts val="2400"/>
              <a:buFont typeface="Noto Sans Symbols"/>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196850" algn="just" rtl="0">
              <a:spcBef>
                <a:spcPts val="0"/>
              </a:spcBef>
              <a:spcAft>
                <a:spcPts val="0"/>
              </a:spcAft>
              <a:buClr>
                <a:schemeClr val="dk1"/>
              </a:buClr>
              <a:buSzPts val="2400"/>
              <a:buFont typeface="Noto Sans Symbols"/>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pPr>
            <a:r>
              <a:rPr lang="en-US" sz="2800" b="1" i="0" u="none" strike="noStrike" cap="none" dirty="0" err="1">
                <a:solidFill>
                  <a:srgbClr val="C00000"/>
                </a:solidFill>
                <a:latin typeface="Calibri" pitchFamily="34" charset="0"/>
                <a:ea typeface="Calibri" pitchFamily="34" charset="0"/>
                <a:cs typeface="Calibri" pitchFamily="34" charset="0"/>
                <a:sym typeface="Trebuchet MS"/>
              </a:rPr>
              <a:t>Yugal</a:t>
            </a:r>
            <a:r>
              <a:rPr lang="en-US" sz="2800" b="1" i="0" u="none" strike="noStrike" cap="none" dirty="0">
                <a:solidFill>
                  <a:srgbClr val="C00000"/>
                </a:solidFill>
                <a:latin typeface="Calibri" pitchFamily="34" charset="0"/>
                <a:ea typeface="Calibri" pitchFamily="34" charset="0"/>
                <a:cs typeface="Calibri" pitchFamily="34" charset="0"/>
                <a:sym typeface="Trebuchet MS"/>
              </a:rPr>
              <a:t> </a:t>
            </a:r>
            <a:r>
              <a:rPr lang="en-US" sz="2800" b="1" i="0" u="none" strike="noStrike" cap="none" dirty="0" err="1">
                <a:solidFill>
                  <a:srgbClr val="C00000"/>
                </a:solidFill>
                <a:latin typeface="Calibri" pitchFamily="34" charset="0"/>
                <a:ea typeface="Calibri" pitchFamily="34" charset="0"/>
                <a:cs typeface="Calibri" pitchFamily="34" charset="0"/>
                <a:sym typeface="Trebuchet MS"/>
              </a:rPr>
              <a:t>Suraksha</a:t>
            </a:r>
            <a:r>
              <a:rPr lang="en-US" sz="2800" b="1" i="0" u="none" strike="noStrike" cap="none" dirty="0">
                <a:solidFill>
                  <a:srgbClr val="C00000"/>
                </a:solidFill>
                <a:latin typeface="Calibri" pitchFamily="34" charset="0"/>
                <a:ea typeface="Calibri" pitchFamily="34" charset="0"/>
                <a:cs typeface="Calibri" pitchFamily="34" charset="0"/>
                <a:sym typeface="Trebuchet MS"/>
              </a:rPr>
              <a:t> Policy:</a:t>
            </a:r>
            <a:endParaRPr sz="2800" b="1" i="0" u="none" strike="noStrike" cap="none">
              <a:solidFill>
                <a:srgbClr val="C00000"/>
              </a:solidFill>
              <a:latin typeface="Calibri" pitchFamily="34" charset="0"/>
              <a:ea typeface="Calibri" pitchFamily="34" charset="0"/>
              <a:cs typeface="Calibri" pitchFamily="34" charset="0"/>
              <a:sym typeface="Trebuchet MS"/>
            </a:endParaRPr>
          </a:p>
        </p:txBody>
      </p:sp>
      <p:sp>
        <p:nvSpPr>
          <p:cNvPr id="355" name="Google Shape;355;p34"/>
          <p:cNvSpPr txBox="1"/>
          <p:nvPr/>
        </p:nvSpPr>
        <p:spPr>
          <a:xfrm>
            <a:off x="0" y="533400"/>
            <a:ext cx="727397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ysClr val="windowText" lastClr="000000"/>
                </a:solidFill>
                <a:latin typeface="Trebuchet MS"/>
                <a:ea typeface="Trebuchet MS"/>
                <a:cs typeface="Trebuchet MS"/>
                <a:sym typeface="Trebuchet MS"/>
              </a:rPr>
              <a:t>Rebate on Advance Premium Payment :</a:t>
            </a:r>
            <a:endParaRPr sz="3000" b="1">
              <a:solidFill>
                <a:sysClr val="windowText" lastClr="000000"/>
              </a:solidFill>
              <a:latin typeface="Trebuchet MS"/>
              <a:ea typeface="Trebuchet MS"/>
              <a:cs typeface="Trebuchet MS"/>
              <a:sym typeface="Trebuchet MS"/>
            </a:endParaRPr>
          </a:p>
        </p:txBody>
      </p:sp>
      <p:sp>
        <p:nvSpPr>
          <p:cNvPr id="356" name="Google Shape;356;p3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34</a:t>
            </a:fld>
            <a:endParaRPr/>
          </a:p>
        </p:txBody>
      </p:sp>
      <p:graphicFrame>
        <p:nvGraphicFramePr>
          <p:cNvPr id="357" name="Google Shape;357;p34"/>
          <p:cNvGraphicFramePr/>
          <p:nvPr/>
        </p:nvGraphicFramePr>
        <p:xfrm>
          <a:off x="144000" y="2895600"/>
          <a:ext cx="8856000" cy="1493550"/>
        </p:xfrm>
        <a:graphic>
          <a:graphicData uri="http://schemas.openxmlformats.org/drawingml/2006/table">
            <a:tbl>
              <a:tblPr firstRow="1" bandRow="1">
                <a:noFill/>
                <a:tableStyleId>{D4095EB2-C323-4B2C-B560-638F131A385E}</a:tableStyleId>
              </a:tblPr>
              <a:tblGrid>
                <a:gridCol w="4428000"/>
                <a:gridCol w="4428000"/>
              </a:tblGrid>
              <a:tr h="370850">
                <a:tc>
                  <a:txBody>
                    <a:bodyPr/>
                    <a:lstStyle/>
                    <a:p>
                      <a:pPr marL="0" marR="0" lvl="0" indent="0" algn="l" rtl="0">
                        <a:spcBef>
                          <a:spcPts val="0"/>
                        </a:spcBef>
                        <a:spcAft>
                          <a:spcPts val="0"/>
                        </a:spcAft>
                        <a:buNone/>
                      </a:pPr>
                      <a:r>
                        <a:rPr lang="en-US" sz="2000" b="1" dirty="0">
                          <a:latin typeface="Calibri" pitchFamily="34" charset="0"/>
                          <a:ea typeface="Calibri" pitchFamily="34" charset="0"/>
                          <a:cs typeface="Calibri" pitchFamily="34" charset="0"/>
                          <a:sym typeface="Trebuchet MS"/>
                        </a:rPr>
                        <a:t>Advance for 12 Months or more </a:t>
                      </a:r>
                      <a:endParaRPr sz="2000" b="1">
                        <a:latin typeface="Calibri" pitchFamily="34" charset="0"/>
                        <a:ea typeface="Calibri" pitchFamily="34" charset="0"/>
                        <a:cs typeface="Calibri" pitchFamily="34" charset="0"/>
                        <a:sym typeface="Trebuchet MS"/>
                      </a:endParaRPr>
                    </a:p>
                  </a:txBody>
                  <a:tcPr marL="91450" marR="91450" marT="45725" marB="45725"/>
                </a:tc>
                <a:tc>
                  <a:txBody>
                    <a:bodyPr/>
                    <a:lstStyle/>
                    <a:p>
                      <a:pPr marL="0" marR="0" lvl="0" indent="0" algn="l" rtl="0">
                        <a:spcBef>
                          <a:spcPts val="0"/>
                        </a:spcBef>
                        <a:spcAft>
                          <a:spcPts val="0"/>
                        </a:spcAft>
                        <a:buNone/>
                      </a:pPr>
                      <a:r>
                        <a:rPr lang="en-US" sz="2000" b="1">
                          <a:latin typeface="Calibri" pitchFamily="34" charset="0"/>
                          <a:ea typeface="Calibri" pitchFamily="34" charset="0"/>
                          <a:cs typeface="Calibri" pitchFamily="34" charset="0"/>
                          <a:sym typeface="Trebuchet MS"/>
                        </a:rPr>
                        <a:t>2% of Total Premium Amount</a:t>
                      </a:r>
                      <a:endParaRPr sz="2000" b="1">
                        <a:latin typeface="Calibri" pitchFamily="34" charset="0"/>
                        <a:ea typeface="Calibri" pitchFamily="34" charset="0"/>
                        <a:cs typeface="Calibri" pitchFamily="34" charset="0"/>
                        <a:sym typeface="Trebuchet MS"/>
                      </a:endParaRPr>
                    </a:p>
                  </a:txBody>
                  <a:tcPr marL="91450" marR="91450" marT="45725" marB="45725"/>
                </a:tc>
              </a:tr>
              <a:tr h="370850">
                <a:tc>
                  <a:txBody>
                    <a:bodyPr/>
                    <a:lstStyle/>
                    <a:p>
                      <a:pPr marL="0" marR="0" lvl="0" indent="0" algn="l" rtl="0">
                        <a:spcBef>
                          <a:spcPts val="0"/>
                        </a:spcBef>
                        <a:spcAft>
                          <a:spcPts val="0"/>
                        </a:spcAft>
                        <a:buNone/>
                      </a:pPr>
                      <a:r>
                        <a:rPr lang="en-US" sz="2000" b="1">
                          <a:latin typeface="Calibri" pitchFamily="34" charset="0"/>
                          <a:ea typeface="Calibri" pitchFamily="34" charset="0"/>
                          <a:cs typeface="Calibri" pitchFamily="34" charset="0"/>
                          <a:sym typeface="Trebuchet MS"/>
                        </a:rPr>
                        <a:t>Advance for 6 Months to 11 months</a:t>
                      </a:r>
                      <a:endParaRPr sz="2000" b="1">
                        <a:latin typeface="Calibri" pitchFamily="34" charset="0"/>
                        <a:ea typeface="Calibri" pitchFamily="34" charset="0"/>
                        <a:cs typeface="Calibri" pitchFamily="34" charset="0"/>
                        <a:sym typeface="Trebuchet MS"/>
                      </a:endParaRPr>
                    </a:p>
                  </a:txBody>
                  <a:tcPr marL="91450" marR="91450" marT="45725" marB="45725"/>
                </a:tc>
                <a:tc>
                  <a:txBody>
                    <a:bodyPr/>
                    <a:lstStyle/>
                    <a:p>
                      <a:pPr marL="0" marR="0" lvl="0" indent="0" algn="l" rtl="0">
                        <a:spcBef>
                          <a:spcPts val="0"/>
                        </a:spcBef>
                        <a:spcAft>
                          <a:spcPts val="0"/>
                        </a:spcAft>
                        <a:buNone/>
                      </a:pPr>
                      <a:r>
                        <a:rPr lang="en-US" sz="2000" b="1">
                          <a:latin typeface="Calibri" pitchFamily="34" charset="0"/>
                          <a:ea typeface="Calibri" pitchFamily="34" charset="0"/>
                          <a:cs typeface="Calibri" pitchFamily="34" charset="0"/>
                          <a:sym typeface="Trebuchet MS"/>
                        </a:rPr>
                        <a:t>1% of Total Premium Amount</a:t>
                      </a:r>
                      <a:endParaRPr sz="2000" b="1">
                        <a:latin typeface="Calibri" pitchFamily="34" charset="0"/>
                        <a:ea typeface="Calibri" pitchFamily="34" charset="0"/>
                        <a:cs typeface="Calibri" pitchFamily="34" charset="0"/>
                        <a:sym typeface="Trebuchet MS"/>
                      </a:endParaRPr>
                    </a:p>
                  </a:txBody>
                  <a:tcPr marL="91450" marR="91450" marT="45725" marB="45725"/>
                </a:tc>
              </a:tr>
              <a:tr h="370850">
                <a:tc>
                  <a:txBody>
                    <a:bodyPr/>
                    <a:lstStyle/>
                    <a:p>
                      <a:pPr marL="0" marR="0" lvl="0" indent="0" algn="l" rtl="0">
                        <a:spcBef>
                          <a:spcPts val="0"/>
                        </a:spcBef>
                        <a:spcAft>
                          <a:spcPts val="0"/>
                        </a:spcAft>
                        <a:buNone/>
                      </a:pPr>
                      <a:r>
                        <a:rPr lang="en-US" sz="2000" b="1" dirty="0">
                          <a:latin typeface="Calibri" pitchFamily="34" charset="0"/>
                          <a:ea typeface="Calibri" pitchFamily="34" charset="0"/>
                          <a:cs typeface="Calibri" pitchFamily="34" charset="0"/>
                          <a:sym typeface="Trebuchet MS"/>
                        </a:rPr>
                        <a:t>Advance for 3 Months to 5 months</a:t>
                      </a:r>
                      <a:endParaRPr sz="2000" b="1">
                        <a:latin typeface="Calibri" pitchFamily="34" charset="0"/>
                        <a:ea typeface="Calibri" pitchFamily="34" charset="0"/>
                        <a:cs typeface="Calibri" pitchFamily="34" charset="0"/>
                        <a:sym typeface="Trebuchet MS"/>
                      </a:endParaRPr>
                    </a:p>
                  </a:txBody>
                  <a:tcPr marL="91450" marR="91450" marT="45725" marB="45725"/>
                </a:tc>
                <a:tc>
                  <a:txBody>
                    <a:bodyPr/>
                    <a:lstStyle/>
                    <a:p>
                      <a:pPr marL="0" marR="0" lvl="1" indent="0" algn="just" rtl="0">
                        <a:spcBef>
                          <a:spcPts val="0"/>
                        </a:spcBef>
                        <a:spcAft>
                          <a:spcPts val="0"/>
                        </a:spcAft>
                        <a:buClr>
                          <a:schemeClr val="dk1"/>
                        </a:buClr>
                        <a:buSzPts val="2000"/>
                        <a:buFont typeface="Noto Sans Symbols"/>
                        <a:buNone/>
                      </a:pPr>
                      <a:r>
                        <a:rPr lang="en-US" sz="2000" b="1" u="none" strike="noStrike" cap="none" dirty="0">
                          <a:latin typeface="Calibri" pitchFamily="34" charset="0"/>
                          <a:ea typeface="Calibri" pitchFamily="34" charset="0"/>
                          <a:cs typeface="Calibri" pitchFamily="34" charset="0"/>
                          <a:sym typeface="Trebuchet MS"/>
                        </a:rPr>
                        <a:t>0.5% of Total Premium Amount</a:t>
                      </a:r>
                      <a:endParaRPr>
                        <a:latin typeface="Calibri" pitchFamily="34" charset="0"/>
                        <a:ea typeface="Calibri" pitchFamily="34" charset="0"/>
                        <a:cs typeface="Calibri" pitchFamily="34" charset="0"/>
                      </a:endParaRPr>
                    </a:p>
                    <a:p>
                      <a:pPr marL="0" marR="0" lvl="1" indent="0" algn="just" rtl="0">
                        <a:spcBef>
                          <a:spcPts val="0"/>
                        </a:spcBef>
                        <a:spcAft>
                          <a:spcPts val="0"/>
                        </a:spcAft>
                        <a:buClr>
                          <a:srgbClr val="FF0000"/>
                        </a:buClr>
                        <a:buSzPts val="2000"/>
                        <a:buFont typeface="Noto Sans Symbols"/>
                        <a:buNone/>
                      </a:pPr>
                      <a:r>
                        <a:rPr lang="en-US" sz="2000" b="1" u="none" strike="noStrike" cap="none" dirty="0">
                          <a:solidFill>
                            <a:srgbClr val="FF0000"/>
                          </a:solidFill>
                          <a:latin typeface="Calibri" pitchFamily="34" charset="0"/>
                          <a:ea typeface="Calibri" pitchFamily="34" charset="0"/>
                          <a:cs typeface="Calibri" pitchFamily="34" charset="0"/>
                          <a:sym typeface="Trebuchet MS"/>
                        </a:rPr>
                        <a:t>(Only for RPLI Policies)</a:t>
                      </a:r>
                      <a:endParaRPr>
                        <a:latin typeface="Calibri" pitchFamily="34" charset="0"/>
                        <a:ea typeface="Calibri" pitchFamily="34" charset="0"/>
                        <a:cs typeface="Calibri" pitchFamily="34" charset="0"/>
                      </a:endParaRPr>
                    </a:p>
                  </a:txBody>
                  <a:tcPr marL="91450" marR="91450" marT="45725" marB="45725"/>
                </a:tc>
              </a:tr>
            </a:tbl>
          </a:graphicData>
        </a:graphic>
      </p:graphicFrame>
      <p:graphicFrame>
        <p:nvGraphicFramePr>
          <p:cNvPr id="358" name="Google Shape;358;p34"/>
          <p:cNvGraphicFramePr/>
          <p:nvPr/>
        </p:nvGraphicFramePr>
        <p:xfrm>
          <a:off x="144000" y="5135880"/>
          <a:ext cx="8856000" cy="1188750"/>
        </p:xfrm>
        <a:graphic>
          <a:graphicData uri="http://schemas.openxmlformats.org/drawingml/2006/table">
            <a:tbl>
              <a:tblPr firstRow="1" bandRow="1">
                <a:noFill/>
                <a:tableStyleId>{D4095EB2-C323-4B2C-B560-638F131A385E}</a:tableStyleId>
              </a:tblPr>
              <a:tblGrid>
                <a:gridCol w="4464000"/>
                <a:gridCol w="4392000"/>
              </a:tblGrid>
              <a:tr h="370850">
                <a:tc>
                  <a:txBody>
                    <a:bodyPr/>
                    <a:lstStyle/>
                    <a:p>
                      <a:pPr marL="0" marR="0" lvl="0" indent="0" algn="l" rtl="0">
                        <a:spcBef>
                          <a:spcPts val="0"/>
                        </a:spcBef>
                        <a:spcAft>
                          <a:spcPts val="0"/>
                        </a:spcAft>
                        <a:buNone/>
                      </a:pPr>
                      <a:r>
                        <a:rPr lang="en-US" sz="2000" b="1" dirty="0">
                          <a:latin typeface="Calibri" pitchFamily="34" charset="0"/>
                          <a:ea typeface="Calibri" pitchFamily="34" charset="0"/>
                          <a:cs typeface="Calibri" pitchFamily="34" charset="0"/>
                          <a:sym typeface="Trebuchet MS"/>
                        </a:rPr>
                        <a:t>Advance for 12 Months or more </a:t>
                      </a:r>
                      <a:endParaRPr sz="2000" b="1">
                        <a:latin typeface="Calibri" pitchFamily="34" charset="0"/>
                        <a:ea typeface="Calibri" pitchFamily="34" charset="0"/>
                        <a:cs typeface="Calibri" pitchFamily="34" charset="0"/>
                        <a:sym typeface="Trebuchet MS"/>
                      </a:endParaRPr>
                    </a:p>
                  </a:txBody>
                  <a:tcPr marL="91450" marR="91450" marT="45725" marB="45725"/>
                </a:tc>
                <a:tc>
                  <a:txBody>
                    <a:bodyPr/>
                    <a:lstStyle/>
                    <a:p>
                      <a:pPr marL="0" marR="0" lvl="0" indent="0" algn="l" rtl="0">
                        <a:spcBef>
                          <a:spcPts val="0"/>
                        </a:spcBef>
                        <a:spcAft>
                          <a:spcPts val="0"/>
                        </a:spcAft>
                        <a:buNone/>
                      </a:pPr>
                      <a:r>
                        <a:rPr lang="en-US" sz="2000" b="1">
                          <a:latin typeface="Calibri" pitchFamily="34" charset="0"/>
                          <a:ea typeface="Calibri" pitchFamily="34" charset="0"/>
                          <a:cs typeface="Calibri" pitchFamily="34" charset="0"/>
                          <a:sym typeface="Trebuchet MS"/>
                        </a:rPr>
                        <a:t>50% of 1 Month’s Premium Amount</a:t>
                      </a:r>
                      <a:endParaRPr sz="2000" b="1">
                        <a:latin typeface="Calibri" pitchFamily="34" charset="0"/>
                        <a:ea typeface="Calibri" pitchFamily="34" charset="0"/>
                        <a:cs typeface="Calibri" pitchFamily="34" charset="0"/>
                        <a:sym typeface="Trebuchet MS"/>
                      </a:endParaRPr>
                    </a:p>
                  </a:txBody>
                  <a:tcPr marL="91450" marR="91450" marT="45725" marB="45725"/>
                </a:tc>
              </a:tr>
              <a:tr h="370850">
                <a:tc>
                  <a:txBody>
                    <a:bodyPr/>
                    <a:lstStyle/>
                    <a:p>
                      <a:pPr marL="0" marR="0" lvl="0" indent="0" algn="l" rtl="0">
                        <a:spcBef>
                          <a:spcPts val="0"/>
                        </a:spcBef>
                        <a:spcAft>
                          <a:spcPts val="0"/>
                        </a:spcAft>
                        <a:buNone/>
                      </a:pPr>
                      <a:r>
                        <a:rPr lang="en-US" sz="2000" b="1">
                          <a:latin typeface="Calibri" pitchFamily="34" charset="0"/>
                          <a:ea typeface="Calibri" pitchFamily="34" charset="0"/>
                          <a:cs typeface="Calibri" pitchFamily="34" charset="0"/>
                          <a:sym typeface="Trebuchet MS"/>
                        </a:rPr>
                        <a:t>Advance for 6 Months to 11 months</a:t>
                      </a:r>
                      <a:endParaRPr sz="2000" b="1">
                        <a:latin typeface="Calibri" pitchFamily="34" charset="0"/>
                        <a:ea typeface="Calibri" pitchFamily="34" charset="0"/>
                        <a:cs typeface="Calibri" pitchFamily="34" charset="0"/>
                        <a:sym typeface="Trebuchet MS"/>
                      </a:endParaRPr>
                    </a:p>
                  </a:txBody>
                  <a:tcPr marL="91450" marR="91450" marT="45725" marB="45725"/>
                </a:tc>
                <a:tc>
                  <a:txBody>
                    <a:bodyPr/>
                    <a:lstStyle/>
                    <a:p>
                      <a:pPr marL="0" marR="0" lvl="0" indent="0" algn="l" rtl="0">
                        <a:spcBef>
                          <a:spcPts val="0"/>
                        </a:spcBef>
                        <a:spcAft>
                          <a:spcPts val="0"/>
                        </a:spcAft>
                        <a:buNone/>
                      </a:pPr>
                      <a:r>
                        <a:rPr lang="en-US" sz="2000" b="1">
                          <a:latin typeface="Calibri" pitchFamily="34" charset="0"/>
                          <a:ea typeface="Calibri" pitchFamily="34" charset="0"/>
                          <a:cs typeface="Calibri" pitchFamily="34" charset="0"/>
                          <a:sym typeface="Trebuchet MS"/>
                        </a:rPr>
                        <a:t>10% of 1 Month’s Premium Amount</a:t>
                      </a:r>
                      <a:endParaRPr sz="2000" b="1">
                        <a:latin typeface="Calibri" pitchFamily="34" charset="0"/>
                        <a:ea typeface="Calibri" pitchFamily="34" charset="0"/>
                        <a:cs typeface="Calibri" pitchFamily="34" charset="0"/>
                        <a:sym typeface="Trebuchet MS"/>
                      </a:endParaRPr>
                    </a:p>
                  </a:txBody>
                  <a:tcPr marL="91450" marR="91450" marT="45725" marB="45725"/>
                </a:tc>
              </a:tr>
              <a:tr h="370850">
                <a:tc>
                  <a:txBody>
                    <a:bodyPr/>
                    <a:lstStyle/>
                    <a:p>
                      <a:pPr marL="0" marR="0" lvl="0" indent="0" algn="l" rtl="0">
                        <a:spcBef>
                          <a:spcPts val="0"/>
                        </a:spcBef>
                        <a:spcAft>
                          <a:spcPts val="0"/>
                        </a:spcAft>
                        <a:buNone/>
                      </a:pPr>
                      <a:r>
                        <a:rPr lang="en-US" sz="2000" b="1" dirty="0">
                          <a:latin typeface="Calibri" pitchFamily="34" charset="0"/>
                          <a:ea typeface="Calibri" pitchFamily="34" charset="0"/>
                          <a:cs typeface="Calibri" pitchFamily="34" charset="0"/>
                          <a:sym typeface="Trebuchet MS"/>
                        </a:rPr>
                        <a:t>Advance for 3 Months to 5 months</a:t>
                      </a:r>
                      <a:endParaRPr sz="2000" b="1">
                        <a:latin typeface="Calibri" pitchFamily="34" charset="0"/>
                        <a:ea typeface="Calibri" pitchFamily="34" charset="0"/>
                        <a:cs typeface="Calibri" pitchFamily="34" charset="0"/>
                        <a:sym typeface="Trebuchet MS"/>
                      </a:endParaRPr>
                    </a:p>
                  </a:txBody>
                  <a:tcPr marL="91450" marR="91450" marT="45725" marB="45725"/>
                </a:tc>
                <a:tc>
                  <a:txBody>
                    <a:bodyPr/>
                    <a:lstStyle/>
                    <a:p>
                      <a:pPr marL="0" marR="0" lvl="1" indent="0" algn="just" rtl="0">
                        <a:spcBef>
                          <a:spcPts val="0"/>
                        </a:spcBef>
                        <a:spcAft>
                          <a:spcPts val="0"/>
                        </a:spcAft>
                        <a:buClr>
                          <a:schemeClr val="dk1"/>
                        </a:buClr>
                        <a:buSzPts val="2000"/>
                        <a:buFont typeface="Noto Sans Symbols"/>
                        <a:buNone/>
                      </a:pPr>
                      <a:r>
                        <a:rPr lang="en-US" sz="2000" b="1" u="none" strike="noStrike" cap="none" dirty="0">
                          <a:latin typeface="Calibri" pitchFamily="34" charset="0"/>
                          <a:ea typeface="Calibri" pitchFamily="34" charset="0"/>
                          <a:cs typeface="Calibri" pitchFamily="34" charset="0"/>
                          <a:sym typeface="Trebuchet MS"/>
                        </a:rPr>
                        <a:t>2% of 1 Month’s Premium Amount</a:t>
                      </a:r>
                      <a:endParaRPr sz="2000" b="1" u="none" strike="noStrike" cap="none">
                        <a:solidFill>
                          <a:srgbClr val="FF0000"/>
                        </a:solidFill>
                        <a:latin typeface="Calibri" pitchFamily="34" charset="0"/>
                        <a:ea typeface="Calibri" pitchFamily="34" charset="0"/>
                        <a:cs typeface="Calibri" pitchFamily="34" charset="0"/>
                        <a:sym typeface="Trebuchet MS"/>
                      </a:endParaRPr>
                    </a:p>
                  </a:txBody>
                  <a:tcPr marL="91450" marR="91450" marT="45725" marB="45725"/>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5"/>
          <p:cNvSpPr txBox="1"/>
          <p:nvPr/>
        </p:nvSpPr>
        <p:spPr>
          <a:xfrm>
            <a:off x="228601" y="1528762"/>
            <a:ext cx="8358187" cy="4986337"/>
          </a:xfrm>
          <a:prstGeom prst="rect">
            <a:avLst/>
          </a:prstGeom>
          <a:noFill/>
          <a:ln>
            <a:noFill/>
          </a:ln>
        </p:spPr>
        <p:txBody>
          <a:bodyPr spcFirstLastPara="1" wrap="square" lIns="91425" tIns="45700" rIns="91425" bIns="45700" anchor="t" anchorCtr="0">
            <a:normAutofit lnSpcReduction="10000"/>
          </a:bodyPr>
          <a:lstStyle/>
          <a:p>
            <a:pPr marL="685800" marR="0" lvl="1" indent="-349250" algn="just" rtl="0">
              <a:spcBef>
                <a:spcPts val="0"/>
              </a:spcBef>
              <a:spcAft>
                <a:spcPts val="0"/>
              </a:spcAft>
              <a:buClr>
                <a:srgbClr val="FF0000"/>
              </a:buClr>
              <a:buSzPts val="3500"/>
              <a:buFont typeface="Noto Sans Symbols"/>
              <a:buChar char="❑"/>
            </a:pPr>
            <a:r>
              <a:rPr lang="en-US" sz="3500" b="1" i="0" u="none" strike="noStrike" cap="none" dirty="0">
                <a:solidFill>
                  <a:srgbClr val="FF0000"/>
                </a:solidFill>
                <a:latin typeface="Calibri" pitchFamily="34" charset="0"/>
                <a:ea typeface="Calibri" pitchFamily="34" charset="0"/>
                <a:cs typeface="Calibri" pitchFamily="34" charset="0"/>
                <a:sym typeface="Trebuchet MS"/>
              </a:rPr>
              <a:t> </a:t>
            </a:r>
            <a:r>
              <a:rPr lang="en-US" sz="3200" b="1" i="0" u="none" strike="noStrike" cap="none" dirty="0">
                <a:solidFill>
                  <a:srgbClr val="FF0000"/>
                </a:solidFill>
                <a:latin typeface="Calibri" pitchFamily="34" charset="0"/>
                <a:ea typeface="Calibri" pitchFamily="34" charset="0"/>
                <a:cs typeface="Calibri" pitchFamily="34" charset="0"/>
                <a:sym typeface="Trebuchet MS"/>
              </a:rPr>
              <a:t>What happens on expiry of Grace Period?</a:t>
            </a:r>
            <a:endParaRPr sz="3500" b="1" i="0" u="none" strike="noStrike" cap="none">
              <a:solidFill>
                <a:srgbClr val="FF0000"/>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None/>
            </a:pPr>
            <a:endParaRPr sz="1100" b="0"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600"/>
              <a:buFont typeface="Noto Sans Symbols"/>
              <a:buChar char="❖"/>
            </a:pPr>
            <a:r>
              <a:rPr lang="en-US" sz="2600" b="0" i="0" u="none" strike="noStrike" cap="none" dirty="0">
                <a:solidFill>
                  <a:schemeClr val="dk1"/>
                </a:solidFill>
                <a:latin typeface="Calibri" pitchFamily="34" charset="0"/>
                <a:ea typeface="Calibri" pitchFamily="34" charset="0"/>
                <a:cs typeface="Calibri" pitchFamily="34" charset="0"/>
                <a:sym typeface="Trebuchet MS"/>
              </a:rPr>
              <a:t>Upon ending of the Grace Period, the status of the policy changes to “Void”.</a:t>
            </a:r>
            <a:endParaRPr>
              <a:latin typeface="Calibri" pitchFamily="34" charset="0"/>
              <a:ea typeface="Calibri" pitchFamily="34" charset="0"/>
              <a:cs typeface="Calibri" pitchFamily="34" charset="0"/>
            </a:endParaRPr>
          </a:p>
          <a:p>
            <a:pPr marL="685800" marR="0" lvl="1" indent="-349250" algn="just" rtl="0">
              <a:spcBef>
                <a:spcPts val="0"/>
              </a:spcBef>
              <a:spcAft>
                <a:spcPts val="0"/>
              </a:spcAft>
              <a:buNone/>
            </a:pPr>
            <a:endParaRPr sz="1200" b="0"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“Void”</a:t>
            </a:r>
            <a:r>
              <a:rPr lang="en-US" sz="2600" b="0" i="0" u="none" strike="noStrike" cap="none" dirty="0">
                <a:solidFill>
                  <a:schemeClr val="dk1"/>
                </a:solidFill>
                <a:latin typeface="Calibri" pitchFamily="34" charset="0"/>
                <a:ea typeface="Calibri" pitchFamily="34" charset="0"/>
                <a:cs typeface="Calibri" pitchFamily="34" charset="0"/>
                <a:sym typeface="Trebuchet MS"/>
              </a:rPr>
              <a:t> means a policy which is less than 3 years duration and </a:t>
            </a:r>
            <a:r>
              <a:rPr lang="en-US" sz="2600" b="0" i="0" u="none" strike="noStrike" cap="none" dirty="0" smtClean="0">
                <a:solidFill>
                  <a:schemeClr val="dk1"/>
                </a:solidFill>
                <a:latin typeface="Calibri" pitchFamily="34" charset="0"/>
                <a:ea typeface="Calibri" pitchFamily="34" charset="0"/>
                <a:cs typeface="Calibri" pitchFamily="34" charset="0"/>
                <a:sym typeface="Trebuchet MS"/>
              </a:rPr>
              <a:t>any premium/s </a:t>
            </a:r>
            <a:r>
              <a:rPr lang="en-US" sz="2600" b="0" i="0" u="none" strike="noStrike" cap="none" dirty="0">
                <a:solidFill>
                  <a:schemeClr val="dk1"/>
                </a:solidFill>
                <a:latin typeface="Calibri" pitchFamily="34" charset="0"/>
                <a:ea typeface="Calibri" pitchFamily="34" charset="0"/>
                <a:cs typeface="Calibri" pitchFamily="34" charset="0"/>
                <a:sym typeface="Trebuchet MS"/>
              </a:rPr>
              <a:t>that have</a:t>
            </a:r>
            <a:br>
              <a:rPr lang="en-US" sz="2600" b="0" i="0" u="none" strike="noStrike" cap="none" dirty="0">
                <a:solidFill>
                  <a:schemeClr val="dk1"/>
                </a:solidFill>
                <a:latin typeface="Calibri" pitchFamily="34" charset="0"/>
                <a:ea typeface="Calibri" pitchFamily="34" charset="0"/>
                <a:cs typeface="Calibri" pitchFamily="34" charset="0"/>
                <a:sym typeface="Trebuchet MS"/>
              </a:rPr>
            </a:br>
            <a:r>
              <a:rPr lang="en-US" sz="2600" b="0" i="0" u="none" strike="noStrike" cap="none" dirty="0">
                <a:solidFill>
                  <a:schemeClr val="dk1"/>
                </a:solidFill>
                <a:latin typeface="Calibri" pitchFamily="34" charset="0"/>
                <a:ea typeface="Calibri" pitchFamily="34" charset="0"/>
                <a:cs typeface="Calibri" pitchFamily="34" charset="0"/>
                <a:sym typeface="Trebuchet MS"/>
              </a:rPr>
              <a:t>become due, not paid either on the 1</a:t>
            </a:r>
            <a:r>
              <a:rPr lang="en-US" sz="2600" b="0" i="0" u="none" strike="noStrike" cap="none" baseline="30000" dirty="0">
                <a:solidFill>
                  <a:schemeClr val="dk1"/>
                </a:solidFill>
                <a:latin typeface="Calibri" pitchFamily="34" charset="0"/>
                <a:ea typeface="Calibri" pitchFamily="34" charset="0"/>
                <a:cs typeface="Calibri" pitchFamily="34" charset="0"/>
                <a:sym typeface="Trebuchet MS"/>
              </a:rPr>
              <a:t>st</a:t>
            </a:r>
            <a:r>
              <a:rPr lang="en-US" sz="2600" b="0" i="0" u="none" strike="noStrike" cap="none" dirty="0">
                <a:solidFill>
                  <a:schemeClr val="dk1"/>
                </a:solidFill>
                <a:latin typeface="Calibri" pitchFamily="34" charset="0"/>
                <a:ea typeface="Calibri" pitchFamily="34" charset="0"/>
                <a:cs typeface="Calibri" pitchFamily="34" charset="0"/>
                <a:sym typeface="Trebuchet MS"/>
              </a:rPr>
              <a:t> day of the month for which the premium is due or</a:t>
            </a:r>
            <a:br>
              <a:rPr lang="en-US" sz="2600" b="0" i="0" u="none" strike="noStrike" cap="none" dirty="0">
                <a:solidFill>
                  <a:schemeClr val="dk1"/>
                </a:solidFill>
                <a:latin typeface="Calibri" pitchFamily="34" charset="0"/>
                <a:ea typeface="Calibri" pitchFamily="34" charset="0"/>
                <a:cs typeface="Calibri" pitchFamily="34" charset="0"/>
                <a:sym typeface="Trebuchet MS"/>
              </a:rPr>
            </a:br>
            <a:r>
              <a:rPr lang="en-US" sz="2600" b="0" i="0" u="none" strike="noStrike" cap="none" dirty="0">
                <a:solidFill>
                  <a:schemeClr val="dk1"/>
                </a:solidFill>
                <a:latin typeface="Calibri" pitchFamily="34" charset="0"/>
                <a:ea typeface="Calibri" pitchFamily="34" charset="0"/>
                <a:cs typeface="Calibri" pitchFamily="34" charset="0"/>
                <a:sym typeface="Trebuchet MS"/>
              </a:rPr>
              <a:t>within the period of grace.</a:t>
            </a:r>
            <a:endParaRPr>
              <a:latin typeface="Calibri" pitchFamily="34" charset="0"/>
              <a:ea typeface="Calibri" pitchFamily="34" charset="0"/>
              <a:cs typeface="Calibri" pitchFamily="34" charset="0"/>
            </a:endParaRPr>
          </a:p>
          <a:p>
            <a:pPr marL="685800" marR="0" lvl="1" indent="-273050" algn="just" rtl="0">
              <a:spcBef>
                <a:spcPts val="0"/>
              </a:spcBef>
              <a:spcAft>
                <a:spcPts val="0"/>
              </a:spcAft>
              <a:buClr>
                <a:schemeClr val="dk1"/>
              </a:buClr>
              <a:buSzPts val="1200"/>
              <a:buFont typeface="Noto Sans Symbols"/>
              <a:buNone/>
            </a:pPr>
            <a:endParaRPr sz="1200" b="0"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600"/>
              <a:buFont typeface="Noto Sans Symbols"/>
              <a:buChar char="⮚"/>
            </a:pPr>
            <a:r>
              <a:rPr lang="en-US" sz="2600" b="0" i="0" u="none" strike="noStrike" cap="none" dirty="0">
                <a:solidFill>
                  <a:schemeClr val="dk1"/>
                </a:solidFill>
                <a:latin typeface="Calibri" pitchFamily="34" charset="0"/>
                <a:ea typeface="Calibri" pitchFamily="34" charset="0"/>
                <a:cs typeface="Calibri" pitchFamily="34" charset="0"/>
                <a:sym typeface="Trebuchet MS"/>
              </a:rPr>
              <a:t>Premium can be paid in Void Policy, subject that the payment of Penalty/Default and insured person shall submit declaration of good health</a:t>
            </a:r>
            <a:r>
              <a:rPr lang="en-US" sz="2800" b="0" i="0" u="none" strike="noStrike" cap="none" dirty="0">
                <a:solidFill>
                  <a:schemeClr val="dk1"/>
                </a:solidFill>
                <a:latin typeface="Calibri" pitchFamily="34" charset="0"/>
                <a:ea typeface="Calibri" pitchFamily="34" charset="0"/>
                <a:cs typeface="Calibri" pitchFamily="34" charset="0"/>
                <a:sym typeface="Trebuchet MS"/>
              </a:rPr>
              <a:t>.</a:t>
            </a:r>
            <a:endParaRPr>
              <a:latin typeface="Calibri" pitchFamily="34" charset="0"/>
              <a:ea typeface="Calibri" pitchFamily="34" charset="0"/>
              <a:cs typeface="Calibri" pitchFamily="34" charset="0"/>
            </a:endParaRPr>
          </a:p>
        </p:txBody>
      </p:sp>
      <p:sp>
        <p:nvSpPr>
          <p:cNvPr id="364" name="Google Shape;364;p35"/>
          <p:cNvSpPr txBox="1"/>
          <p:nvPr/>
        </p:nvSpPr>
        <p:spPr>
          <a:xfrm>
            <a:off x="0" y="533400"/>
            <a:ext cx="4738413"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Policy becoming ‘Void’ :</a:t>
            </a:r>
            <a:endParaRPr sz="3200" b="1">
              <a:solidFill>
                <a:sysClr val="windowText" lastClr="000000"/>
              </a:solidFill>
              <a:latin typeface="Trebuchet MS"/>
              <a:ea typeface="Trebuchet MS"/>
              <a:cs typeface="Trebuchet MS"/>
              <a:sym typeface="Trebuchet MS"/>
            </a:endParaRPr>
          </a:p>
        </p:txBody>
      </p:sp>
      <p:sp>
        <p:nvSpPr>
          <p:cNvPr id="365" name="Google Shape;365;p3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6"/>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36195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Formula for PLI/RPLI Premium Default Calculation:</a:t>
            </a:r>
            <a:endParaRPr>
              <a:latin typeface="Calibri" pitchFamily="34" charset="0"/>
              <a:ea typeface="Calibri" pitchFamily="34" charset="0"/>
              <a:cs typeface="Calibri" pitchFamily="34" charset="0"/>
            </a:endParaRPr>
          </a:p>
          <a:p>
            <a:pPr marL="361950" marR="0" lvl="1" indent="-349250" algn="just" rtl="0">
              <a:spcBef>
                <a:spcPts val="240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For Monthly Premium Frequency:</a:t>
            </a:r>
            <a:endParaRPr sz="2400" b="0" i="0" u="none" strike="noStrike" cap="none">
              <a:solidFill>
                <a:schemeClr val="dk1"/>
              </a:solidFill>
              <a:latin typeface="Calibri" pitchFamily="34" charset="0"/>
              <a:ea typeface="Calibri" pitchFamily="34" charset="0"/>
              <a:cs typeface="Calibri" pitchFamily="34" charset="0"/>
              <a:sym typeface="Trebuchet MS"/>
            </a:endParaRPr>
          </a:p>
          <a:p>
            <a:pPr marL="1143000" marR="0" lvl="2" indent="-349250" algn="just" rtl="0">
              <a:spcBef>
                <a:spcPts val="1500"/>
              </a:spcBef>
              <a:spcAft>
                <a:spcPts val="0"/>
              </a:spcAft>
              <a:buNone/>
            </a:pPr>
            <a:r>
              <a:rPr lang="en-US" sz="2400" b="0" i="0" u="none" strike="noStrike" cap="none" dirty="0">
                <a:solidFill>
                  <a:schemeClr val="dk1"/>
                </a:solidFill>
                <a:latin typeface="Calibri" pitchFamily="34" charset="0"/>
                <a:ea typeface="Calibri" pitchFamily="34" charset="0"/>
                <a:cs typeface="Calibri" pitchFamily="34" charset="0"/>
                <a:sym typeface="Trebuchet MS"/>
              </a:rPr>
              <a:t>		</a:t>
            </a:r>
            <a:r>
              <a:rPr lang="en-US" sz="2800" b="0" i="0" u="none" strike="noStrike" cap="none" dirty="0">
                <a:solidFill>
                  <a:schemeClr val="dk1"/>
                </a:solidFill>
                <a:latin typeface="Calibri" pitchFamily="34" charset="0"/>
                <a:ea typeface="Calibri" pitchFamily="34" charset="0"/>
                <a:cs typeface="Calibri" pitchFamily="34" charset="0"/>
                <a:sym typeface="Trebuchet MS"/>
              </a:rPr>
              <a:t>n X (n+1) X rate of premium</a:t>
            </a:r>
            <a:endParaRPr>
              <a:latin typeface="Calibri" pitchFamily="34" charset="0"/>
              <a:ea typeface="Calibri" pitchFamily="34" charset="0"/>
              <a:cs typeface="Calibri" pitchFamily="34" charset="0"/>
            </a:endParaRPr>
          </a:p>
          <a:p>
            <a:pPr marL="1143000" marR="0" lvl="2" indent="-349250" algn="just" rtl="0">
              <a:spcBef>
                <a:spcPts val="600"/>
              </a:spcBef>
              <a:spcAft>
                <a:spcPts val="0"/>
              </a:spcAft>
              <a:buNone/>
            </a:pPr>
            <a:r>
              <a:rPr lang="en-US" sz="2800" b="0" i="0" u="none" strike="noStrike" cap="none" dirty="0">
                <a:solidFill>
                  <a:schemeClr val="dk1"/>
                </a:solidFill>
                <a:latin typeface="Calibri" pitchFamily="34" charset="0"/>
                <a:ea typeface="Calibri" pitchFamily="34" charset="0"/>
                <a:cs typeface="Calibri" pitchFamily="34" charset="0"/>
                <a:sym typeface="Trebuchet MS"/>
              </a:rPr>
              <a:t>		                   200</a:t>
            </a:r>
            <a:endParaRPr>
              <a:latin typeface="Calibri" pitchFamily="34" charset="0"/>
              <a:ea typeface="Calibri" pitchFamily="34" charset="0"/>
              <a:cs typeface="Calibri" pitchFamily="34" charset="0"/>
            </a:endParaRPr>
          </a:p>
          <a:p>
            <a:pPr marL="349250" marR="0" lvl="2" indent="-349250" algn="just" rtl="0">
              <a:spcBef>
                <a:spcPts val="1500"/>
              </a:spcBef>
              <a:spcAft>
                <a:spcPts val="0"/>
              </a:spcAft>
              <a:buNone/>
            </a:pPr>
            <a:r>
              <a:rPr lang="en-US" sz="2400" b="0" i="0" u="none" strike="noStrike" cap="none" dirty="0">
                <a:solidFill>
                  <a:schemeClr val="dk1"/>
                </a:solidFill>
                <a:latin typeface="Calibri" pitchFamily="34" charset="0"/>
                <a:ea typeface="Calibri" pitchFamily="34" charset="0"/>
                <a:cs typeface="Calibri" pitchFamily="34" charset="0"/>
                <a:sym typeface="Trebuchet MS"/>
              </a:rPr>
              <a:t>	Where n= no. of defaulted months</a:t>
            </a:r>
            <a:endParaRPr>
              <a:latin typeface="Calibri" pitchFamily="34" charset="0"/>
              <a:ea typeface="Calibri" pitchFamily="34" charset="0"/>
              <a:cs typeface="Calibri" pitchFamily="34" charset="0"/>
            </a:endParaRPr>
          </a:p>
          <a:p>
            <a:pPr marL="349250" marR="0" lvl="1" indent="-349250" algn="just" rtl="0">
              <a:spcBef>
                <a:spcPts val="2400"/>
              </a:spcBef>
              <a:spcAft>
                <a:spcPts val="0"/>
              </a:spcAft>
              <a:buClr>
                <a:schemeClr val="dk1"/>
              </a:buClr>
              <a:buSzPts val="32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Ot</a:t>
            </a:r>
            <a:r>
              <a:rPr lang="en-US" sz="2800" b="1" i="0" u="none" strike="noStrike" cap="none" dirty="0">
                <a:solidFill>
                  <a:schemeClr val="dk1"/>
                </a:solidFill>
                <a:latin typeface="Calibri" pitchFamily="34" charset="0"/>
                <a:ea typeface="Calibri" pitchFamily="34" charset="0"/>
                <a:cs typeface="Calibri" pitchFamily="34" charset="0"/>
                <a:sym typeface="Trebuchet MS"/>
              </a:rPr>
              <a:t>her than Monthly Frequency:</a:t>
            </a:r>
            <a:endParaRPr sz="2400" b="0" i="0" u="none" strike="noStrike" cap="none">
              <a:solidFill>
                <a:schemeClr val="dk1"/>
              </a:solidFill>
              <a:latin typeface="Calibri" pitchFamily="34" charset="0"/>
              <a:ea typeface="Calibri" pitchFamily="34" charset="0"/>
              <a:cs typeface="Calibri" pitchFamily="34" charset="0"/>
              <a:sym typeface="Trebuchet MS"/>
            </a:endParaRPr>
          </a:p>
          <a:p>
            <a:pPr marL="1143000" marR="0" lvl="2" indent="-349250" algn="just" rtl="0">
              <a:spcBef>
                <a:spcPts val="1500"/>
              </a:spcBef>
              <a:spcAft>
                <a:spcPts val="0"/>
              </a:spcAft>
              <a:buNone/>
            </a:pPr>
            <a:r>
              <a:rPr lang="en-US" sz="2400" b="0" i="0" u="none" strike="noStrike" cap="none" dirty="0">
                <a:solidFill>
                  <a:schemeClr val="dk1"/>
                </a:solidFill>
                <a:latin typeface="Calibri" pitchFamily="34" charset="0"/>
                <a:ea typeface="Calibri" pitchFamily="34" charset="0"/>
                <a:cs typeface="Calibri" pitchFamily="34" charset="0"/>
                <a:sym typeface="Trebuchet MS"/>
              </a:rPr>
              <a:t>	</a:t>
            </a:r>
            <a:r>
              <a:rPr lang="en-US" sz="2800" b="0" i="0" u="none" strike="noStrike" cap="none" dirty="0">
                <a:solidFill>
                  <a:schemeClr val="dk1"/>
                </a:solidFill>
                <a:latin typeface="Calibri" pitchFamily="34" charset="0"/>
                <a:ea typeface="Calibri" pitchFamily="34" charset="0"/>
                <a:cs typeface="Calibri" pitchFamily="34" charset="0"/>
                <a:sym typeface="Trebuchet MS"/>
              </a:rPr>
              <a:t>    No. of defaults X rate of premium</a:t>
            </a:r>
            <a:endParaRPr>
              <a:latin typeface="Calibri" pitchFamily="34" charset="0"/>
              <a:ea typeface="Calibri" pitchFamily="34" charset="0"/>
              <a:cs typeface="Calibri" pitchFamily="34" charset="0"/>
            </a:endParaRPr>
          </a:p>
          <a:p>
            <a:pPr marL="1143000" marR="0" lvl="2" indent="-349250" algn="just" rtl="0">
              <a:spcBef>
                <a:spcPts val="600"/>
              </a:spcBef>
              <a:spcAft>
                <a:spcPts val="0"/>
              </a:spcAft>
              <a:buNone/>
            </a:pPr>
            <a:r>
              <a:rPr lang="en-US" sz="2800" b="0" i="0" u="none" strike="noStrike" cap="none" dirty="0">
                <a:solidFill>
                  <a:schemeClr val="dk1"/>
                </a:solidFill>
                <a:latin typeface="Calibri" pitchFamily="34" charset="0"/>
                <a:ea typeface="Calibri" pitchFamily="34" charset="0"/>
                <a:cs typeface="Calibri" pitchFamily="34" charset="0"/>
                <a:sym typeface="Trebuchet MS"/>
              </a:rPr>
              <a:t>		                   100</a:t>
            </a:r>
            <a:endParaRPr>
              <a:latin typeface="Calibri" pitchFamily="34" charset="0"/>
              <a:ea typeface="Calibri" pitchFamily="34" charset="0"/>
              <a:cs typeface="Calibri" pitchFamily="34" charset="0"/>
            </a:endParaRPr>
          </a:p>
        </p:txBody>
      </p:sp>
      <p:sp>
        <p:nvSpPr>
          <p:cNvPr id="371" name="Google Shape;371;p36"/>
          <p:cNvSpPr txBox="1"/>
          <p:nvPr/>
        </p:nvSpPr>
        <p:spPr>
          <a:xfrm>
            <a:off x="0" y="464403"/>
            <a:ext cx="747816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ysClr val="windowText" lastClr="000000"/>
                </a:solidFill>
                <a:latin typeface="Trebuchet MS"/>
                <a:ea typeface="Trebuchet MS"/>
                <a:cs typeface="Trebuchet MS"/>
                <a:sym typeface="Trebuchet MS"/>
              </a:rPr>
              <a:t>Calculation of Interest </a:t>
            </a:r>
            <a:r>
              <a:rPr lang="en-US" sz="2400" b="1" dirty="0" smtClean="0">
                <a:solidFill>
                  <a:sysClr val="windowText" lastClr="000000"/>
                </a:solidFill>
                <a:latin typeface="Trebuchet MS"/>
                <a:ea typeface="Trebuchet MS"/>
                <a:cs typeface="Trebuchet MS"/>
                <a:sym typeface="Trebuchet MS"/>
              </a:rPr>
              <a:t>for defaulted </a:t>
            </a:r>
            <a:r>
              <a:rPr lang="en-US" sz="2400" b="1" dirty="0">
                <a:solidFill>
                  <a:sysClr val="windowText" lastClr="000000"/>
                </a:solidFill>
                <a:latin typeface="Trebuchet MS"/>
                <a:ea typeface="Trebuchet MS"/>
                <a:cs typeface="Trebuchet MS"/>
                <a:sym typeface="Trebuchet MS"/>
              </a:rPr>
              <a:t>months premium :</a:t>
            </a:r>
            <a:endParaRPr sz="2400" b="1">
              <a:solidFill>
                <a:sysClr val="windowText" lastClr="000000"/>
              </a:solidFill>
              <a:latin typeface="Trebuchet MS"/>
              <a:ea typeface="Trebuchet MS"/>
              <a:cs typeface="Trebuchet MS"/>
              <a:sym typeface="Trebuchet MS"/>
            </a:endParaRPr>
          </a:p>
        </p:txBody>
      </p:sp>
      <p:sp>
        <p:nvSpPr>
          <p:cNvPr id="372" name="Google Shape;372;p3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36</a:t>
            </a:fld>
            <a:endParaRPr/>
          </a:p>
        </p:txBody>
      </p:sp>
      <p:cxnSp>
        <p:nvCxnSpPr>
          <p:cNvPr id="373" name="Google Shape;373;p36"/>
          <p:cNvCxnSpPr/>
          <p:nvPr/>
        </p:nvCxnSpPr>
        <p:spPr>
          <a:xfrm>
            <a:off x="1524000" y="3276600"/>
            <a:ext cx="5105400" cy="1588"/>
          </a:xfrm>
          <a:prstGeom prst="straightConnector1">
            <a:avLst/>
          </a:prstGeom>
          <a:noFill/>
          <a:ln w="9525" cap="flat" cmpd="sng">
            <a:solidFill>
              <a:schemeClr val="dk1"/>
            </a:solidFill>
            <a:prstDash val="solid"/>
            <a:round/>
            <a:headEnd type="none" w="sm" len="sm"/>
            <a:tailEnd type="none" w="sm" len="sm"/>
          </a:ln>
        </p:spPr>
      </p:cxnSp>
      <p:cxnSp>
        <p:nvCxnSpPr>
          <p:cNvPr id="374" name="Google Shape;374;p36"/>
          <p:cNvCxnSpPr/>
          <p:nvPr/>
        </p:nvCxnSpPr>
        <p:spPr>
          <a:xfrm>
            <a:off x="1371600" y="5791200"/>
            <a:ext cx="5943600" cy="1588"/>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7"/>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685800" marR="0" lvl="1" indent="-171450" algn="just" rtl="0">
              <a:spcBef>
                <a:spcPts val="0"/>
              </a:spcBef>
              <a:spcAft>
                <a:spcPts val="0"/>
              </a:spcAft>
              <a:buClr>
                <a:schemeClr val="dk1"/>
              </a:buClr>
              <a:buSzPts val="2800"/>
              <a:buFont typeface="Noto Sans Symbols"/>
              <a:buNone/>
            </a:pPr>
            <a:endParaRPr sz="2800" b="0" i="0" u="none" strike="noStrike" cap="none">
              <a:solidFill>
                <a:schemeClr val="dk1"/>
              </a:solidFill>
              <a:latin typeface="Trebuchet MS"/>
              <a:ea typeface="Trebuchet MS"/>
              <a:cs typeface="Trebuchet MS"/>
              <a:sym typeface="Trebuchet MS"/>
            </a:endParaRPr>
          </a:p>
        </p:txBody>
      </p:sp>
      <p:sp>
        <p:nvSpPr>
          <p:cNvPr id="380" name="Google Shape;380;p37"/>
          <p:cNvSpPr txBox="1"/>
          <p:nvPr/>
        </p:nvSpPr>
        <p:spPr>
          <a:xfrm>
            <a:off x="0" y="533400"/>
            <a:ext cx="596669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Re-instatement and Revival :</a:t>
            </a:r>
            <a:endParaRPr sz="3200" b="1">
              <a:solidFill>
                <a:sysClr val="windowText" lastClr="000000"/>
              </a:solidFill>
              <a:latin typeface="Trebuchet MS"/>
              <a:ea typeface="Trebuchet MS"/>
              <a:cs typeface="Trebuchet MS"/>
              <a:sym typeface="Trebuchet MS"/>
            </a:endParaRPr>
          </a:p>
        </p:txBody>
      </p:sp>
      <p:grpSp>
        <p:nvGrpSpPr>
          <p:cNvPr id="381" name="Google Shape;381;p37"/>
          <p:cNvGrpSpPr/>
          <p:nvPr/>
        </p:nvGrpSpPr>
        <p:grpSpPr>
          <a:xfrm>
            <a:off x="461506" y="2022022"/>
            <a:ext cx="8220987" cy="3682317"/>
            <a:chOff x="4306" y="421822"/>
            <a:chExt cx="8220987" cy="3682317"/>
          </a:xfrm>
        </p:grpSpPr>
        <p:sp>
          <p:nvSpPr>
            <p:cNvPr id="382" name="Google Shape;382;p37"/>
            <p:cNvSpPr/>
            <p:nvPr/>
          </p:nvSpPr>
          <p:spPr>
            <a:xfrm>
              <a:off x="4306" y="1406628"/>
              <a:ext cx="3425411" cy="1712705"/>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txBox="1"/>
            <p:nvPr/>
          </p:nvSpPr>
          <p:spPr>
            <a:xfrm>
              <a:off x="4306" y="1406628"/>
              <a:ext cx="3425411" cy="1712705"/>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US" sz="2800" b="1">
                  <a:solidFill>
                    <a:schemeClr val="lt1"/>
                  </a:solidFill>
                  <a:latin typeface="Trebuchet MS"/>
                  <a:ea typeface="Trebuchet MS"/>
                  <a:cs typeface="Trebuchet MS"/>
                  <a:sym typeface="Trebuchet MS"/>
                </a:rPr>
                <a:t>For polices &lt; 3 years </a:t>
              </a:r>
              <a:endParaRPr sz="2800" b="1">
                <a:solidFill>
                  <a:schemeClr val="lt1"/>
                </a:solidFill>
                <a:latin typeface="Trebuchet MS"/>
                <a:ea typeface="Trebuchet MS"/>
                <a:cs typeface="Trebuchet MS"/>
                <a:sym typeface="Trebuchet MS"/>
              </a:endParaRPr>
            </a:p>
          </p:txBody>
        </p:sp>
        <p:sp>
          <p:nvSpPr>
            <p:cNvPr id="384" name="Google Shape;384;p37"/>
            <p:cNvSpPr/>
            <p:nvPr/>
          </p:nvSpPr>
          <p:spPr>
            <a:xfrm rot="-2142401">
              <a:off x="3271118" y="1736520"/>
              <a:ext cx="1687362" cy="68115"/>
            </a:xfrm>
            <a:custGeom>
              <a:avLst/>
              <a:gdLst/>
              <a:ahLst/>
              <a:cxnLst/>
              <a:rect l="l" t="t" r="r" b="b"/>
              <a:pathLst>
                <a:path w="120000" h="120000" extrusionOk="0">
                  <a:moveTo>
                    <a:pt x="0" y="59999"/>
                  </a:moveTo>
                  <a:lnTo>
                    <a:pt x="120000" y="59999"/>
                  </a:lnTo>
                </a:path>
              </a:pathLst>
            </a:custGeom>
            <a:no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7"/>
            <p:cNvSpPr txBox="1"/>
            <p:nvPr/>
          </p:nvSpPr>
          <p:spPr>
            <a:xfrm rot="-4284802">
              <a:off x="4072615" y="1728394"/>
              <a:ext cx="84368" cy="8436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800" b="1">
                <a:solidFill>
                  <a:schemeClr val="dk1"/>
                </a:solidFill>
                <a:latin typeface="Trebuchet MS"/>
                <a:ea typeface="Trebuchet MS"/>
                <a:cs typeface="Trebuchet MS"/>
                <a:sym typeface="Trebuchet MS"/>
              </a:endParaRPr>
            </a:p>
          </p:txBody>
        </p:sp>
        <p:sp>
          <p:nvSpPr>
            <p:cNvPr id="386" name="Google Shape;386;p37"/>
            <p:cNvSpPr/>
            <p:nvPr/>
          </p:nvSpPr>
          <p:spPr>
            <a:xfrm>
              <a:off x="4799882" y="421822"/>
              <a:ext cx="3425411" cy="1712705"/>
            </a:xfrm>
            <a:prstGeom prst="roundRect">
              <a:avLst>
                <a:gd name="adj" fmla="val 10000"/>
              </a:avLst>
            </a:prstGeom>
            <a:solidFill>
              <a:srgbClr val="B2A0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7"/>
            <p:cNvSpPr txBox="1"/>
            <p:nvPr/>
          </p:nvSpPr>
          <p:spPr>
            <a:xfrm>
              <a:off x="4799882" y="421822"/>
              <a:ext cx="3425411" cy="1712705"/>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US" sz="2800" b="1">
                  <a:solidFill>
                    <a:schemeClr val="lt1"/>
                  </a:solidFill>
                  <a:latin typeface="Trebuchet MS"/>
                  <a:ea typeface="Trebuchet MS"/>
                  <a:cs typeface="Trebuchet MS"/>
                  <a:sym typeface="Trebuchet MS"/>
                </a:rPr>
                <a:t>Up to 6 months –Void Lapse</a:t>
              </a:r>
              <a:endParaRPr/>
            </a:p>
            <a:p>
              <a:pPr marL="0" marR="0" lvl="0" indent="0" algn="ctr" rtl="0">
                <a:lnSpc>
                  <a:spcPct val="90000"/>
                </a:lnSpc>
                <a:spcBef>
                  <a:spcPts val="980"/>
                </a:spcBef>
                <a:spcAft>
                  <a:spcPts val="0"/>
                </a:spcAft>
                <a:buNone/>
              </a:pPr>
              <a:r>
                <a:rPr lang="en-US" sz="2800" b="1">
                  <a:solidFill>
                    <a:srgbClr val="FF0000"/>
                  </a:solidFill>
                  <a:latin typeface="Trebuchet MS"/>
                  <a:ea typeface="Trebuchet MS"/>
                  <a:cs typeface="Trebuchet MS"/>
                  <a:sym typeface="Trebuchet MS"/>
                </a:rPr>
                <a:t>(Re-instatement)</a:t>
              </a:r>
              <a:endParaRPr sz="2800" b="1">
                <a:solidFill>
                  <a:srgbClr val="FF0000"/>
                </a:solidFill>
                <a:latin typeface="Trebuchet MS"/>
                <a:ea typeface="Trebuchet MS"/>
                <a:cs typeface="Trebuchet MS"/>
                <a:sym typeface="Trebuchet MS"/>
              </a:endParaRPr>
            </a:p>
          </p:txBody>
        </p:sp>
        <p:sp>
          <p:nvSpPr>
            <p:cNvPr id="388" name="Google Shape;388;p37"/>
            <p:cNvSpPr/>
            <p:nvPr/>
          </p:nvSpPr>
          <p:spPr>
            <a:xfrm rot="2142401">
              <a:off x="3271118" y="2721326"/>
              <a:ext cx="1687362" cy="68115"/>
            </a:xfrm>
            <a:custGeom>
              <a:avLst/>
              <a:gdLst/>
              <a:ahLst/>
              <a:cxnLst/>
              <a:rect l="l" t="t" r="r" b="b"/>
              <a:pathLst>
                <a:path w="120000" h="120000" extrusionOk="0">
                  <a:moveTo>
                    <a:pt x="0" y="59999"/>
                  </a:moveTo>
                  <a:lnTo>
                    <a:pt x="120000" y="59999"/>
                  </a:lnTo>
                </a:path>
              </a:pathLst>
            </a:custGeom>
            <a:noFill/>
            <a:ln w="25400" cap="flat" cmpd="sng">
              <a:solidFill>
                <a:srgbClr val="FABF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7"/>
            <p:cNvSpPr txBox="1"/>
            <p:nvPr/>
          </p:nvSpPr>
          <p:spPr>
            <a:xfrm rot="4284802">
              <a:off x="4072615" y="2713200"/>
              <a:ext cx="84368" cy="8436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800" b="1">
                <a:solidFill>
                  <a:schemeClr val="dk1"/>
                </a:solidFill>
                <a:latin typeface="Trebuchet MS"/>
                <a:ea typeface="Trebuchet MS"/>
                <a:cs typeface="Trebuchet MS"/>
                <a:sym typeface="Trebuchet MS"/>
              </a:endParaRPr>
            </a:p>
          </p:txBody>
        </p:sp>
        <p:sp>
          <p:nvSpPr>
            <p:cNvPr id="390" name="Google Shape;390;p37"/>
            <p:cNvSpPr/>
            <p:nvPr/>
          </p:nvSpPr>
          <p:spPr>
            <a:xfrm>
              <a:off x="4799882" y="2391434"/>
              <a:ext cx="3425411" cy="1712705"/>
            </a:xfrm>
            <a:prstGeom prst="roundRect">
              <a:avLst>
                <a:gd name="adj" fmla="val 10000"/>
              </a:avLst>
            </a:prstGeom>
            <a:solidFill>
              <a:srgbClr val="FABF8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7"/>
            <p:cNvSpPr txBox="1"/>
            <p:nvPr/>
          </p:nvSpPr>
          <p:spPr>
            <a:xfrm>
              <a:off x="4799882" y="2391434"/>
              <a:ext cx="3425411" cy="1712705"/>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US" sz="2800" b="1">
                  <a:solidFill>
                    <a:schemeClr val="lt1"/>
                  </a:solidFill>
                  <a:latin typeface="Trebuchet MS"/>
                  <a:ea typeface="Trebuchet MS"/>
                  <a:cs typeface="Trebuchet MS"/>
                  <a:sym typeface="Trebuchet MS"/>
                </a:rPr>
                <a:t>After 6 months –Active Lapse</a:t>
              </a:r>
              <a:endParaRPr/>
            </a:p>
            <a:p>
              <a:pPr marL="0" marR="0" lvl="0" indent="0" algn="ctr" rtl="0">
                <a:lnSpc>
                  <a:spcPct val="90000"/>
                </a:lnSpc>
                <a:spcBef>
                  <a:spcPts val="980"/>
                </a:spcBef>
                <a:spcAft>
                  <a:spcPts val="0"/>
                </a:spcAft>
                <a:buNone/>
              </a:pPr>
              <a:r>
                <a:rPr lang="en-US" sz="2800" b="1">
                  <a:solidFill>
                    <a:srgbClr val="FF0000"/>
                  </a:solidFill>
                  <a:latin typeface="Trebuchet MS"/>
                  <a:ea typeface="Trebuchet MS"/>
                  <a:cs typeface="Trebuchet MS"/>
                  <a:sym typeface="Trebuchet MS"/>
                </a:rPr>
                <a:t>(Revival)</a:t>
              </a:r>
              <a:endParaRPr sz="2800" b="1">
                <a:solidFill>
                  <a:srgbClr val="FF0000"/>
                </a:solidFill>
                <a:latin typeface="Trebuchet MS"/>
                <a:ea typeface="Trebuchet MS"/>
                <a:cs typeface="Trebuchet MS"/>
                <a:sym typeface="Trebuchet MS"/>
              </a:endParaRPr>
            </a:p>
          </p:txBody>
        </p:sp>
      </p:grpSp>
      <p:sp>
        <p:nvSpPr>
          <p:cNvPr id="392" name="Google Shape;392;p3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8"/>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685800" marR="0" lvl="1" indent="-171450" algn="just" rtl="0">
              <a:spcBef>
                <a:spcPts val="0"/>
              </a:spcBef>
              <a:spcAft>
                <a:spcPts val="0"/>
              </a:spcAft>
              <a:buClr>
                <a:schemeClr val="dk1"/>
              </a:buClr>
              <a:buSzPts val="2800"/>
              <a:buFont typeface="Noto Sans Symbols"/>
              <a:buNone/>
            </a:pPr>
            <a:endParaRPr sz="2800" b="0" i="0" u="none" strike="noStrike" cap="none">
              <a:solidFill>
                <a:schemeClr val="dk1"/>
              </a:solidFill>
              <a:latin typeface="Trebuchet MS"/>
              <a:ea typeface="Trebuchet MS"/>
              <a:cs typeface="Trebuchet MS"/>
              <a:sym typeface="Trebuchet MS"/>
            </a:endParaRPr>
          </a:p>
        </p:txBody>
      </p:sp>
      <p:sp>
        <p:nvSpPr>
          <p:cNvPr id="398" name="Google Shape;398;p38"/>
          <p:cNvSpPr txBox="1"/>
          <p:nvPr/>
        </p:nvSpPr>
        <p:spPr>
          <a:xfrm>
            <a:off x="0" y="533400"/>
            <a:ext cx="574869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Re-instatement and Revival :</a:t>
            </a:r>
            <a:endParaRPr sz="3200" b="1">
              <a:solidFill>
                <a:sysClr val="windowText" lastClr="000000"/>
              </a:solidFill>
              <a:latin typeface="Trebuchet MS"/>
              <a:ea typeface="Trebuchet MS"/>
              <a:cs typeface="Trebuchet MS"/>
              <a:sym typeface="Trebuchet MS"/>
            </a:endParaRPr>
          </a:p>
        </p:txBody>
      </p:sp>
      <p:grpSp>
        <p:nvGrpSpPr>
          <p:cNvPr id="399" name="Google Shape;399;p38"/>
          <p:cNvGrpSpPr/>
          <p:nvPr/>
        </p:nvGrpSpPr>
        <p:grpSpPr>
          <a:xfrm>
            <a:off x="461506" y="2022022"/>
            <a:ext cx="8220987" cy="3682317"/>
            <a:chOff x="4306" y="421822"/>
            <a:chExt cx="8220987" cy="3682317"/>
          </a:xfrm>
        </p:grpSpPr>
        <p:sp>
          <p:nvSpPr>
            <p:cNvPr id="400" name="Google Shape;400;p38"/>
            <p:cNvSpPr/>
            <p:nvPr/>
          </p:nvSpPr>
          <p:spPr>
            <a:xfrm>
              <a:off x="4306" y="1406628"/>
              <a:ext cx="3425411" cy="1712705"/>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txBox="1"/>
            <p:nvPr/>
          </p:nvSpPr>
          <p:spPr>
            <a:xfrm>
              <a:off x="4306" y="1406628"/>
              <a:ext cx="3425411" cy="1712705"/>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US" sz="2800" b="1">
                  <a:solidFill>
                    <a:schemeClr val="lt1"/>
                  </a:solidFill>
                  <a:latin typeface="Trebuchet MS"/>
                  <a:ea typeface="Trebuchet MS"/>
                  <a:cs typeface="Trebuchet MS"/>
                  <a:sym typeface="Trebuchet MS"/>
                </a:rPr>
                <a:t>For polices =&gt; 3 years </a:t>
              </a:r>
              <a:endParaRPr sz="2800" b="1">
                <a:solidFill>
                  <a:schemeClr val="lt1"/>
                </a:solidFill>
                <a:latin typeface="Trebuchet MS"/>
                <a:ea typeface="Trebuchet MS"/>
                <a:cs typeface="Trebuchet MS"/>
                <a:sym typeface="Trebuchet MS"/>
              </a:endParaRPr>
            </a:p>
          </p:txBody>
        </p:sp>
        <p:sp>
          <p:nvSpPr>
            <p:cNvPr id="402" name="Google Shape;402;p38"/>
            <p:cNvSpPr/>
            <p:nvPr/>
          </p:nvSpPr>
          <p:spPr>
            <a:xfrm rot="-2142401">
              <a:off x="3271118" y="1736520"/>
              <a:ext cx="1687362" cy="68115"/>
            </a:xfrm>
            <a:custGeom>
              <a:avLst/>
              <a:gdLst/>
              <a:ahLst/>
              <a:cxnLst/>
              <a:rect l="l" t="t" r="r" b="b"/>
              <a:pathLst>
                <a:path w="120000" h="120000" extrusionOk="0">
                  <a:moveTo>
                    <a:pt x="0" y="59999"/>
                  </a:moveTo>
                  <a:lnTo>
                    <a:pt x="120000" y="59999"/>
                  </a:lnTo>
                </a:path>
              </a:pathLst>
            </a:custGeom>
            <a:no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txBox="1"/>
            <p:nvPr/>
          </p:nvSpPr>
          <p:spPr>
            <a:xfrm rot="-4284802">
              <a:off x="4072615" y="1728394"/>
              <a:ext cx="84368" cy="8436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800" b="1">
                <a:solidFill>
                  <a:schemeClr val="dk1"/>
                </a:solidFill>
                <a:latin typeface="Trebuchet MS"/>
                <a:ea typeface="Trebuchet MS"/>
                <a:cs typeface="Trebuchet MS"/>
                <a:sym typeface="Trebuchet MS"/>
              </a:endParaRPr>
            </a:p>
          </p:txBody>
        </p:sp>
        <p:sp>
          <p:nvSpPr>
            <p:cNvPr id="404" name="Google Shape;404;p38"/>
            <p:cNvSpPr/>
            <p:nvPr/>
          </p:nvSpPr>
          <p:spPr>
            <a:xfrm>
              <a:off x="4799882" y="421822"/>
              <a:ext cx="3425411" cy="1712705"/>
            </a:xfrm>
            <a:prstGeom prst="roundRect">
              <a:avLst>
                <a:gd name="adj" fmla="val 10000"/>
              </a:avLst>
            </a:prstGeom>
            <a:solidFill>
              <a:srgbClr val="B2A0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txBox="1"/>
            <p:nvPr/>
          </p:nvSpPr>
          <p:spPr>
            <a:xfrm>
              <a:off x="4799882" y="421822"/>
              <a:ext cx="3425411" cy="1712705"/>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US" sz="2800" b="1">
                  <a:solidFill>
                    <a:schemeClr val="lt1"/>
                  </a:solidFill>
                  <a:latin typeface="Trebuchet MS"/>
                  <a:ea typeface="Trebuchet MS"/>
                  <a:cs typeface="Trebuchet MS"/>
                  <a:sym typeface="Trebuchet MS"/>
                </a:rPr>
                <a:t>Up to 12 months –Inactive Lapse</a:t>
              </a:r>
              <a:endParaRPr/>
            </a:p>
            <a:p>
              <a:pPr marL="0" marR="0" lvl="0" indent="0" algn="ctr" rtl="0">
                <a:lnSpc>
                  <a:spcPct val="90000"/>
                </a:lnSpc>
                <a:spcBef>
                  <a:spcPts val="980"/>
                </a:spcBef>
                <a:spcAft>
                  <a:spcPts val="0"/>
                </a:spcAft>
                <a:buNone/>
              </a:pPr>
              <a:r>
                <a:rPr lang="en-US" sz="2800" b="1">
                  <a:solidFill>
                    <a:srgbClr val="FF0000"/>
                  </a:solidFill>
                  <a:latin typeface="Trebuchet MS"/>
                  <a:ea typeface="Trebuchet MS"/>
                  <a:cs typeface="Trebuchet MS"/>
                  <a:sym typeface="Trebuchet MS"/>
                </a:rPr>
                <a:t>(Re-instatement)</a:t>
              </a:r>
              <a:endParaRPr sz="2800" b="1">
                <a:solidFill>
                  <a:srgbClr val="FF0000"/>
                </a:solidFill>
                <a:latin typeface="Trebuchet MS"/>
                <a:ea typeface="Trebuchet MS"/>
                <a:cs typeface="Trebuchet MS"/>
                <a:sym typeface="Trebuchet MS"/>
              </a:endParaRPr>
            </a:p>
          </p:txBody>
        </p:sp>
        <p:sp>
          <p:nvSpPr>
            <p:cNvPr id="406" name="Google Shape;406;p38"/>
            <p:cNvSpPr/>
            <p:nvPr/>
          </p:nvSpPr>
          <p:spPr>
            <a:xfrm rot="2142401">
              <a:off x="3271118" y="2721326"/>
              <a:ext cx="1687362" cy="68115"/>
            </a:xfrm>
            <a:custGeom>
              <a:avLst/>
              <a:gdLst/>
              <a:ahLst/>
              <a:cxnLst/>
              <a:rect l="l" t="t" r="r" b="b"/>
              <a:pathLst>
                <a:path w="120000" h="120000" extrusionOk="0">
                  <a:moveTo>
                    <a:pt x="0" y="59999"/>
                  </a:moveTo>
                  <a:lnTo>
                    <a:pt x="120000" y="59999"/>
                  </a:lnTo>
                </a:path>
              </a:pathLst>
            </a:custGeom>
            <a:noFill/>
            <a:ln w="25400" cap="flat" cmpd="sng">
              <a:solidFill>
                <a:srgbClr val="FABF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txBox="1"/>
            <p:nvPr/>
          </p:nvSpPr>
          <p:spPr>
            <a:xfrm rot="4284802">
              <a:off x="4072615" y="2713200"/>
              <a:ext cx="84368" cy="8436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800" b="1">
                <a:solidFill>
                  <a:schemeClr val="dk1"/>
                </a:solidFill>
                <a:latin typeface="Trebuchet MS"/>
                <a:ea typeface="Trebuchet MS"/>
                <a:cs typeface="Trebuchet MS"/>
                <a:sym typeface="Trebuchet MS"/>
              </a:endParaRPr>
            </a:p>
          </p:txBody>
        </p:sp>
        <p:sp>
          <p:nvSpPr>
            <p:cNvPr id="408" name="Google Shape;408;p38"/>
            <p:cNvSpPr/>
            <p:nvPr/>
          </p:nvSpPr>
          <p:spPr>
            <a:xfrm>
              <a:off x="4799882" y="2391434"/>
              <a:ext cx="3425411" cy="1712705"/>
            </a:xfrm>
            <a:prstGeom prst="roundRect">
              <a:avLst>
                <a:gd name="adj" fmla="val 10000"/>
              </a:avLst>
            </a:prstGeom>
            <a:solidFill>
              <a:srgbClr val="FABF8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txBox="1"/>
            <p:nvPr/>
          </p:nvSpPr>
          <p:spPr>
            <a:xfrm>
              <a:off x="4799882" y="2391434"/>
              <a:ext cx="3425411" cy="1712705"/>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US" sz="2800" b="1">
                  <a:solidFill>
                    <a:schemeClr val="lt1"/>
                  </a:solidFill>
                  <a:latin typeface="Trebuchet MS"/>
                  <a:ea typeface="Trebuchet MS"/>
                  <a:cs typeface="Trebuchet MS"/>
                  <a:sym typeface="Trebuchet MS"/>
                </a:rPr>
                <a:t>After 12 months –Active Lapse</a:t>
              </a:r>
              <a:endParaRPr/>
            </a:p>
            <a:p>
              <a:pPr marL="0" marR="0" lvl="0" indent="0" algn="ctr" rtl="0">
                <a:lnSpc>
                  <a:spcPct val="90000"/>
                </a:lnSpc>
                <a:spcBef>
                  <a:spcPts val="980"/>
                </a:spcBef>
                <a:spcAft>
                  <a:spcPts val="0"/>
                </a:spcAft>
                <a:buNone/>
              </a:pPr>
              <a:r>
                <a:rPr lang="en-US" sz="2800" b="1">
                  <a:solidFill>
                    <a:srgbClr val="FF0000"/>
                  </a:solidFill>
                  <a:latin typeface="Trebuchet MS"/>
                  <a:ea typeface="Trebuchet MS"/>
                  <a:cs typeface="Trebuchet MS"/>
                  <a:sym typeface="Trebuchet MS"/>
                </a:rPr>
                <a:t>(Revival)</a:t>
              </a:r>
              <a:endParaRPr sz="2800" b="1">
                <a:solidFill>
                  <a:srgbClr val="FF0000"/>
                </a:solidFill>
                <a:latin typeface="Trebuchet MS"/>
                <a:ea typeface="Trebuchet MS"/>
                <a:cs typeface="Trebuchet MS"/>
                <a:sym typeface="Trebuchet MS"/>
              </a:endParaRPr>
            </a:p>
          </p:txBody>
        </p:sp>
      </p:grpSp>
      <p:sp>
        <p:nvSpPr>
          <p:cNvPr id="410" name="Google Shape;410;p3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9"/>
          <p:cNvSpPr txBox="1"/>
          <p:nvPr/>
        </p:nvSpPr>
        <p:spPr>
          <a:xfrm>
            <a:off x="0" y="1414462"/>
            <a:ext cx="8858250" cy="5443537"/>
          </a:xfrm>
          <a:prstGeom prst="rect">
            <a:avLst/>
          </a:prstGeom>
          <a:noFill/>
          <a:ln>
            <a:noFill/>
          </a:ln>
        </p:spPr>
        <p:txBody>
          <a:bodyPr spcFirstLastPara="1" wrap="square" lIns="91425" tIns="45700" rIns="91425" bIns="45700" anchor="t" anchorCtr="0">
            <a:normAutofit fontScale="77500" lnSpcReduction="20000"/>
          </a:bodyPr>
          <a:lstStyle/>
          <a:p>
            <a:pPr marL="685800" marR="0" lvl="1" indent="-349281" algn="just" rtl="0">
              <a:spcBef>
                <a:spcPts val="0"/>
              </a:spcBef>
              <a:spcAft>
                <a:spcPts val="0"/>
              </a:spcAft>
              <a:buClr>
                <a:schemeClr val="dk1"/>
              </a:buClr>
              <a:buSzPct val="100000"/>
              <a:buFont typeface="Noto Sans Symbols"/>
              <a:buChar char="❑"/>
            </a:pPr>
            <a:r>
              <a:rPr lang="en-US" sz="3500" b="1" i="0" u="none" strike="noStrike" cap="none" dirty="0">
                <a:solidFill>
                  <a:schemeClr val="dk1"/>
                </a:solidFill>
                <a:latin typeface="Calibri" pitchFamily="34" charset="0"/>
                <a:ea typeface="Calibri" pitchFamily="34" charset="0"/>
                <a:cs typeface="Calibri" pitchFamily="34" charset="0"/>
                <a:sym typeface="Trebuchet MS"/>
              </a:rPr>
              <a:t> Scenario I : </a:t>
            </a:r>
            <a:r>
              <a:rPr lang="en-US" sz="3500" b="1" i="0" u="none" strike="noStrike" cap="none" dirty="0">
                <a:solidFill>
                  <a:srgbClr val="FF0000"/>
                </a:solidFill>
                <a:latin typeface="Calibri" pitchFamily="34" charset="0"/>
                <a:ea typeface="Calibri" pitchFamily="34" charset="0"/>
                <a:cs typeface="Calibri" pitchFamily="34" charset="0"/>
                <a:sym typeface="Trebuchet MS"/>
              </a:rPr>
              <a:t>Policy which is in existence for a period less than 3 years :</a:t>
            </a:r>
            <a:endParaRPr b="1">
              <a:latin typeface="Calibri" pitchFamily="34" charset="0"/>
              <a:ea typeface="Calibri" pitchFamily="34" charset="0"/>
              <a:cs typeface="Calibri" pitchFamily="34" charset="0"/>
            </a:endParaRPr>
          </a:p>
          <a:p>
            <a:pPr marL="1143000" marR="0" lvl="2" indent="-211455" algn="just" rtl="0">
              <a:spcBef>
                <a:spcPts val="0"/>
              </a:spcBef>
              <a:spcAft>
                <a:spcPts val="0"/>
              </a:spcAft>
              <a:buClr>
                <a:schemeClr val="dk1"/>
              </a:buClr>
              <a:buSzPct val="1000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1143000" marR="0" lvl="2" indent="-349249" algn="just" rtl="0">
              <a:spcBef>
                <a:spcPts val="0"/>
              </a:spcBef>
              <a:spcAft>
                <a:spcPts val="0"/>
              </a:spcAft>
              <a:buClr>
                <a:schemeClr val="dk1"/>
              </a:buClr>
              <a:buSzPct val="100000"/>
              <a:buFont typeface="Noto Sans Symbols"/>
              <a:buChar char="⮚"/>
            </a:pPr>
            <a:r>
              <a:rPr lang="en-US" sz="3400" b="1" i="0" u="none" strike="noStrike" cap="none" dirty="0">
                <a:solidFill>
                  <a:schemeClr val="dk1"/>
                </a:solidFill>
                <a:latin typeface="Calibri" pitchFamily="34" charset="0"/>
                <a:ea typeface="Calibri" pitchFamily="34" charset="0"/>
                <a:cs typeface="Calibri" pitchFamily="34" charset="0"/>
                <a:sym typeface="Trebuchet MS"/>
              </a:rPr>
              <a:t>If policy is less than 3 years old, premium can be accepted in Void Policy, within 6 months from which first premium was due with interest @12% &amp; on submission of declaration of good health.</a:t>
            </a:r>
            <a:endParaRPr b="1">
              <a:latin typeface="Calibri" pitchFamily="34" charset="0"/>
              <a:ea typeface="Calibri" pitchFamily="34" charset="0"/>
              <a:cs typeface="Calibri" pitchFamily="34" charset="0"/>
            </a:endParaRPr>
          </a:p>
          <a:p>
            <a:pPr marL="685800" marR="0" lvl="1" indent="-211455" algn="l" rtl="0">
              <a:spcBef>
                <a:spcPts val="0"/>
              </a:spcBef>
              <a:spcAft>
                <a:spcPts val="0"/>
              </a:spcAft>
              <a:buClr>
                <a:schemeClr val="dk1"/>
              </a:buClr>
              <a:buSzPct val="1000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211455" algn="l" rtl="0">
              <a:spcBef>
                <a:spcPts val="0"/>
              </a:spcBef>
              <a:spcAft>
                <a:spcPts val="0"/>
              </a:spcAft>
              <a:buClr>
                <a:schemeClr val="dk1"/>
              </a:buClr>
              <a:buSzPct val="1000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ct val="100000"/>
              <a:buFont typeface="Noto Sans Symbols"/>
              <a:buChar char="❑"/>
            </a:pPr>
            <a:r>
              <a:rPr lang="en-US" sz="3400" b="1" i="0" u="none" strike="noStrike" cap="none" dirty="0">
                <a:solidFill>
                  <a:schemeClr val="dk1"/>
                </a:solidFill>
                <a:latin typeface="Calibri" pitchFamily="34" charset="0"/>
                <a:ea typeface="Calibri" pitchFamily="34" charset="0"/>
                <a:cs typeface="Calibri" pitchFamily="34" charset="0"/>
                <a:sym typeface="Trebuchet MS"/>
              </a:rPr>
              <a:t> </a:t>
            </a:r>
            <a:r>
              <a:rPr lang="en-US" sz="3500" b="1" i="0" u="none" strike="noStrike" cap="none" dirty="0">
                <a:solidFill>
                  <a:schemeClr val="dk1"/>
                </a:solidFill>
                <a:latin typeface="Calibri" pitchFamily="34" charset="0"/>
                <a:ea typeface="Calibri" pitchFamily="34" charset="0"/>
                <a:cs typeface="Calibri" pitchFamily="34" charset="0"/>
                <a:sym typeface="Trebuchet MS"/>
              </a:rPr>
              <a:t>Scenario II : </a:t>
            </a:r>
            <a:r>
              <a:rPr lang="en-US" sz="3500" b="1" i="0" u="none" strike="noStrike" cap="none" dirty="0">
                <a:solidFill>
                  <a:srgbClr val="00B050"/>
                </a:solidFill>
                <a:latin typeface="Calibri" pitchFamily="34" charset="0"/>
                <a:ea typeface="Calibri" pitchFamily="34" charset="0"/>
                <a:cs typeface="Calibri" pitchFamily="34" charset="0"/>
                <a:sym typeface="Trebuchet MS"/>
              </a:rPr>
              <a:t>Policy which is in existence for a period more than 3 years :</a:t>
            </a:r>
            <a:endParaRPr b="1">
              <a:latin typeface="Calibri" pitchFamily="34" charset="0"/>
              <a:ea typeface="Calibri" pitchFamily="34" charset="0"/>
              <a:cs typeface="Calibri" pitchFamily="34" charset="0"/>
            </a:endParaRPr>
          </a:p>
          <a:p>
            <a:pPr marL="1143000" marR="0" lvl="2" indent="-211455" algn="just" rtl="0">
              <a:spcBef>
                <a:spcPts val="0"/>
              </a:spcBef>
              <a:spcAft>
                <a:spcPts val="0"/>
              </a:spcAft>
              <a:buClr>
                <a:schemeClr val="dk1"/>
              </a:buClr>
              <a:buSzPct val="1000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1143000" marR="0" lvl="2" indent="-349281" algn="just" rtl="0">
              <a:spcBef>
                <a:spcPts val="0"/>
              </a:spcBef>
              <a:spcAft>
                <a:spcPts val="0"/>
              </a:spcAft>
              <a:buClr>
                <a:schemeClr val="dk1"/>
              </a:buClr>
              <a:buSzPct val="100000"/>
              <a:buFont typeface="Noto Sans Symbols"/>
              <a:buChar char="⮚"/>
            </a:pPr>
            <a:r>
              <a:rPr lang="en-US" sz="3300" b="1" i="0" u="none" strike="noStrike" cap="none" dirty="0">
                <a:solidFill>
                  <a:schemeClr val="dk1"/>
                </a:solidFill>
                <a:latin typeface="Calibri" pitchFamily="34" charset="0"/>
                <a:ea typeface="Calibri" pitchFamily="34" charset="0"/>
                <a:cs typeface="Calibri" pitchFamily="34" charset="0"/>
                <a:sym typeface="Trebuchet MS"/>
              </a:rPr>
              <a:t>If policy is more than 3 years old, premium can be accepted in Inactive Policy, within 12 months from which first premium was due with interest @12% &amp; on submission of declaration of good health.</a:t>
            </a:r>
            <a:endParaRPr b="1">
              <a:latin typeface="Calibri" pitchFamily="34" charset="0"/>
              <a:ea typeface="Calibri" pitchFamily="34" charset="0"/>
              <a:cs typeface="Calibri" pitchFamily="34" charset="0"/>
            </a:endParaRPr>
          </a:p>
          <a:p>
            <a:pPr marL="685800" marR="0" lvl="1" indent="-211455" algn="just" rtl="0">
              <a:spcBef>
                <a:spcPts val="0"/>
              </a:spcBef>
              <a:spcAft>
                <a:spcPts val="0"/>
              </a:spcAft>
              <a:buClr>
                <a:schemeClr val="dk1"/>
              </a:buClr>
              <a:buSzPct val="1000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211455" algn="just" rtl="0">
              <a:spcBef>
                <a:spcPts val="0"/>
              </a:spcBef>
              <a:spcAft>
                <a:spcPts val="0"/>
              </a:spcAft>
              <a:buClr>
                <a:schemeClr val="dk1"/>
              </a:buClr>
              <a:buSzPct val="1000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p:txBody>
      </p:sp>
      <p:sp>
        <p:nvSpPr>
          <p:cNvPr id="416" name="Google Shape;416;p39"/>
          <p:cNvSpPr txBox="1"/>
          <p:nvPr/>
        </p:nvSpPr>
        <p:spPr>
          <a:xfrm>
            <a:off x="0" y="533400"/>
            <a:ext cx="516840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Re-instatement of Policy :</a:t>
            </a:r>
            <a:endParaRPr sz="3200" b="1">
              <a:solidFill>
                <a:sysClr val="windowText" lastClr="000000"/>
              </a:solidFill>
              <a:latin typeface="Trebuchet MS"/>
              <a:ea typeface="Trebuchet MS"/>
              <a:cs typeface="Trebuchet MS"/>
              <a:sym typeface="Trebuchet MS"/>
            </a:endParaRPr>
          </a:p>
        </p:txBody>
      </p:sp>
      <p:sp>
        <p:nvSpPr>
          <p:cNvPr id="417" name="Google Shape;417;p3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112" name="Google Shape;112;p4"/>
          <p:cNvSpPr txBox="1"/>
          <p:nvPr/>
        </p:nvSpPr>
        <p:spPr>
          <a:xfrm>
            <a:off x="0" y="533400"/>
            <a:ext cx="44181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Postal Life Insurance :</a:t>
            </a:r>
            <a:endParaRPr sz="3200" b="1">
              <a:solidFill>
                <a:sysClr val="windowText" lastClr="000000"/>
              </a:solidFill>
              <a:latin typeface="Trebuchet MS"/>
              <a:ea typeface="Trebuchet MS"/>
              <a:cs typeface="Trebuchet MS"/>
              <a:sym typeface="Trebuchet MS"/>
            </a:endParaRPr>
          </a:p>
        </p:txBody>
      </p:sp>
      <p:sp>
        <p:nvSpPr>
          <p:cNvPr id="113" name="Google Shape;113;p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
        <p:nvSpPr>
          <p:cNvPr id="114" name="Google Shape;114;p4"/>
          <p:cNvSpPr txBox="1"/>
          <p:nvPr/>
        </p:nvSpPr>
        <p:spPr>
          <a:xfrm>
            <a:off x="0" y="1371600"/>
            <a:ext cx="9144000" cy="5486400"/>
          </a:xfrm>
          <a:prstGeom prst="rect">
            <a:avLst/>
          </a:prstGeom>
          <a:noFill/>
          <a:ln>
            <a:noFill/>
          </a:ln>
        </p:spPr>
        <p:txBody>
          <a:bodyPr spcFirstLastPara="1" wrap="square" lIns="91425" tIns="45700" rIns="91425" bIns="45700" anchor="t" anchorCtr="0">
            <a:normAutofit lnSpcReduction="10000"/>
          </a:bodyPr>
          <a:lstStyle/>
          <a:p>
            <a:pPr marL="34925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Eligibility:</a:t>
            </a:r>
            <a:endParaRPr b="1">
              <a:latin typeface="Calibri" pitchFamily="34" charset="0"/>
              <a:ea typeface="Calibri" pitchFamily="34" charset="0"/>
              <a:cs typeface="Calibri" pitchFamily="34" charset="0"/>
            </a:endParaRPr>
          </a:p>
          <a:p>
            <a:pPr marL="457200" marR="0" lvl="1" indent="-285750" algn="just" rtl="0">
              <a:spcBef>
                <a:spcPts val="1200"/>
              </a:spcBef>
              <a:spcAft>
                <a:spcPts val="0"/>
              </a:spcAft>
              <a:buClr>
                <a:schemeClr val="dk1"/>
              </a:buClr>
              <a:buSzPts val="2200"/>
              <a:buFont typeface="Arial"/>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Employees engaged / appointed on contract basis by Central / State Governments.</a:t>
            </a:r>
            <a:endParaRPr b="1">
              <a:latin typeface="Calibri" pitchFamily="34" charset="0"/>
              <a:ea typeface="Calibri" pitchFamily="34" charset="0"/>
              <a:cs typeface="Calibri" pitchFamily="34" charset="0"/>
            </a:endParaRPr>
          </a:p>
          <a:p>
            <a:pPr marL="457200" marR="0" lvl="1" indent="-285750" algn="just" rtl="0">
              <a:spcBef>
                <a:spcPts val="600"/>
              </a:spcBef>
              <a:spcAft>
                <a:spcPts val="0"/>
              </a:spcAft>
              <a:buClr>
                <a:schemeClr val="dk1"/>
              </a:buClr>
              <a:buSzPts val="2200"/>
              <a:buFont typeface="Arial"/>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Employees of Joint Ventures in which Central / State Governments / Public Sector Undertakings / </a:t>
            </a:r>
            <a:r>
              <a:rPr lang="en-US" sz="2200" b="1" i="0" u="none" strike="noStrike" cap="none" dirty="0" err="1">
                <a:solidFill>
                  <a:schemeClr val="dk1"/>
                </a:solidFill>
                <a:latin typeface="Calibri" pitchFamily="34" charset="0"/>
                <a:ea typeface="Calibri" pitchFamily="34" charset="0"/>
                <a:cs typeface="Calibri" pitchFamily="34" charset="0"/>
                <a:sym typeface="Trebuchet MS"/>
              </a:rPr>
              <a:t>Nationalised</a:t>
            </a:r>
            <a:r>
              <a:rPr lang="en-US" sz="2200" b="1" i="0" u="none" strike="noStrike" cap="none" dirty="0">
                <a:solidFill>
                  <a:schemeClr val="dk1"/>
                </a:solidFill>
                <a:latin typeface="Calibri" pitchFamily="34" charset="0"/>
                <a:ea typeface="Calibri" pitchFamily="34" charset="0"/>
                <a:cs typeface="Calibri" pitchFamily="34" charset="0"/>
                <a:sym typeface="Trebuchet MS"/>
              </a:rPr>
              <a:t>  banks have minimum holding of 10%.</a:t>
            </a:r>
            <a:endParaRPr b="1">
              <a:latin typeface="Calibri" pitchFamily="34" charset="0"/>
              <a:ea typeface="Calibri" pitchFamily="34" charset="0"/>
              <a:cs typeface="Calibri" pitchFamily="34" charset="0"/>
            </a:endParaRPr>
          </a:p>
          <a:p>
            <a:pPr marL="457200" marR="0" lvl="1" indent="-285750" algn="just" rtl="0">
              <a:spcBef>
                <a:spcPts val="600"/>
              </a:spcBef>
              <a:spcAft>
                <a:spcPts val="0"/>
              </a:spcAft>
              <a:buClr>
                <a:schemeClr val="dk1"/>
              </a:buClr>
              <a:buSzPts val="2200"/>
              <a:buFont typeface="Arial"/>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Members / Employees of Credit Cooperative societies and other Cooperative Societies registered with Government under the Cooperative Acts and partly funded from Central / State Governments / RBI / SBI / </a:t>
            </a:r>
            <a:r>
              <a:rPr lang="en-US" sz="2200" b="1" i="0" u="none" strike="noStrike" cap="none" dirty="0" err="1">
                <a:solidFill>
                  <a:schemeClr val="dk1"/>
                </a:solidFill>
                <a:latin typeface="Calibri" pitchFamily="34" charset="0"/>
                <a:ea typeface="Calibri" pitchFamily="34" charset="0"/>
                <a:cs typeface="Calibri" pitchFamily="34" charset="0"/>
                <a:sym typeface="Trebuchet MS"/>
              </a:rPr>
              <a:t>Nationalised</a:t>
            </a:r>
            <a:r>
              <a:rPr lang="en-US" sz="2200" b="1" i="0" u="none" strike="noStrike" cap="none" dirty="0">
                <a:solidFill>
                  <a:schemeClr val="dk1"/>
                </a:solidFill>
                <a:latin typeface="Calibri" pitchFamily="34" charset="0"/>
                <a:ea typeface="Calibri" pitchFamily="34" charset="0"/>
                <a:cs typeface="Calibri" pitchFamily="34" charset="0"/>
                <a:sym typeface="Trebuchet MS"/>
              </a:rPr>
              <a:t> Banks / NABARD.</a:t>
            </a:r>
            <a:endParaRPr b="1">
              <a:latin typeface="Calibri" pitchFamily="34" charset="0"/>
              <a:ea typeface="Calibri" pitchFamily="34" charset="0"/>
              <a:cs typeface="Calibri" pitchFamily="34" charset="0"/>
            </a:endParaRPr>
          </a:p>
          <a:p>
            <a:pPr marL="457200" marR="0" lvl="1" indent="-285750" algn="just" rtl="0">
              <a:spcBef>
                <a:spcPts val="600"/>
              </a:spcBef>
              <a:spcAft>
                <a:spcPts val="0"/>
              </a:spcAft>
              <a:buClr>
                <a:schemeClr val="dk1"/>
              </a:buClr>
              <a:buSzPts val="2200"/>
              <a:buFont typeface="Arial"/>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Employees of Deemed Universities and Educational Institutes accredited by </a:t>
            </a:r>
            <a:r>
              <a:rPr lang="en-US" sz="2200" b="1" i="0" u="none" strike="noStrike" cap="none" dirty="0" err="1">
                <a:solidFill>
                  <a:schemeClr val="dk1"/>
                </a:solidFill>
                <a:latin typeface="Calibri" pitchFamily="34" charset="0"/>
                <a:ea typeface="Calibri" pitchFamily="34" charset="0"/>
                <a:cs typeface="Calibri" pitchFamily="34" charset="0"/>
                <a:sym typeface="Trebuchet MS"/>
              </a:rPr>
              <a:t>Recognised</a:t>
            </a:r>
            <a:r>
              <a:rPr lang="en-US" sz="2200" b="1" i="0" u="none" strike="noStrike" cap="none" dirty="0">
                <a:solidFill>
                  <a:schemeClr val="dk1"/>
                </a:solidFill>
                <a:latin typeface="Calibri" pitchFamily="34" charset="0"/>
                <a:ea typeface="Calibri" pitchFamily="34" charset="0"/>
                <a:cs typeface="Calibri" pitchFamily="34" charset="0"/>
                <a:sym typeface="Trebuchet MS"/>
              </a:rPr>
              <a:t> bodies such as NAAC, AICTE, MCI etc., and / or affiliated to Universities/Boards, etc.</a:t>
            </a:r>
            <a:endParaRPr b="1">
              <a:latin typeface="Calibri" pitchFamily="34" charset="0"/>
              <a:ea typeface="Calibri" pitchFamily="34" charset="0"/>
              <a:cs typeface="Calibri" pitchFamily="34" charset="0"/>
            </a:endParaRPr>
          </a:p>
          <a:p>
            <a:pPr marL="457200" marR="0" lvl="1" indent="-285750" algn="just" rtl="0">
              <a:spcBef>
                <a:spcPts val="600"/>
              </a:spcBef>
              <a:spcAft>
                <a:spcPts val="0"/>
              </a:spcAft>
              <a:buClr>
                <a:schemeClr val="dk1"/>
              </a:buClr>
              <a:buSzPts val="2200"/>
              <a:buFont typeface="Arial"/>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Employees of all Scheduled Commercial Banks.</a:t>
            </a:r>
            <a:endParaRPr b="1">
              <a:latin typeface="Calibri" pitchFamily="34" charset="0"/>
              <a:ea typeface="Calibri" pitchFamily="34" charset="0"/>
              <a:cs typeface="Calibri" pitchFamily="34" charset="0"/>
            </a:endParaRPr>
          </a:p>
          <a:p>
            <a:pPr marL="457200" marR="0" lvl="1" indent="-285750" algn="just" rtl="0">
              <a:spcBef>
                <a:spcPts val="600"/>
              </a:spcBef>
              <a:spcAft>
                <a:spcPts val="0"/>
              </a:spcAft>
              <a:buClr>
                <a:schemeClr val="dk1"/>
              </a:buClr>
              <a:buSzPts val="2200"/>
              <a:buFont typeface="Arial"/>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Other such institutions notified by the Government.</a:t>
            </a:r>
            <a:endParaRPr b="1">
              <a:latin typeface="Calibri" pitchFamily="34" charset="0"/>
              <a:ea typeface="Calibri" pitchFamily="34" charset="0"/>
              <a:cs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0"/>
          <p:cNvSpPr txBox="1"/>
          <p:nvPr/>
        </p:nvSpPr>
        <p:spPr>
          <a:xfrm>
            <a:off x="0" y="1514474"/>
            <a:ext cx="8901113" cy="5343525"/>
          </a:xfrm>
          <a:prstGeom prst="rect">
            <a:avLst/>
          </a:prstGeom>
          <a:noFill/>
          <a:ln>
            <a:noFill/>
          </a:ln>
        </p:spPr>
        <p:txBody>
          <a:bodyPr spcFirstLastPara="1" wrap="square" lIns="91425" tIns="45700" rIns="91425" bIns="45700" anchor="t" anchorCtr="0">
            <a:normAutofit/>
          </a:bodyPr>
          <a:lstStyle/>
          <a:p>
            <a:pPr marL="685800" marR="0" lvl="1" indent="-349250" algn="just" rtl="0">
              <a:spcBef>
                <a:spcPts val="0"/>
              </a:spcBef>
              <a:spcAft>
                <a:spcPts val="0"/>
              </a:spcAft>
              <a:buClr>
                <a:schemeClr val="dk1"/>
              </a:buClr>
              <a:buSzPts val="2700"/>
              <a:buFont typeface="Noto Sans Symbols"/>
              <a:buChar char="❑"/>
            </a:pPr>
            <a:r>
              <a:rPr lang="en-US" sz="2700" b="1" i="0" u="none" strike="noStrike" cap="none" dirty="0">
                <a:solidFill>
                  <a:schemeClr val="dk1"/>
                </a:solidFill>
                <a:latin typeface="Calibri" pitchFamily="34" charset="0"/>
                <a:ea typeface="Calibri" pitchFamily="34" charset="0"/>
                <a:cs typeface="Calibri" pitchFamily="34" charset="0"/>
                <a:sym typeface="Trebuchet MS"/>
              </a:rPr>
              <a:t> Scenario I : </a:t>
            </a:r>
            <a:r>
              <a:rPr lang="en-US" sz="2700" b="1" i="0" u="none" strike="noStrike" cap="none" dirty="0">
                <a:solidFill>
                  <a:srgbClr val="FF0000"/>
                </a:solidFill>
                <a:latin typeface="Calibri" pitchFamily="34" charset="0"/>
                <a:ea typeface="Calibri" pitchFamily="34" charset="0"/>
                <a:cs typeface="Calibri" pitchFamily="34" charset="0"/>
                <a:sym typeface="Trebuchet MS"/>
              </a:rPr>
              <a:t>Policy which is in existence for a period less than 3 years :</a:t>
            </a:r>
            <a:endParaRPr b="1">
              <a:latin typeface="Calibri" pitchFamily="34" charset="0"/>
              <a:ea typeface="Calibri" pitchFamily="34" charset="0"/>
              <a:cs typeface="Calibri" pitchFamily="34" charset="0"/>
            </a:endParaRPr>
          </a:p>
          <a:p>
            <a:pPr marL="1143000" marR="0" lvl="2" indent="-171450" algn="just"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1143000" marR="0" lvl="2"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Shall be treated as Lapsed, if </a:t>
            </a:r>
            <a:r>
              <a:rPr lang="en-US" sz="2600" b="1" i="0" u="none" strike="noStrike" cap="none" dirty="0" err="1">
                <a:solidFill>
                  <a:schemeClr val="dk1"/>
                </a:solidFill>
                <a:latin typeface="Calibri" pitchFamily="34" charset="0"/>
                <a:ea typeface="Calibri" pitchFamily="34" charset="0"/>
                <a:cs typeface="Calibri" pitchFamily="34" charset="0"/>
                <a:sym typeface="Trebuchet MS"/>
              </a:rPr>
              <a:t>premia</a:t>
            </a:r>
            <a:r>
              <a:rPr lang="en-US" sz="2600" b="1" i="0" u="none" strike="noStrike" cap="none" dirty="0">
                <a:solidFill>
                  <a:schemeClr val="dk1"/>
                </a:solidFill>
                <a:latin typeface="Calibri" pitchFamily="34" charset="0"/>
                <a:ea typeface="Calibri" pitchFamily="34" charset="0"/>
                <a:cs typeface="Calibri" pitchFamily="34" charset="0"/>
                <a:sym typeface="Trebuchet MS"/>
              </a:rPr>
              <a:t> remain unpaid for more than 6 months.</a:t>
            </a:r>
            <a:endParaRPr b="1">
              <a:latin typeface="Calibri" pitchFamily="34" charset="0"/>
              <a:ea typeface="Calibri" pitchFamily="34" charset="0"/>
              <a:cs typeface="Calibri" pitchFamily="34" charset="0"/>
            </a:endParaRPr>
          </a:p>
          <a:p>
            <a:pPr marL="685800" marR="0" lvl="1" indent="-171450" algn="l"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3400"/>
              <a:buFont typeface="Noto Sans Symbols"/>
              <a:buChar char="❑"/>
            </a:pPr>
            <a:r>
              <a:rPr lang="en-US" sz="3400" b="1" i="0" u="none" strike="noStrike" cap="none" dirty="0">
                <a:solidFill>
                  <a:schemeClr val="dk1"/>
                </a:solidFill>
                <a:latin typeface="Calibri" pitchFamily="34" charset="0"/>
                <a:ea typeface="Calibri" pitchFamily="34" charset="0"/>
                <a:cs typeface="Calibri" pitchFamily="34" charset="0"/>
                <a:sym typeface="Trebuchet MS"/>
              </a:rPr>
              <a:t> </a:t>
            </a:r>
            <a:r>
              <a:rPr lang="en-US" sz="2700" b="1" i="0" u="none" strike="noStrike" cap="none" dirty="0">
                <a:solidFill>
                  <a:schemeClr val="dk1"/>
                </a:solidFill>
                <a:latin typeface="Calibri" pitchFamily="34" charset="0"/>
                <a:ea typeface="Calibri" pitchFamily="34" charset="0"/>
                <a:cs typeface="Calibri" pitchFamily="34" charset="0"/>
                <a:sym typeface="Trebuchet MS"/>
              </a:rPr>
              <a:t>Scenario II : </a:t>
            </a:r>
            <a:r>
              <a:rPr lang="en-US" sz="2700" b="1" i="0" u="none" strike="noStrike" cap="none" dirty="0">
                <a:solidFill>
                  <a:srgbClr val="FF0000"/>
                </a:solidFill>
                <a:latin typeface="Calibri" pitchFamily="34" charset="0"/>
                <a:ea typeface="Calibri" pitchFamily="34" charset="0"/>
                <a:cs typeface="Calibri" pitchFamily="34" charset="0"/>
                <a:sym typeface="Trebuchet MS"/>
              </a:rPr>
              <a:t>Policy which is in existence for a period more than 3 years :</a:t>
            </a:r>
            <a:endParaRPr b="1">
              <a:solidFill>
                <a:srgbClr val="FF0000"/>
              </a:solidFill>
              <a:latin typeface="Calibri" pitchFamily="34" charset="0"/>
              <a:ea typeface="Calibri" pitchFamily="34" charset="0"/>
              <a:cs typeface="Calibri" pitchFamily="34" charset="0"/>
            </a:endParaRPr>
          </a:p>
          <a:p>
            <a:pPr marL="1143000" marR="0" lvl="2" indent="-171450" algn="just"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1143000" marR="0" lvl="2"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Shall be treated as Lapsed, if </a:t>
            </a:r>
            <a:r>
              <a:rPr lang="en-US" sz="2600" b="1" i="0" u="none" strike="noStrike" cap="none" dirty="0" err="1">
                <a:solidFill>
                  <a:schemeClr val="dk1"/>
                </a:solidFill>
                <a:latin typeface="Calibri" pitchFamily="34" charset="0"/>
                <a:ea typeface="Calibri" pitchFamily="34" charset="0"/>
                <a:cs typeface="Calibri" pitchFamily="34" charset="0"/>
                <a:sym typeface="Trebuchet MS"/>
              </a:rPr>
              <a:t>premia</a:t>
            </a:r>
            <a:r>
              <a:rPr lang="en-US" sz="2600" b="1" i="0" u="none" strike="noStrike" cap="none" dirty="0">
                <a:solidFill>
                  <a:schemeClr val="dk1"/>
                </a:solidFill>
                <a:latin typeface="Calibri" pitchFamily="34" charset="0"/>
                <a:ea typeface="Calibri" pitchFamily="34" charset="0"/>
                <a:cs typeface="Calibri" pitchFamily="34" charset="0"/>
                <a:sym typeface="Trebuchet MS"/>
              </a:rPr>
              <a:t> remain unpaid for more than 12 months.</a:t>
            </a:r>
            <a:endParaRPr b="1">
              <a:latin typeface="Calibri" pitchFamily="34" charset="0"/>
              <a:ea typeface="Calibri" pitchFamily="34" charset="0"/>
              <a:cs typeface="Calibri" pitchFamily="34" charset="0"/>
            </a:endParaRPr>
          </a:p>
          <a:p>
            <a:pPr marL="685800" marR="0" lvl="1" indent="-171450" algn="just"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171450" algn="just"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p:txBody>
      </p:sp>
      <p:sp>
        <p:nvSpPr>
          <p:cNvPr id="423" name="Google Shape;423;p40"/>
          <p:cNvSpPr txBox="1"/>
          <p:nvPr/>
        </p:nvSpPr>
        <p:spPr>
          <a:xfrm>
            <a:off x="0" y="533400"/>
            <a:ext cx="364875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Lapsing of Policy :</a:t>
            </a:r>
            <a:endParaRPr sz="3200" b="1">
              <a:solidFill>
                <a:sysClr val="windowText" lastClr="000000"/>
              </a:solidFill>
              <a:latin typeface="Trebuchet MS"/>
              <a:ea typeface="Trebuchet MS"/>
              <a:cs typeface="Trebuchet MS"/>
              <a:sym typeface="Trebuchet MS"/>
            </a:endParaRPr>
          </a:p>
        </p:txBody>
      </p:sp>
      <p:sp>
        <p:nvSpPr>
          <p:cNvPr id="424" name="Google Shape;424;p4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1"/>
          <p:cNvSpPr txBox="1"/>
          <p:nvPr/>
        </p:nvSpPr>
        <p:spPr>
          <a:xfrm>
            <a:off x="0" y="1585912"/>
            <a:ext cx="8972550" cy="5272087"/>
          </a:xfrm>
          <a:prstGeom prst="rect">
            <a:avLst/>
          </a:prstGeom>
          <a:noFill/>
          <a:ln>
            <a:noFill/>
          </a:ln>
        </p:spPr>
        <p:txBody>
          <a:bodyPr spcFirstLastPara="1" wrap="square" lIns="91425" tIns="45700" rIns="91425" bIns="45700" anchor="t" anchorCtr="0">
            <a:normAutofit/>
          </a:bodyPr>
          <a:lstStyle/>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“Revival” of Policy means activating a policy which has became void or ceases to be active and that has not been re-instated.</a:t>
            </a:r>
            <a:endParaRPr b="1">
              <a:latin typeface="Calibri" pitchFamily="34" charset="0"/>
              <a:ea typeface="Calibri" pitchFamily="34" charset="0"/>
              <a:cs typeface="Calibri" pitchFamily="34" charset="0"/>
            </a:endParaRPr>
          </a:p>
          <a:p>
            <a:pPr marL="685800" marR="0" lvl="1" indent="-349250" algn="just" rtl="0">
              <a:spcBef>
                <a:spcPts val="240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Revival shall be allowed on any number of occasions during entire term of policy.</a:t>
            </a:r>
            <a:endParaRPr b="1">
              <a:latin typeface="Calibri" pitchFamily="34" charset="0"/>
              <a:ea typeface="Calibri" pitchFamily="34" charset="0"/>
              <a:cs typeface="Calibri" pitchFamily="34" charset="0"/>
            </a:endParaRPr>
          </a:p>
          <a:p>
            <a:pPr marL="685800" marR="0" lvl="1" indent="-349250" algn="just" rtl="0">
              <a:spcBef>
                <a:spcPts val="2400"/>
              </a:spcBef>
              <a:spcAft>
                <a:spcPts val="0"/>
              </a:spcAft>
              <a:buNone/>
            </a:pPr>
            <a:r>
              <a:rPr lang="en-US" sz="2800" b="1" i="0" u="none" strike="noStrike" cap="none" dirty="0">
                <a:solidFill>
                  <a:schemeClr val="dk1"/>
                </a:solidFill>
                <a:latin typeface="Calibri" pitchFamily="34" charset="0"/>
                <a:ea typeface="Calibri" pitchFamily="34" charset="0"/>
                <a:cs typeface="Calibri" pitchFamily="34" charset="0"/>
                <a:sym typeface="Trebuchet MS"/>
              </a:rPr>
              <a:t>− A period of consecutive 5 years has not passed from the date of first unpaid premium of policy (i.e. consecutive 5 years premiums are not paid).</a:t>
            </a:r>
            <a:endParaRPr sz="1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2400"/>
              </a:spcBef>
              <a:spcAft>
                <a:spcPts val="0"/>
              </a:spcAft>
              <a:buNone/>
            </a:pPr>
            <a:r>
              <a:rPr lang="en-US" sz="2800" b="1" i="0" u="none" strike="noStrike" cap="none" dirty="0">
                <a:solidFill>
                  <a:schemeClr val="dk1"/>
                </a:solidFill>
                <a:latin typeface="Calibri" pitchFamily="34" charset="0"/>
                <a:ea typeface="Calibri" pitchFamily="34" charset="0"/>
                <a:cs typeface="Calibri" pitchFamily="34" charset="0"/>
                <a:sym typeface="Trebuchet MS"/>
              </a:rPr>
              <a:t>− The policy has not attended the date of maturity.</a:t>
            </a:r>
            <a:endParaRPr b="1">
              <a:latin typeface="Calibri" pitchFamily="34" charset="0"/>
              <a:ea typeface="Calibri" pitchFamily="34" charset="0"/>
              <a:cs typeface="Calibri" pitchFamily="34" charset="0"/>
            </a:endParaRPr>
          </a:p>
        </p:txBody>
      </p:sp>
      <p:sp>
        <p:nvSpPr>
          <p:cNvPr id="430" name="Google Shape;430;p41"/>
          <p:cNvSpPr txBox="1"/>
          <p:nvPr/>
        </p:nvSpPr>
        <p:spPr>
          <a:xfrm>
            <a:off x="0" y="533400"/>
            <a:ext cx="361028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Revival of Policy :</a:t>
            </a:r>
            <a:endParaRPr sz="3200" b="1">
              <a:solidFill>
                <a:sysClr val="windowText" lastClr="000000"/>
              </a:solidFill>
              <a:latin typeface="Trebuchet MS"/>
              <a:ea typeface="Trebuchet MS"/>
              <a:cs typeface="Trebuchet MS"/>
              <a:sym typeface="Trebuchet MS"/>
            </a:endParaRPr>
          </a:p>
        </p:txBody>
      </p:sp>
      <p:sp>
        <p:nvSpPr>
          <p:cNvPr id="431" name="Google Shape;431;p4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2"/>
          <p:cNvSpPr txBox="1"/>
          <p:nvPr/>
        </p:nvSpPr>
        <p:spPr>
          <a:xfrm>
            <a:off x="0" y="1557338"/>
            <a:ext cx="8858250" cy="5300662"/>
          </a:xfrm>
          <a:prstGeom prst="rect">
            <a:avLst/>
          </a:prstGeom>
          <a:noFill/>
          <a:ln>
            <a:noFill/>
          </a:ln>
        </p:spPr>
        <p:txBody>
          <a:bodyPr spcFirstLastPara="1" wrap="square" lIns="91425" tIns="45700" rIns="91425" bIns="45700" anchor="t" anchorCtr="0">
            <a:normAutofit/>
          </a:bodyPr>
          <a:lstStyle/>
          <a:p>
            <a:pPr marL="685800" marR="0" lvl="1" indent="-349250" algn="just" rtl="0">
              <a:spcBef>
                <a:spcPts val="0"/>
              </a:spcBef>
              <a:spcAft>
                <a:spcPts val="0"/>
              </a:spcAft>
              <a:buNone/>
            </a:pPr>
            <a:r>
              <a:rPr lang="en-US" sz="2800" b="1" i="0" u="none" strike="noStrike" cap="none" dirty="0">
                <a:solidFill>
                  <a:schemeClr val="dk1"/>
                </a:solidFill>
                <a:latin typeface="Calibri" pitchFamily="34" charset="0"/>
                <a:ea typeface="Calibri" pitchFamily="34" charset="0"/>
                <a:cs typeface="Calibri" pitchFamily="34" charset="0"/>
                <a:sym typeface="Trebuchet MS"/>
              </a:rPr>
              <a:t>− The life assured is insurable at the time of revival (by submission of Medical Certificate from an authorized Medical Attendant in the prescribed </a:t>
            </a:r>
            <a:r>
              <a:rPr lang="en-US" sz="2800" b="1" i="0" u="none" strike="noStrike" cap="none" dirty="0" err="1">
                <a:solidFill>
                  <a:schemeClr val="dk1"/>
                </a:solidFill>
                <a:latin typeface="Calibri" pitchFamily="34" charset="0"/>
                <a:ea typeface="Calibri" pitchFamily="34" charset="0"/>
                <a:cs typeface="Calibri" pitchFamily="34" charset="0"/>
                <a:sym typeface="Trebuchet MS"/>
              </a:rPr>
              <a:t>proforma</a:t>
            </a:r>
            <a:r>
              <a:rPr lang="en-US" sz="2800" b="1" i="0" u="none" strike="noStrike" cap="none" dirty="0">
                <a:solidFill>
                  <a:schemeClr val="dk1"/>
                </a:solidFill>
                <a:latin typeface="Calibri" pitchFamily="34" charset="0"/>
                <a:ea typeface="Calibri" pitchFamily="34" charset="0"/>
                <a:cs typeface="Calibri" pitchFamily="34" charset="0"/>
                <a:sym typeface="Trebuchet MS"/>
              </a:rPr>
              <a:t>).</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None/>
            </a:pPr>
            <a:r>
              <a:rPr lang="en-US" sz="2800" b="1" i="0" u="none" strike="noStrike" cap="none" dirty="0">
                <a:solidFill>
                  <a:schemeClr val="dk1"/>
                </a:solidFill>
                <a:latin typeface="Calibri" pitchFamily="34" charset="0"/>
                <a:ea typeface="Calibri" pitchFamily="34" charset="0"/>
                <a:cs typeface="Calibri" pitchFamily="34" charset="0"/>
                <a:sym typeface="Trebuchet MS"/>
              </a:rPr>
              <a:t>− Medical Certificate is valid for 60 days from the date of issue.</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None/>
            </a:pPr>
            <a:r>
              <a:rPr lang="en-US" sz="2800" b="1" i="0" u="none" strike="noStrike" cap="none" dirty="0">
                <a:solidFill>
                  <a:schemeClr val="dk1"/>
                </a:solidFill>
                <a:latin typeface="Calibri" pitchFamily="34" charset="0"/>
                <a:ea typeface="Calibri" pitchFamily="34" charset="0"/>
                <a:cs typeface="Calibri" pitchFamily="34" charset="0"/>
                <a:sym typeface="Trebuchet MS"/>
              </a:rPr>
              <a:t>− If it is not accepted within that period, 2</a:t>
            </a:r>
            <a:r>
              <a:rPr lang="en-US" sz="2800" b="1" i="0" u="none" strike="noStrike" cap="none" baseline="30000" dirty="0">
                <a:solidFill>
                  <a:schemeClr val="dk1"/>
                </a:solidFill>
                <a:latin typeface="Calibri" pitchFamily="34" charset="0"/>
                <a:ea typeface="Calibri" pitchFamily="34" charset="0"/>
                <a:cs typeface="Calibri" pitchFamily="34" charset="0"/>
                <a:sym typeface="Trebuchet MS"/>
              </a:rPr>
              <a:t>nd</a:t>
            </a:r>
            <a:r>
              <a:rPr lang="en-US" sz="2800" b="1" i="0" u="none" strike="noStrike" cap="none" dirty="0">
                <a:solidFill>
                  <a:schemeClr val="dk1"/>
                </a:solidFill>
                <a:latin typeface="Calibri" pitchFamily="34" charset="0"/>
                <a:ea typeface="Calibri" pitchFamily="34" charset="0"/>
                <a:cs typeface="Calibri" pitchFamily="34" charset="0"/>
                <a:sym typeface="Trebuchet MS"/>
              </a:rPr>
              <a:t> Medical Examination is to be done and the fee thereof shall be paid by the policy holder.</a:t>
            </a:r>
            <a:endParaRPr b="1">
              <a:latin typeface="Calibri" pitchFamily="34" charset="0"/>
              <a:ea typeface="Calibri" pitchFamily="34" charset="0"/>
              <a:cs typeface="Calibri" pitchFamily="34" charset="0"/>
            </a:endParaRPr>
          </a:p>
        </p:txBody>
      </p:sp>
      <p:sp>
        <p:nvSpPr>
          <p:cNvPr id="437" name="Google Shape;437;p42"/>
          <p:cNvSpPr txBox="1"/>
          <p:nvPr/>
        </p:nvSpPr>
        <p:spPr>
          <a:xfrm>
            <a:off x="0" y="533400"/>
            <a:ext cx="528702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Revival of Policy – Contd. :</a:t>
            </a:r>
            <a:endParaRPr sz="3200" b="1">
              <a:solidFill>
                <a:sysClr val="windowText" lastClr="000000"/>
              </a:solidFill>
              <a:latin typeface="Trebuchet MS"/>
              <a:ea typeface="Trebuchet MS"/>
              <a:cs typeface="Trebuchet MS"/>
              <a:sym typeface="Trebuchet MS"/>
            </a:endParaRPr>
          </a:p>
        </p:txBody>
      </p:sp>
      <p:sp>
        <p:nvSpPr>
          <p:cNvPr id="438" name="Google Shape;438;p4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3"/>
          <p:cNvSpPr txBox="1"/>
          <p:nvPr/>
        </p:nvSpPr>
        <p:spPr>
          <a:xfrm>
            <a:off x="0" y="1443038"/>
            <a:ext cx="8843963" cy="5414962"/>
          </a:xfrm>
          <a:prstGeom prst="rect">
            <a:avLst/>
          </a:prstGeom>
          <a:noFill/>
          <a:ln>
            <a:noFill/>
          </a:ln>
        </p:spPr>
        <p:txBody>
          <a:bodyPr spcFirstLastPara="1" wrap="square" lIns="91425" tIns="45700" rIns="91425" bIns="45700" anchor="t" anchorCtr="0">
            <a:normAutofit fontScale="92500" lnSpcReduction="10000"/>
          </a:bodyPr>
          <a:lstStyle/>
          <a:p>
            <a:pPr marL="685800" marR="0" lvl="1" indent="-349250" algn="just" rtl="0">
              <a:spcBef>
                <a:spcPts val="0"/>
              </a:spcBef>
              <a:spcAft>
                <a:spcPts val="0"/>
              </a:spcAft>
              <a:buNone/>
            </a:pPr>
            <a:r>
              <a:rPr lang="en-US" sz="2800" b="1" i="0" u="none" strike="noStrike" cap="none" dirty="0">
                <a:solidFill>
                  <a:schemeClr val="dk1"/>
                </a:solidFill>
                <a:latin typeface="Calibri" pitchFamily="34" charset="0"/>
                <a:ea typeface="Calibri" pitchFamily="34" charset="0"/>
                <a:cs typeface="Calibri" pitchFamily="34" charset="0"/>
                <a:sym typeface="Trebuchet MS"/>
              </a:rPr>
              <a:t>− Revival amount can be in paid installment. Minimum 2 installments &amp; Maximum of 12 installments can be allowed.</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None/>
            </a:pPr>
            <a:endParaRPr sz="22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None/>
            </a:pPr>
            <a:r>
              <a:rPr lang="en-US" sz="2800" b="1" i="0" u="none" strike="noStrike" cap="none" dirty="0">
                <a:solidFill>
                  <a:schemeClr val="dk1"/>
                </a:solidFill>
                <a:latin typeface="Calibri" pitchFamily="34" charset="0"/>
                <a:ea typeface="Calibri" pitchFamily="34" charset="0"/>
                <a:cs typeface="Calibri" pitchFamily="34" charset="0"/>
                <a:sym typeface="Trebuchet MS"/>
              </a:rPr>
              <a:t>− Insurant has to pay revival installment within the due date of payment i.e. the 1</a:t>
            </a:r>
            <a:r>
              <a:rPr lang="en-US" sz="2800" b="1" i="0" u="none" strike="noStrike" cap="none" baseline="30000" dirty="0">
                <a:solidFill>
                  <a:schemeClr val="dk1"/>
                </a:solidFill>
                <a:latin typeface="Calibri" pitchFamily="34" charset="0"/>
                <a:ea typeface="Calibri" pitchFamily="34" charset="0"/>
                <a:cs typeface="Calibri" pitchFamily="34" charset="0"/>
                <a:sym typeface="Trebuchet MS"/>
              </a:rPr>
              <a:t>st</a:t>
            </a:r>
            <a:r>
              <a:rPr lang="en-US" sz="2800" b="1" i="0" u="none" strike="noStrike" cap="none" dirty="0">
                <a:solidFill>
                  <a:schemeClr val="dk1"/>
                </a:solidFill>
                <a:latin typeface="Calibri" pitchFamily="34" charset="0"/>
                <a:ea typeface="Calibri" pitchFamily="34" charset="0"/>
                <a:cs typeface="Calibri" pitchFamily="34" charset="0"/>
                <a:sym typeface="Trebuchet MS"/>
              </a:rPr>
              <a:t> day of the following month when first installment is paid.</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None/>
            </a:pPr>
            <a:endParaRPr sz="22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None/>
            </a:pPr>
            <a:r>
              <a:rPr lang="en-US" sz="2800" b="1" i="0" u="none" strike="noStrike" cap="none" dirty="0">
                <a:solidFill>
                  <a:schemeClr val="dk1"/>
                </a:solidFill>
                <a:latin typeface="Calibri" pitchFamily="34" charset="0"/>
                <a:ea typeface="Calibri" pitchFamily="34" charset="0"/>
                <a:cs typeface="Calibri" pitchFamily="34" charset="0"/>
                <a:sym typeface="Trebuchet MS"/>
              </a:rPr>
              <a:t>− Example: In case first installment paid on any day of Mar-2021, Next Installment will be due on 1</a:t>
            </a:r>
            <a:r>
              <a:rPr lang="en-US" sz="2800" b="1" i="0" u="none" strike="noStrike" cap="none" baseline="30000" dirty="0">
                <a:solidFill>
                  <a:schemeClr val="dk1"/>
                </a:solidFill>
                <a:latin typeface="Calibri" pitchFamily="34" charset="0"/>
                <a:ea typeface="Calibri" pitchFamily="34" charset="0"/>
                <a:cs typeface="Calibri" pitchFamily="34" charset="0"/>
                <a:sym typeface="Trebuchet MS"/>
              </a:rPr>
              <a:t>st</a:t>
            </a:r>
            <a:r>
              <a:rPr lang="en-US" sz="2800" b="1" i="0" u="none" strike="noStrike" cap="none" dirty="0">
                <a:solidFill>
                  <a:schemeClr val="dk1"/>
                </a:solidFill>
                <a:latin typeface="Calibri" pitchFamily="34" charset="0"/>
                <a:ea typeface="Calibri" pitchFamily="34" charset="0"/>
                <a:cs typeface="Calibri" pitchFamily="34" charset="0"/>
                <a:sym typeface="Trebuchet MS"/>
              </a:rPr>
              <a:t>-Apr-2021.</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None/>
            </a:pPr>
            <a:endParaRPr sz="22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None/>
            </a:pPr>
            <a:r>
              <a:rPr lang="en-US" sz="2800" b="1" i="0" u="none" strike="noStrike" cap="none" dirty="0">
                <a:solidFill>
                  <a:schemeClr val="dk1"/>
                </a:solidFill>
                <a:latin typeface="Calibri" pitchFamily="34" charset="0"/>
                <a:ea typeface="Calibri" pitchFamily="34" charset="0"/>
                <a:cs typeface="Calibri" pitchFamily="34" charset="0"/>
                <a:sym typeface="Trebuchet MS"/>
              </a:rPr>
              <a:t>−	If insurant doesn’t pay installment within due date, then payment made as first installment will move into suspense account and a fresh revival request will have to be initiated.</a:t>
            </a:r>
            <a:endParaRPr b="1">
              <a:latin typeface="Calibri" pitchFamily="34" charset="0"/>
              <a:ea typeface="Calibri" pitchFamily="34" charset="0"/>
              <a:cs typeface="Calibri" pitchFamily="34" charset="0"/>
            </a:endParaRPr>
          </a:p>
        </p:txBody>
      </p:sp>
      <p:sp>
        <p:nvSpPr>
          <p:cNvPr id="444" name="Google Shape;444;p43"/>
          <p:cNvSpPr txBox="1"/>
          <p:nvPr/>
        </p:nvSpPr>
        <p:spPr>
          <a:xfrm>
            <a:off x="0" y="533400"/>
            <a:ext cx="528702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ysClr val="windowText" lastClr="000000"/>
                </a:solidFill>
                <a:latin typeface="Trebuchet MS"/>
                <a:ea typeface="Trebuchet MS"/>
                <a:cs typeface="Trebuchet MS"/>
                <a:sym typeface="Trebuchet MS"/>
              </a:rPr>
              <a:t>Revival of Policy – Contd. :</a:t>
            </a:r>
            <a:endParaRPr sz="3200" b="1">
              <a:solidFill>
                <a:sysClr val="windowText" lastClr="000000"/>
              </a:solidFill>
              <a:latin typeface="Trebuchet MS"/>
              <a:ea typeface="Trebuchet MS"/>
              <a:cs typeface="Trebuchet MS"/>
              <a:sym typeface="Trebuchet MS"/>
            </a:endParaRPr>
          </a:p>
        </p:txBody>
      </p:sp>
      <p:sp>
        <p:nvSpPr>
          <p:cNvPr id="445" name="Google Shape;445;p4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4"/>
          <p:cNvSpPr txBox="1"/>
          <p:nvPr/>
        </p:nvSpPr>
        <p:spPr>
          <a:xfrm>
            <a:off x="0" y="1457324"/>
            <a:ext cx="8886825" cy="5400675"/>
          </a:xfrm>
          <a:prstGeom prst="rect">
            <a:avLst/>
          </a:prstGeom>
          <a:noFill/>
          <a:ln>
            <a:noFill/>
          </a:ln>
        </p:spPr>
        <p:txBody>
          <a:bodyPr spcFirstLastPara="1" wrap="square" lIns="91425" tIns="45700" rIns="91425" bIns="45700" anchor="t" anchorCtr="0">
            <a:normAutofit fontScale="92500" lnSpcReduction="20000"/>
          </a:bodyPr>
          <a:lstStyle/>
          <a:p>
            <a:pPr marL="685800" marR="0" lvl="1" indent="-360680" algn="just" rtl="0">
              <a:lnSpc>
                <a:spcPct val="110000"/>
              </a:lnSpc>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Premium of policy can be paid at all Post Offices by Cash /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Cheque</a:t>
            </a:r>
            <a:r>
              <a:rPr lang="en-US" sz="2400" b="1" i="0" u="none" strike="noStrike" cap="none" dirty="0">
                <a:solidFill>
                  <a:schemeClr val="dk1"/>
                </a:solidFill>
                <a:latin typeface="Calibri" pitchFamily="34" charset="0"/>
                <a:ea typeface="Calibri" pitchFamily="34" charset="0"/>
                <a:cs typeface="Calibri" pitchFamily="34" charset="0"/>
                <a:sym typeface="Trebuchet MS"/>
              </a:rPr>
              <a:t> / Bank Slip (SB Withdrawal Slip)</a:t>
            </a:r>
            <a:r>
              <a:rPr lang="en-US" sz="2400" b="1" dirty="0">
                <a:solidFill>
                  <a:schemeClr val="dk1"/>
                </a:solidFill>
                <a:latin typeface="Calibri" pitchFamily="34" charset="0"/>
                <a:ea typeface="Calibri" pitchFamily="34" charset="0"/>
                <a:cs typeface="Calibri" pitchFamily="34" charset="0"/>
                <a:sym typeface="Trebuchet MS"/>
              </a:rPr>
              <a:t>/</a:t>
            </a:r>
            <a:r>
              <a:rPr lang="en-US" sz="2400" b="1" dirty="0" err="1">
                <a:solidFill>
                  <a:schemeClr val="dk1"/>
                </a:solidFill>
                <a:latin typeface="Calibri" pitchFamily="34" charset="0"/>
                <a:ea typeface="Calibri" pitchFamily="34" charset="0"/>
                <a:cs typeface="Calibri" pitchFamily="34" charset="0"/>
                <a:sym typeface="Trebuchet MS"/>
              </a:rPr>
              <a:t>Dop</a:t>
            </a:r>
            <a:r>
              <a:rPr lang="en-US" sz="2400" b="1" dirty="0">
                <a:solidFill>
                  <a:schemeClr val="dk1"/>
                </a:solidFill>
                <a:latin typeface="Calibri" pitchFamily="34" charset="0"/>
                <a:ea typeface="Calibri" pitchFamily="34" charset="0"/>
                <a:cs typeface="Calibri" pitchFamily="34" charset="0"/>
                <a:sym typeface="Trebuchet MS"/>
              </a:rPr>
              <a:t> ATM</a:t>
            </a:r>
            <a:endParaRPr b="1">
              <a:latin typeface="Calibri" pitchFamily="34" charset="0"/>
              <a:ea typeface="Calibri" pitchFamily="34" charset="0"/>
              <a:cs typeface="Calibri" pitchFamily="34" charset="0"/>
            </a:endParaRPr>
          </a:p>
          <a:p>
            <a:pPr marL="685800" marR="0" lvl="1" indent="-360680" algn="just" rtl="0">
              <a:lnSpc>
                <a:spcPct val="110000"/>
              </a:lnSpc>
              <a:spcBef>
                <a:spcPts val="60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Premium can be paid using India Post Internet Banking, Mobile Banking </a:t>
            </a:r>
            <a:r>
              <a:rPr lang="en-US" sz="2400" b="1" dirty="0" smtClean="0">
                <a:solidFill>
                  <a:schemeClr val="dk1"/>
                </a:solidFill>
                <a:latin typeface="Calibri" pitchFamily="34" charset="0"/>
                <a:ea typeface="Calibri" pitchFamily="34" charset="0"/>
                <a:cs typeface="Calibri" pitchFamily="34" charset="0"/>
                <a:sym typeface="Trebuchet MS"/>
              </a:rPr>
              <a:t>, </a:t>
            </a: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IPPB </a:t>
            </a:r>
            <a:r>
              <a:rPr lang="en-US" sz="2400" b="1" i="0" u="none" strike="noStrike" cap="none" dirty="0">
                <a:solidFill>
                  <a:schemeClr val="dk1"/>
                </a:solidFill>
                <a:latin typeface="Calibri" pitchFamily="34" charset="0"/>
                <a:ea typeface="Calibri" pitchFamily="34" charset="0"/>
                <a:cs typeface="Calibri" pitchFamily="34" charset="0"/>
                <a:sym typeface="Trebuchet MS"/>
              </a:rPr>
              <a:t>Mobile </a:t>
            </a: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Banking and through NACH (Debit date 7</a:t>
            </a:r>
            <a:r>
              <a:rPr lang="en-US" sz="2400" b="1" i="0" u="none" strike="noStrike" cap="none" baseline="30000" dirty="0" smtClean="0">
                <a:solidFill>
                  <a:schemeClr val="dk1"/>
                </a:solidFill>
                <a:latin typeface="Calibri" pitchFamily="34" charset="0"/>
                <a:ea typeface="Calibri" pitchFamily="34" charset="0"/>
                <a:cs typeface="Calibri" pitchFamily="34" charset="0"/>
                <a:sym typeface="Trebuchet MS"/>
              </a:rPr>
              <a:t>th</a:t>
            </a: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 12</a:t>
            </a:r>
            <a:r>
              <a:rPr lang="en-US" sz="2400" b="1" i="0" u="none" strike="noStrike" cap="none" baseline="30000" dirty="0" smtClean="0">
                <a:solidFill>
                  <a:schemeClr val="dk1"/>
                </a:solidFill>
                <a:latin typeface="Calibri" pitchFamily="34" charset="0"/>
                <a:ea typeface="Calibri" pitchFamily="34" charset="0"/>
                <a:cs typeface="Calibri" pitchFamily="34" charset="0"/>
                <a:sym typeface="Trebuchet MS"/>
              </a:rPr>
              <a:t>th</a:t>
            </a: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 &amp; 17</a:t>
            </a:r>
            <a:r>
              <a:rPr lang="en-US" sz="2400" b="1" i="0" u="none" strike="noStrike" cap="none" baseline="30000" dirty="0" smtClean="0">
                <a:solidFill>
                  <a:schemeClr val="dk1"/>
                </a:solidFill>
                <a:latin typeface="Calibri" pitchFamily="34" charset="0"/>
                <a:ea typeface="Calibri" pitchFamily="34" charset="0"/>
                <a:cs typeface="Calibri" pitchFamily="34" charset="0"/>
                <a:sym typeface="Trebuchet MS"/>
              </a:rPr>
              <a:t>th</a:t>
            </a: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 of the month).</a:t>
            </a:r>
            <a:endParaRPr b="1">
              <a:latin typeface="Calibri" pitchFamily="34" charset="0"/>
              <a:ea typeface="Calibri" pitchFamily="34" charset="0"/>
              <a:cs typeface="Calibri" pitchFamily="34" charset="0"/>
            </a:endParaRPr>
          </a:p>
          <a:p>
            <a:pPr marL="685800" marR="0" lvl="1" indent="-360680" algn="just" rtl="0">
              <a:lnSpc>
                <a:spcPct val="110000"/>
              </a:lnSpc>
              <a:spcBef>
                <a:spcPts val="600"/>
              </a:spcBef>
              <a:spcAft>
                <a:spcPts val="0"/>
              </a:spcAft>
              <a:buClr>
                <a:schemeClr val="dk1"/>
              </a:buClr>
              <a:buSzPts val="2400"/>
              <a:buFont typeface="Noto Sans Symbols"/>
              <a:buChar char="⮚"/>
            </a:pP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Customer may pay the Premium / Repayment of Loan using Online Mode on PLI Customer Portal:</a:t>
            </a:r>
          </a:p>
          <a:p>
            <a:pPr marL="685800" lvl="1" indent="-360680" algn="just">
              <a:lnSpc>
                <a:spcPct val="110000"/>
              </a:lnSpc>
              <a:spcBef>
                <a:spcPts val="600"/>
              </a:spcBef>
              <a:buClr>
                <a:schemeClr val="dk1"/>
              </a:buClr>
              <a:buSzPts val="2400"/>
            </a:pPr>
            <a:r>
              <a:rPr lang="en-US" sz="2000" dirty="0" smtClean="0"/>
              <a:t>	</a:t>
            </a:r>
            <a:r>
              <a:rPr lang="en-US" sz="2000" dirty="0" smtClean="0">
                <a:hlinkClick r:id="rId3"/>
              </a:rPr>
              <a:t>https://pli.indiapost.gov.in/CustomerPortal/Home.action</a:t>
            </a:r>
            <a:endParaRPr sz="1900" b="1" i="0" u="none" strike="noStrike" cap="none" smtClean="0">
              <a:solidFill>
                <a:schemeClr val="dk1"/>
              </a:solidFill>
              <a:latin typeface="Calibri" pitchFamily="34" charset="0"/>
              <a:ea typeface="Calibri" pitchFamily="34" charset="0"/>
              <a:cs typeface="Calibri" pitchFamily="34" charset="0"/>
              <a:sym typeface="Trebuchet MS"/>
            </a:endParaRPr>
          </a:p>
          <a:p>
            <a:pPr marL="685800" marR="0" lvl="1" indent="-360680" algn="just" rtl="0">
              <a:lnSpc>
                <a:spcPct val="110000"/>
              </a:lnSpc>
              <a:spcBef>
                <a:spcPts val="600"/>
              </a:spcBef>
              <a:spcAft>
                <a:spcPts val="0"/>
              </a:spcAft>
              <a:buClr>
                <a:schemeClr val="dk1"/>
              </a:buClr>
              <a:buSzPts val="2400"/>
              <a:buFont typeface="Noto Sans Symbols"/>
              <a:buChar char="⮚"/>
            </a:pP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RICT </a:t>
            </a:r>
            <a:r>
              <a:rPr lang="en-US" sz="2400" b="1" i="0" u="none" strike="noStrike" cap="none" dirty="0">
                <a:solidFill>
                  <a:schemeClr val="dk1"/>
                </a:solidFill>
                <a:latin typeface="Calibri" pitchFamily="34" charset="0"/>
                <a:ea typeface="Calibri" pitchFamily="34" charset="0"/>
                <a:cs typeface="Calibri" pitchFamily="34" charset="0"/>
                <a:sym typeface="Trebuchet MS"/>
              </a:rPr>
              <a:t>Branch Post Offices will accept the premiums for RPLI &amp; PLI also.</a:t>
            </a:r>
            <a:endParaRPr sz="19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60680" algn="just" rtl="0">
              <a:lnSpc>
                <a:spcPct val="110000"/>
              </a:lnSpc>
              <a:spcBef>
                <a:spcPts val="60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If payment is made by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cheque</a:t>
            </a:r>
            <a:r>
              <a:rPr lang="en-US" sz="2400" b="1" i="0" u="none" strike="noStrike" cap="none" dirty="0">
                <a:solidFill>
                  <a:schemeClr val="dk1"/>
                </a:solidFill>
                <a:latin typeface="Calibri" pitchFamily="34" charset="0"/>
                <a:ea typeface="Calibri" pitchFamily="34" charset="0"/>
                <a:cs typeface="Calibri" pitchFamily="34" charset="0"/>
                <a:sym typeface="Trebuchet MS"/>
              </a:rPr>
              <a:t>, the same should be accepted on the day of presentation across all the Post Offices.</a:t>
            </a:r>
            <a:endParaRPr sz="19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60680" algn="just" rtl="0">
              <a:lnSpc>
                <a:spcPct val="110000"/>
              </a:lnSpc>
              <a:spcBef>
                <a:spcPts val="60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In case the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cheque</a:t>
            </a:r>
            <a:r>
              <a:rPr lang="en-US" sz="2400" b="1" i="0" u="none" strike="noStrike" cap="none" dirty="0">
                <a:solidFill>
                  <a:schemeClr val="dk1"/>
                </a:solidFill>
                <a:latin typeface="Calibri" pitchFamily="34" charset="0"/>
                <a:ea typeface="Calibri" pitchFamily="34" charset="0"/>
                <a:cs typeface="Calibri" pitchFamily="34" charset="0"/>
                <a:sym typeface="Trebuchet MS"/>
              </a:rPr>
              <a:t> is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dishonoured</a:t>
            </a:r>
            <a:r>
              <a:rPr lang="en-US" sz="2400" b="1" i="0" u="none" strike="noStrike" cap="none" dirty="0">
                <a:solidFill>
                  <a:schemeClr val="dk1"/>
                </a:solidFill>
                <a:latin typeface="Calibri" pitchFamily="34" charset="0"/>
                <a:ea typeface="Calibri" pitchFamily="34" charset="0"/>
                <a:cs typeface="Calibri" pitchFamily="34" charset="0"/>
                <a:sym typeface="Trebuchet MS"/>
              </a:rPr>
              <a:t> the same will be shown as Minus Entry against PLI/RPLI receipts on getting the information from the Bank.</a:t>
            </a:r>
            <a:endParaRPr b="1">
              <a:latin typeface="Calibri" pitchFamily="34" charset="0"/>
              <a:ea typeface="Calibri" pitchFamily="34" charset="0"/>
              <a:cs typeface="Calibri" pitchFamily="34" charset="0"/>
            </a:endParaRPr>
          </a:p>
        </p:txBody>
      </p:sp>
      <p:sp>
        <p:nvSpPr>
          <p:cNvPr id="451" name="Google Shape;451;p44"/>
          <p:cNvSpPr txBox="1"/>
          <p:nvPr/>
        </p:nvSpPr>
        <p:spPr>
          <a:xfrm>
            <a:off x="0" y="533400"/>
            <a:ext cx="571342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Premium Payment of Policy :</a:t>
            </a:r>
            <a:endParaRPr sz="3200" b="1">
              <a:solidFill>
                <a:sysClr val="windowText" lastClr="000000"/>
              </a:solidFill>
              <a:latin typeface="Trebuchet MS"/>
              <a:ea typeface="Trebuchet MS"/>
              <a:cs typeface="Trebuchet MS"/>
              <a:sym typeface="Trebuchet MS"/>
            </a:endParaRPr>
          </a:p>
        </p:txBody>
      </p:sp>
      <p:sp>
        <p:nvSpPr>
          <p:cNvPr id="452" name="Google Shape;452;p4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13c2d0a3d85_0_17"/>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45</a:t>
            </a:fld>
            <a:endParaRPr/>
          </a:p>
        </p:txBody>
      </p:sp>
      <p:sp>
        <p:nvSpPr>
          <p:cNvPr id="459" name="Google Shape;459;g13c2d0a3d85_0_17"/>
          <p:cNvSpPr txBox="1"/>
          <p:nvPr/>
        </p:nvSpPr>
        <p:spPr>
          <a:xfrm>
            <a:off x="0" y="533400"/>
            <a:ext cx="72741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ysClr val="windowText" lastClr="000000"/>
                </a:solidFill>
                <a:latin typeface="Trebuchet MS"/>
                <a:ea typeface="Trebuchet MS"/>
                <a:cs typeface="Trebuchet MS"/>
                <a:sym typeface="Trebuchet MS"/>
              </a:rPr>
              <a:t>Premium Payment Through IPPB:</a:t>
            </a:r>
            <a:endParaRPr sz="3000" b="1">
              <a:solidFill>
                <a:sysClr val="windowText" lastClr="000000"/>
              </a:solidFill>
              <a:latin typeface="Trebuchet MS"/>
              <a:ea typeface="Trebuchet MS"/>
              <a:cs typeface="Trebuchet MS"/>
              <a:sym typeface="Trebuchet MS"/>
            </a:endParaRPr>
          </a:p>
        </p:txBody>
      </p:sp>
      <p:pic>
        <p:nvPicPr>
          <p:cNvPr id="460" name="Google Shape;460;g13c2d0a3d85_0_17"/>
          <p:cNvPicPr preferRelativeResize="0"/>
          <p:nvPr/>
        </p:nvPicPr>
        <p:blipFill>
          <a:blip r:embed="rId3">
            <a:alphaModFix/>
          </a:blip>
          <a:stretch>
            <a:fillRect/>
          </a:stretch>
        </p:blipFill>
        <p:spPr>
          <a:xfrm>
            <a:off x="200025" y="1357312"/>
            <a:ext cx="2043113" cy="5266852"/>
          </a:xfrm>
          <a:prstGeom prst="rect">
            <a:avLst/>
          </a:prstGeom>
          <a:noFill/>
          <a:ln>
            <a:noFill/>
          </a:ln>
        </p:spPr>
      </p:pic>
      <p:pic>
        <p:nvPicPr>
          <p:cNvPr id="461" name="Google Shape;461;g13c2d0a3d85_0_17"/>
          <p:cNvPicPr preferRelativeResize="0"/>
          <p:nvPr/>
        </p:nvPicPr>
        <p:blipFill>
          <a:blip r:embed="rId4">
            <a:alphaModFix/>
          </a:blip>
          <a:stretch>
            <a:fillRect/>
          </a:stretch>
        </p:blipFill>
        <p:spPr>
          <a:xfrm>
            <a:off x="6888413" y="1357313"/>
            <a:ext cx="2084137" cy="5200650"/>
          </a:xfrm>
          <a:prstGeom prst="rect">
            <a:avLst/>
          </a:prstGeom>
          <a:noFill/>
          <a:ln>
            <a:noFill/>
          </a:ln>
        </p:spPr>
      </p:pic>
      <p:pic>
        <p:nvPicPr>
          <p:cNvPr id="462" name="Google Shape;462;g13c2d0a3d85_0_17"/>
          <p:cNvPicPr preferRelativeResize="0"/>
          <p:nvPr/>
        </p:nvPicPr>
        <p:blipFill>
          <a:blip r:embed="rId5">
            <a:alphaModFix/>
          </a:blip>
          <a:stretch>
            <a:fillRect/>
          </a:stretch>
        </p:blipFill>
        <p:spPr>
          <a:xfrm>
            <a:off x="4540075" y="1361900"/>
            <a:ext cx="2233825" cy="5153200"/>
          </a:xfrm>
          <a:prstGeom prst="rect">
            <a:avLst/>
          </a:prstGeom>
          <a:noFill/>
          <a:ln>
            <a:noFill/>
          </a:ln>
        </p:spPr>
      </p:pic>
      <p:pic>
        <p:nvPicPr>
          <p:cNvPr id="463" name="Google Shape;463;g13c2d0a3d85_0_17"/>
          <p:cNvPicPr preferRelativeResize="0"/>
          <p:nvPr/>
        </p:nvPicPr>
        <p:blipFill>
          <a:blip r:embed="rId6">
            <a:alphaModFix/>
          </a:blip>
          <a:stretch>
            <a:fillRect/>
          </a:stretch>
        </p:blipFill>
        <p:spPr>
          <a:xfrm>
            <a:off x="2363576" y="1371600"/>
            <a:ext cx="2022688" cy="52578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5"/>
          <p:cNvSpPr txBox="1"/>
          <p:nvPr/>
        </p:nvSpPr>
        <p:spPr>
          <a:xfrm>
            <a:off x="0" y="1500188"/>
            <a:ext cx="8858250" cy="5357812"/>
          </a:xfrm>
          <a:prstGeom prst="rect">
            <a:avLst/>
          </a:prstGeom>
          <a:noFill/>
          <a:ln>
            <a:noFill/>
          </a:ln>
        </p:spPr>
        <p:txBody>
          <a:bodyPr spcFirstLastPara="1" wrap="square" lIns="91425" tIns="45700" rIns="91425" bIns="45700" anchor="t" anchorCtr="0">
            <a:normAutofit/>
          </a:bodyPr>
          <a:lstStyle/>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All type of payments in respect of PLI &amp; RPLI are called as Disbursement.</a:t>
            </a:r>
            <a:endParaRPr b="1">
              <a:latin typeface="Calibri" pitchFamily="34" charset="0"/>
              <a:ea typeface="Calibri" pitchFamily="34" charset="0"/>
              <a:cs typeface="Calibri" pitchFamily="34" charset="0"/>
            </a:endParaRPr>
          </a:p>
          <a:p>
            <a:pPr marL="685800" marR="0" lvl="1" indent="-285750" algn="just" rtl="0">
              <a:spcBef>
                <a:spcPts val="0"/>
              </a:spcBef>
              <a:spcAft>
                <a:spcPts val="0"/>
              </a:spcAft>
              <a:buClr>
                <a:schemeClr val="dk1"/>
              </a:buClr>
              <a:buSzPts val="1000"/>
              <a:buFont typeface="Noto Sans Symbols"/>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As per latest amendments in Rules Witness is not required for all types of PLI/RPLI Payments to customers.</a:t>
            </a:r>
            <a:endParaRPr b="1">
              <a:latin typeface="Calibri" pitchFamily="34" charset="0"/>
              <a:ea typeface="Calibri" pitchFamily="34" charset="0"/>
              <a:cs typeface="Calibri" pitchFamily="34" charset="0"/>
            </a:endParaRPr>
          </a:p>
          <a:p>
            <a:pPr marL="685800" marR="0" lvl="1" indent="-285750" algn="just" rtl="0">
              <a:spcBef>
                <a:spcPts val="0"/>
              </a:spcBef>
              <a:spcAft>
                <a:spcPts val="0"/>
              </a:spcAft>
              <a:buClr>
                <a:schemeClr val="dk1"/>
              </a:buClr>
              <a:buSzPts val="1000"/>
              <a:buFont typeface="Noto Sans Symbols"/>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Disbursement Details like By Cash/ By </a:t>
            </a:r>
            <a:r>
              <a:rPr lang="en-US" sz="2600" b="1" i="0" u="none" strike="noStrike" cap="none" dirty="0" err="1">
                <a:solidFill>
                  <a:schemeClr val="dk1"/>
                </a:solidFill>
                <a:latin typeface="Calibri" pitchFamily="34" charset="0"/>
                <a:ea typeface="Calibri" pitchFamily="34" charset="0"/>
                <a:cs typeface="Calibri" pitchFamily="34" charset="0"/>
                <a:sym typeface="Trebuchet MS"/>
              </a:rPr>
              <a:t>Cheque</a:t>
            </a:r>
            <a:r>
              <a:rPr lang="en-US" sz="2600" b="1" i="0" u="none" strike="noStrike" cap="none" dirty="0">
                <a:solidFill>
                  <a:schemeClr val="dk1"/>
                </a:solidFill>
                <a:latin typeface="Calibri" pitchFamily="34" charset="0"/>
                <a:ea typeface="Calibri" pitchFamily="34" charset="0"/>
                <a:cs typeface="Calibri" pitchFamily="34" charset="0"/>
                <a:sym typeface="Trebuchet MS"/>
              </a:rPr>
              <a:t>, should be updated in the </a:t>
            </a:r>
            <a:r>
              <a:rPr lang="en-US" sz="2600" b="1" i="0" u="none" strike="noStrike" cap="none" dirty="0" err="1">
                <a:solidFill>
                  <a:schemeClr val="dk1"/>
                </a:solidFill>
                <a:latin typeface="Calibri" pitchFamily="34" charset="0"/>
                <a:ea typeface="Calibri" pitchFamily="34" charset="0"/>
                <a:cs typeface="Calibri" pitchFamily="34" charset="0"/>
                <a:sym typeface="Trebuchet MS"/>
              </a:rPr>
              <a:t>McCamish</a:t>
            </a:r>
            <a:r>
              <a:rPr lang="en-US" sz="2600" b="1" i="0" u="none" strike="noStrike" cap="none" dirty="0">
                <a:solidFill>
                  <a:schemeClr val="dk1"/>
                </a:solidFill>
                <a:latin typeface="Calibri" pitchFamily="34" charset="0"/>
                <a:ea typeface="Calibri" pitchFamily="34" charset="0"/>
                <a:cs typeface="Calibri" pitchFamily="34" charset="0"/>
                <a:sym typeface="Trebuchet MS"/>
              </a:rPr>
              <a:t> Application by Payment office without fail.</a:t>
            </a:r>
            <a:endParaRPr b="1">
              <a:latin typeface="Calibri" pitchFamily="34" charset="0"/>
              <a:ea typeface="Calibri" pitchFamily="34" charset="0"/>
              <a:cs typeface="Calibri" pitchFamily="34" charset="0"/>
            </a:endParaRPr>
          </a:p>
          <a:p>
            <a:pPr marL="685800" marR="0" lvl="1" indent="-247650" algn="just" rtl="0">
              <a:spcBef>
                <a:spcPts val="0"/>
              </a:spcBef>
              <a:spcAft>
                <a:spcPts val="0"/>
              </a:spcAft>
              <a:buClr>
                <a:schemeClr val="dk1"/>
              </a:buClr>
              <a:buSzPts val="1600"/>
              <a:buFont typeface="Noto Sans Symbols"/>
              <a:buNone/>
            </a:pPr>
            <a:endParaRPr sz="16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Disbursement / Payment Sanction is valid for :</a:t>
            </a:r>
            <a:endParaRPr b="1">
              <a:latin typeface="Calibri" pitchFamily="34" charset="0"/>
              <a:ea typeface="Calibri" pitchFamily="34" charset="0"/>
              <a:cs typeface="Calibri" pitchFamily="34" charset="0"/>
            </a:endParaRPr>
          </a:p>
        </p:txBody>
      </p:sp>
      <p:sp>
        <p:nvSpPr>
          <p:cNvPr id="469" name="Google Shape;469;p45"/>
          <p:cNvSpPr txBox="1"/>
          <p:nvPr/>
        </p:nvSpPr>
        <p:spPr>
          <a:xfrm>
            <a:off x="0" y="533400"/>
            <a:ext cx="690124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Disbursement / Payment of Policy :</a:t>
            </a:r>
            <a:endParaRPr sz="3200" b="1">
              <a:solidFill>
                <a:sysClr val="windowText" lastClr="000000"/>
              </a:solidFill>
              <a:latin typeface="Trebuchet MS"/>
              <a:ea typeface="Trebuchet MS"/>
              <a:cs typeface="Trebuchet MS"/>
              <a:sym typeface="Trebuchet MS"/>
            </a:endParaRPr>
          </a:p>
        </p:txBody>
      </p:sp>
      <p:graphicFrame>
        <p:nvGraphicFramePr>
          <p:cNvPr id="470" name="Google Shape;470;p45"/>
          <p:cNvGraphicFramePr/>
          <p:nvPr/>
        </p:nvGraphicFramePr>
        <p:xfrm>
          <a:off x="228600" y="4876800"/>
          <a:ext cx="8686800" cy="1920260"/>
        </p:xfrm>
        <a:graphic>
          <a:graphicData uri="http://schemas.openxmlformats.org/drawingml/2006/table">
            <a:tbl>
              <a:tblPr firstRow="1" bandRow="1">
                <a:noFill/>
                <a:tableStyleId>{D76A10A5-5DC5-4797-94AC-70420B3E1123}</a:tableStyleId>
              </a:tblPr>
              <a:tblGrid>
                <a:gridCol w="5029200"/>
                <a:gridCol w="3657600"/>
              </a:tblGrid>
              <a:tr h="914400">
                <a:tc>
                  <a:txBody>
                    <a:bodyPr/>
                    <a:lstStyle/>
                    <a:p>
                      <a:pPr marL="0" marR="0" lvl="0" indent="0" algn="ctr" rtl="0">
                        <a:spcBef>
                          <a:spcPts val="0"/>
                        </a:spcBef>
                        <a:spcAft>
                          <a:spcPts val="0"/>
                        </a:spcAft>
                        <a:buNone/>
                      </a:pPr>
                      <a:r>
                        <a:rPr lang="en-US" sz="2400" b="1">
                          <a:solidFill>
                            <a:srgbClr val="FFFF00"/>
                          </a:solidFill>
                          <a:latin typeface="Trebuchet MS"/>
                          <a:ea typeface="Trebuchet MS"/>
                          <a:cs typeface="Trebuchet MS"/>
                          <a:sym typeface="Trebuchet MS"/>
                        </a:rPr>
                        <a:t>Type of Disbursement / </a:t>
                      </a:r>
                      <a:endParaRPr/>
                    </a:p>
                    <a:p>
                      <a:pPr marL="0" marR="0" lvl="0" indent="0" algn="ctr" rtl="0">
                        <a:spcBef>
                          <a:spcPts val="0"/>
                        </a:spcBef>
                        <a:spcAft>
                          <a:spcPts val="0"/>
                        </a:spcAft>
                        <a:buNone/>
                      </a:pPr>
                      <a:r>
                        <a:rPr lang="en-US" sz="2400" b="1">
                          <a:solidFill>
                            <a:srgbClr val="FFFF00"/>
                          </a:solidFill>
                          <a:latin typeface="Trebuchet MS"/>
                          <a:ea typeface="Trebuchet MS"/>
                          <a:cs typeface="Trebuchet MS"/>
                          <a:sym typeface="Trebuchet MS"/>
                        </a:rPr>
                        <a:t>Payment Sanction</a:t>
                      </a:r>
                      <a:endParaRPr sz="2400" b="1">
                        <a:solidFill>
                          <a:srgbClr val="FFFF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solidFill>
                            <a:srgbClr val="FFFF00"/>
                          </a:solidFill>
                          <a:latin typeface="Trebuchet MS"/>
                          <a:ea typeface="Trebuchet MS"/>
                          <a:cs typeface="Trebuchet MS"/>
                          <a:sym typeface="Trebuchet MS"/>
                        </a:rPr>
                        <a:t>Validity</a:t>
                      </a:r>
                      <a:endParaRPr/>
                    </a:p>
                    <a:p>
                      <a:pPr marL="0" marR="0" lvl="0" indent="0" algn="ctr" rtl="0">
                        <a:spcBef>
                          <a:spcPts val="0"/>
                        </a:spcBef>
                        <a:spcAft>
                          <a:spcPts val="0"/>
                        </a:spcAft>
                        <a:buNone/>
                      </a:pPr>
                      <a:r>
                        <a:rPr lang="en-US" sz="2400" b="1">
                          <a:solidFill>
                            <a:srgbClr val="FFFF00"/>
                          </a:solidFill>
                          <a:latin typeface="Trebuchet MS"/>
                          <a:ea typeface="Trebuchet MS"/>
                          <a:cs typeface="Trebuchet MS"/>
                          <a:sym typeface="Trebuchet MS"/>
                        </a:rPr>
                        <a:t>(From the date of Issue)</a:t>
                      </a:r>
                      <a:endParaRPr sz="2400" b="1">
                        <a:solidFill>
                          <a:srgbClr val="FFFF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48650">
                <a:tc>
                  <a:txBody>
                    <a:bodyPr/>
                    <a:lstStyle/>
                    <a:p>
                      <a:pPr marL="0" marR="0" lvl="0" indent="0" algn="ctr" rtl="0">
                        <a:spcBef>
                          <a:spcPts val="0"/>
                        </a:spcBef>
                        <a:spcAft>
                          <a:spcPts val="0"/>
                        </a:spcAft>
                        <a:buNone/>
                      </a:pPr>
                      <a:r>
                        <a:rPr lang="en-US" sz="2400">
                          <a:solidFill>
                            <a:srgbClr val="FF0000"/>
                          </a:solidFill>
                          <a:latin typeface="Trebuchet MS"/>
                          <a:ea typeface="Trebuchet MS"/>
                          <a:cs typeface="Trebuchet MS"/>
                          <a:sym typeface="Trebuchet MS"/>
                        </a:rPr>
                        <a:t>Maturity/Death/Surrender/Survival</a:t>
                      </a:r>
                      <a:endParaRPr sz="2400">
                        <a:solidFill>
                          <a:srgbClr val="FF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rgbClr val="FF0000"/>
                          </a:solidFill>
                          <a:latin typeface="Trebuchet MS"/>
                          <a:ea typeface="Trebuchet MS"/>
                          <a:cs typeface="Trebuchet MS"/>
                          <a:sym typeface="Trebuchet MS"/>
                        </a:rPr>
                        <a:t>1 Year</a:t>
                      </a:r>
                      <a:endParaRPr sz="2400">
                        <a:solidFill>
                          <a:srgbClr val="FF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365750">
                <a:tc>
                  <a:txBody>
                    <a:bodyPr/>
                    <a:lstStyle/>
                    <a:p>
                      <a:pPr marL="0" marR="0" lvl="0" indent="0" algn="ctr" rtl="0">
                        <a:spcBef>
                          <a:spcPts val="0"/>
                        </a:spcBef>
                        <a:spcAft>
                          <a:spcPts val="0"/>
                        </a:spcAft>
                        <a:buNone/>
                      </a:pPr>
                      <a:r>
                        <a:rPr lang="en-US" sz="2400">
                          <a:solidFill>
                            <a:srgbClr val="FF0000"/>
                          </a:solidFill>
                          <a:latin typeface="Trebuchet MS"/>
                          <a:ea typeface="Trebuchet MS"/>
                          <a:cs typeface="Trebuchet MS"/>
                          <a:sym typeface="Trebuchet MS"/>
                        </a:rPr>
                        <a:t>Loan</a:t>
                      </a:r>
                      <a:endParaRPr sz="2400">
                        <a:solidFill>
                          <a:srgbClr val="FF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rgbClr val="FF0000"/>
                          </a:solidFill>
                          <a:latin typeface="Trebuchet MS"/>
                          <a:ea typeface="Trebuchet MS"/>
                          <a:cs typeface="Trebuchet MS"/>
                          <a:sym typeface="Trebuchet MS"/>
                        </a:rPr>
                        <a:t>3 Months</a:t>
                      </a:r>
                      <a:endParaRPr sz="2400">
                        <a:solidFill>
                          <a:srgbClr val="FF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471" name="Google Shape;471;p4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6"/>
          <p:cNvSpPr txBox="1"/>
          <p:nvPr/>
        </p:nvSpPr>
        <p:spPr>
          <a:xfrm>
            <a:off x="0" y="1471612"/>
            <a:ext cx="8858250" cy="5386387"/>
          </a:xfrm>
          <a:prstGeom prst="rect">
            <a:avLst/>
          </a:prstGeom>
          <a:noFill/>
          <a:ln>
            <a:noFill/>
          </a:ln>
        </p:spPr>
        <p:txBody>
          <a:bodyPr spcFirstLastPara="1" wrap="square" lIns="91425" tIns="45700" rIns="91425" bIns="45700" anchor="t" anchorCtr="0">
            <a:normAutofit/>
          </a:bodyPr>
          <a:lstStyle/>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“Commutation” means any alteration in a contract of insurance without any change in the date of maturity and includes :</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None/>
            </a:pPr>
            <a:endParaRPr sz="20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None/>
            </a:pPr>
            <a:r>
              <a:rPr lang="en-US" sz="2800" b="1" i="0" u="none" strike="noStrike" cap="none" dirty="0">
                <a:solidFill>
                  <a:schemeClr val="dk1"/>
                </a:solidFill>
                <a:latin typeface="Calibri" pitchFamily="34" charset="0"/>
                <a:ea typeface="Calibri" pitchFamily="34" charset="0"/>
                <a:cs typeface="Calibri" pitchFamily="34" charset="0"/>
                <a:sym typeface="Trebuchet MS"/>
              </a:rPr>
              <a:t>− Alteration in the Sum Assured,</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None/>
            </a:pPr>
            <a:r>
              <a:rPr lang="en-US" sz="2800" b="1" i="0" u="none" strike="noStrike" cap="none" dirty="0">
                <a:solidFill>
                  <a:schemeClr val="dk1"/>
                </a:solidFill>
                <a:latin typeface="Calibri" pitchFamily="34" charset="0"/>
                <a:ea typeface="Calibri" pitchFamily="34" charset="0"/>
                <a:cs typeface="Calibri" pitchFamily="34" charset="0"/>
                <a:sym typeface="Trebuchet MS"/>
              </a:rPr>
              <a:t>− Alteration in amount of premium,</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None/>
            </a:pPr>
            <a:r>
              <a:rPr lang="en-US" sz="2800" b="1" i="0" u="none" strike="noStrike" cap="none" dirty="0">
                <a:solidFill>
                  <a:schemeClr val="dk1"/>
                </a:solidFill>
                <a:latin typeface="Calibri" pitchFamily="34" charset="0"/>
                <a:ea typeface="Calibri" pitchFamily="34" charset="0"/>
                <a:cs typeface="Calibri" pitchFamily="34" charset="0"/>
                <a:sym typeface="Trebuchet MS"/>
              </a:rPr>
              <a:t>− Alteration in the premium-term.</a:t>
            </a:r>
            <a:endParaRPr b="1">
              <a:latin typeface="Calibri" pitchFamily="34" charset="0"/>
              <a:ea typeface="Calibri" pitchFamily="34" charset="0"/>
              <a:cs typeface="Calibri" pitchFamily="34" charset="0"/>
            </a:endParaRPr>
          </a:p>
          <a:p>
            <a:pPr marL="685800" marR="0" lvl="1" indent="-171450" algn="just"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Commutation will be allowed only after payment of </a:t>
            </a:r>
            <a:r>
              <a:rPr lang="en-US" sz="2800" b="1" i="0" u="none" strike="noStrike" cap="none" dirty="0" err="1">
                <a:solidFill>
                  <a:schemeClr val="dk1"/>
                </a:solidFill>
                <a:latin typeface="Calibri" pitchFamily="34" charset="0"/>
                <a:ea typeface="Calibri" pitchFamily="34" charset="0"/>
                <a:cs typeface="Calibri" pitchFamily="34" charset="0"/>
                <a:sym typeface="Trebuchet MS"/>
              </a:rPr>
              <a:t>premia</a:t>
            </a:r>
            <a:r>
              <a:rPr lang="en-US" sz="2800" b="1" i="0" u="none" strike="noStrike" cap="none" dirty="0">
                <a:solidFill>
                  <a:schemeClr val="dk1"/>
                </a:solidFill>
                <a:latin typeface="Calibri" pitchFamily="34" charset="0"/>
                <a:ea typeface="Calibri" pitchFamily="34" charset="0"/>
                <a:cs typeface="Calibri" pitchFamily="34" charset="0"/>
                <a:sym typeface="Trebuchet MS"/>
              </a:rPr>
              <a:t> for an integral number of years.</a:t>
            </a:r>
            <a:endParaRPr sz="2800" b="1" i="0" u="none" strike="noStrike" cap="none">
              <a:solidFill>
                <a:schemeClr val="dk1"/>
              </a:solidFill>
              <a:latin typeface="Calibri" pitchFamily="34" charset="0"/>
              <a:ea typeface="Calibri" pitchFamily="34" charset="0"/>
              <a:cs typeface="Calibri" pitchFamily="34" charset="0"/>
              <a:sym typeface="Trebuchet MS"/>
            </a:endParaRPr>
          </a:p>
        </p:txBody>
      </p:sp>
      <p:sp>
        <p:nvSpPr>
          <p:cNvPr id="477" name="Google Shape;477;p46"/>
          <p:cNvSpPr txBox="1"/>
          <p:nvPr/>
        </p:nvSpPr>
        <p:spPr>
          <a:xfrm>
            <a:off x="0" y="533400"/>
            <a:ext cx="479009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Commutation of Policy :</a:t>
            </a:r>
            <a:endParaRPr sz="3200" b="1">
              <a:solidFill>
                <a:sysClr val="windowText" lastClr="000000"/>
              </a:solidFill>
              <a:latin typeface="Trebuchet MS"/>
              <a:ea typeface="Trebuchet MS"/>
              <a:cs typeface="Trebuchet MS"/>
              <a:sym typeface="Trebuchet MS"/>
            </a:endParaRPr>
          </a:p>
        </p:txBody>
      </p:sp>
      <p:sp>
        <p:nvSpPr>
          <p:cNvPr id="478" name="Google Shape;478;p4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7"/>
          <p:cNvSpPr txBox="1"/>
          <p:nvPr/>
        </p:nvSpPr>
        <p:spPr>
          <a:xfrm>
            <a:off x="0" y="1628774"/>
            <a:ext cx="8858250" cy="5229225"/>
          </a:xfrm>
          <a:prstGeom prst="rect">
            <a:avLst/>
          </a:prstGeom>
          <a:noFill/>
          <a:ln>
            <a:noFill/>
          </a:ln>
        </p:spPr>
        <p:txBody>
          <a:bodyPr spcFirstLastPara="1" wrap="square" lIns="91425" tIns="45700" rIns="91425" bIns="45700" anchor="t" anchorCtr="0">
            <a:normAutofit fontScale="92500" lnSpcReduction="10000"/>
          </a:bodyPr>
          <a:lstStyle/>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“Conversion” means any alteration affecting the date of maturity of a contract of insurance.</a:t>
            </a:r>
            <a:endParaRPr b="1">
              <a:latin typeface="Calibri" pitchFamily="34" charset="0"/>
              <a:ea typeface="Calibri" pitchFamily="34" charset="0"/>
              <a:cs typeface="Calibri" pitchFamily="34" charset="0"/>
            </a:endParaRPr>
          </a:p>
          <a:p>
            <a:pPr marL="685800" marR="0" lvl="1" indent="-171450" algn="just"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At the time of Conversion, date of maturity can be ante-dated or post-dated.</a:t>
            </a:r>
            <a:endParaRPr b="1">
              <a:latin typeface="Calibri" pitchFamily="34" charset="0"/>
              <a:ea typeface="Calibri" pitchFamily="34" charset="0"/>
              <a:cs typeface="Calibri" pitchFamily="34" charset="0"/>
            </a:endParaRPr>
          </a:p>
          <a:p>
            <a:pPr marL="685800" marR="0" lvl="1" indent="-171450" algn="just"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Conversion also results into increase or decrease of the policy premium &amp; premium-term.</a:t>
            </a:r>
            <a:endParaRPr b="1">
              <a:latin typeface="Calibri" pitchFamily="34" charset="0"/>
              <a:ea typeface="Calibri" pitchFamily="34" charset="0"/>
              <a:cs typeface="Calibri" pitchFamily="34" charset="0"/>
            </a:endParaRPr>
          </a:p>
          <a:p>
            <a:pPr marL="685800" marR="0" lvl="1" indent="-171450" algn="just"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Conversion is allowed either from one product to another or for same product type, for example;</a:t>
            </a:r>
            <a:endParaRPr b="1">
              <a:latin typeface="Calibri" pitchFamily="34" charset="0"/>
              <a:ea typeface="Calibri" pitchFamily="34" charset="0"/>
              <a:cs typeface="Calibri" pitchFamily="34" charset="0"/>
            </a:endParaRPr>
          </a:p>
          <a:p>
            <a:pPr marL="685800" marR="0" lvl="1" indent="-273050" algn="just" rtl="0">
              <a:spcBef>
                <a:spcPts val="0"/>
              </a:spcBef>
              <a:spcAft>
                <a:spcPts val="0"/>
              </a:spcAft>
              <a:buClr>
                <a:schemeClr val="dk1"/>
              </a:buClr>
              <a:buSzPts val="1200"/>
              <a:buFont typeface="Noto Sans Symbols"/>
              <a:buNone/>
            </a:pPr>
            <a:endParaRPr sz="1200" b="1" i="0" u="none" strike="noStrike" cap="none">
              <a:solidFill>
                <a:schemeClr val="dk1"/>
              </a:solidFill>
              <a:latin typeface="Calibri" pitchFamily="34" charset="0"/>
              <a:ea typeface="Calibri" pitchFamily="34" charset="0"/>
              <a:cs typeface="Calibri" pitchFamily="34" charset="0"/>
              <a:sym typeface="Trebuchet MS"/>
            </a:endParaRPr>
          </a:p>
          <a:p>
            <a:pPr marL="349250" marR="0" lvl="1" indent="-349250" algn="just" rtl="0">
              <a:spcBef>
                <a:spcPts val="0"/>
              </a:spcBef>
              <a:spcAft>
                <a:spcPts val="0"/>
              </a:spcAft>
              <a:buNone/>
            </a:pPr>
            <a:r>
              <a:rPr lang="en-US" sz="2800" b="1" i="0" u="none" strike="noStrike" cap="none" dirty="0">
                <a:solidFill>
                  <a:schemeClr val="dk1"/>
                </a:solidFill>
                <a:latin typeface="Calibri" pitchFamily="34" charset="0"/>
                <a:ea typeface="Calibri" pitchFamily="34" charset="0"/>
                <a:cs typeface="Calibri" pitchFamily="34" charset="0"/>
                <a:sym typeface="Trebuchet MS"/>
              </a:rPr>
              <a:t>		</a:t>
            </a:r>
            <a:r>
              <a:rPr lang="en-US" sz="2800" b="1" i="0" u="none" strike="noStrike" cap="none" dirty="0" err="1">
                <a:solidFill>
                  <a:schemeClr val="dk1"/>
                </a:solidFill>
                <a:latin typeface="Calibri" pitchFamily="34" charset="0"/>
                <a:ea typeface="Calibri" pitchFamily="34" charset="0"/>
                <a:cs typeface="Calibri" pitchFamily="34" charset="0"/>
                <a:sym typeface="Trebuchet MS"/>
              </a:rPr>
              <a:t>i</a:t>
            </a:r>
            <a:r>
              <a:rPr lang="en-US" sz="2800" b="1" i="0" u="none" strike="noStrike" cap="none" dirty="0">
                <a:solidFill>
                  <a:schemeClr val="dk1"/>
                </a:solidFill>
                <a:latin typeface="Calibri" pitchFamily="34" charset="0"/>
                <a:ea typeface="Calibri" pitchFamily="34" charset="0"/>
                <a:cs typeface="Calibri" pitchFamily="34" charset="0"/>
                <a:sym typeface="Trebuchet MS"/>
              </a:rPr>
              <a:t>)   WLA to EA,		ii) CWA to EA,</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None/>
            </a:pPr>
            <a:r>
              <a:rPr lang="en-US" sz="2800" b="1" i="0" u="none" strike="noStrike" cap="none" dirty="0">
                <a:solidFill>
                  <a:schemeClr val="dk1"/>
                </a:solidFill>
                <a:latin typeface="Calibri" pitchFamily="34" charset="0"/>
                <a:ea typeface="Calibri" pitchFamily="34" charset="0"/>
                <a:cs typeface="Calibri" pitchFamily="34" charset="0"/>
                <a:sym typeface="Trebuchet MS"/>
              </a:rPr>
              <a:t>		iii) EA-60 to EA-50 or EA-50 to EA-60, etc.</a:t>
            </a:r>
            <a:endParaRPr b="1">
              <a:latin typeface="Calibri" pitchFamily="34" charset="0"/>
              <a:ea typeface="Calibri" pitchFamily="34" charset="0"/>
              <a:cs typeface="Calibri" pitchFamily="34" charset="0"/>
            </a:endParaRPr>
          </a:p>
        </p:txBody>
      </p:sp>
      <p:sp>
        <p:nvSpPr>
          <p:cNvPr id="484" name="Google Shape;484;p47"/>
          <p:cNvSpPr txBox="1"/>
          <p:nvPr/>
        </p:nvSpPr>
        <p:spPr>
          <a:xfrm>
            <a:off x="0" y="533400"/>
            <a:ext cx="434285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Conversion of Policy :</a:t>
            </a:r>
            <a:endParaRPr sz="3200" b="1">
              <a:solidFill>
                <a:sysClr val="windowText" lastClr="000000"/>
              </a:solidFill>
              <a:latin typeface="Trebuchet MS"/>
              <a:ea typeface="Trebuchet MS"/>
              <a:cs typeface="Trebuchet MS"/>
              <a:sym typeface="Trebuchet MS"/>
            </a:endParaRPr>
          </a:p>
        </p:txBody>
      </p:sp>
      <p:sp>
        <p:nvSpPr>
          <p:cNvPr id="485" name="Google Shape;485;p4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8"/>
          <p:cNvSpPr txBox="1"/>
          <p:nvPr/>
        </p:nvSpPr>
        <p:spPr>
          <a:xfrm>
            <a:off x="0" y="1671638"/>
            <a:ext cx="8815388" cy="5186362"/>
          </a:xfrm>
          <a:prstGeom prst="rect">
            <a:avLst/>
          </a:prstGeom>
          <a:noFill/>
          <a:ln>
            <a:noFill/>
          </a:ln>
        </p:spPr>
        <p:txBody>
          <a:bodyPr spcFirstLastPara="1" wrap="square" lIns="91425" tIns="45700" rIns="91425" bIns="45700" anchor="t" anchorCtr="0">
            <a:normAutofit/>
          </a:bodyPr>
          <a:lstStyle/>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In any case where it is intended to extend the premium term or to defer the maturity date, on the production of a medical certificate of good health at the expense of the assured.</a:t>
            </a: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171450" algn="just"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First Conversion will be without fee, second and subsequent conversion shall be subject to Fee of Rs. 20/- on each occasion.</a:t>
            </a:r>
            <a:endParaRPr b="1">
              <a:latin typeface="Calibri" pitchFamily="34" charset="0"/>
              <a:ea typeface="Calibri" pitchFamily="34" charset="0"/>
              <a:cs typeface="Calibri" pitchFamily="34" charset="0"/>
            </a:endParaRPr>
          </a:p>
          <a:p>
            <a:pPr marL="685800" marR="0" lvl="1" indent="-171450" algn="just"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Conversion will be allowed only after payment of </a:t>
            </a:r>
            <a:r>
              <a:rPr lang="en-US" sz="2800" b="1" i="0" u="none" strike="noStrike" cap="none" dirty="0" err="1">
                <a:solidFill>
                  <a:schemeClr val="dk1"/>
                </a:solidFill>
                <a:latin typeface="Calibri" pitchFamily="34" charset="0"/>
                <a:ea typeface="Calibri" pitchFamily="34" charset="0"/>
                <a:cs typeface="Calibri" pitchFamily="34" charset="0"/>
                <a:sym typeface="Trebuchet MS"/>
              </a:rPr>
              <a:t>premia</a:t>
            </a:r>
            <a:r>
              <a:rPr lang="en-US" sz="2800" b="1" i="0" u="none" strike="noStrike" cap="none" dirty="0">
                <a:solidFill>
                  <a:schemeClr val="dk1"/>
                </a:solidFill>
                <a:latin typeface="Calibri" pitchFamily="34" charset="0"/>
                <a:ea typeface="Calibri" pitchFamily="34" charset="0"/>
                <a:cs typeface="Calibri" pitchFamily="34" charset="0"/>
                <a:sym typeface="Trebuchet MS"/>
              </a:rPr>
              <a:t> for an integral number of years.</a:t>
            </a:r>
            <a:endParaRPr b="1">
              <a:latin typeface="Calibri" pitchFamily="34" charset="0"/>
              <a:ea typeface="Calibri" pitchFamily="34" charset="0"/>
              <a:cs typeface="Calibri" pitchFamily="34" charset="0"/>
            </a:endParaRPr>
          </a:p>
        </p:txBody>
      </p:sp>
      <p:sp>
        <p:nvSpPr>
          <p:cNvPr id="491" name="Google Shape;491;p48"/>
          <p:cNvSpPr txBox="1"/>
          <p:nvPr/>
        </p:nvSpPr>
        <p:spPr>
          <a:xfrm>
            <a:off x="0" y="533400"/>
            <a:ext cx="60195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Conversion of Policy – Contd. :</a:t>
            </a:r>
            <a:endParaRPr sz="3200" b="1">
              <a:solidFill>
                <a:sysClr val="windowText" lastClr="000000"/>
              </a:solidFill>
              <a:latin typeface="Trebuchet MS"/>
              <a:ea typeface="Trebuchet MS"/>
              <a:cs typeface="Trebuchet MS"/>
              <a:sym typeface="Trebuchet MS"/>
            </a:endParaRPr>
          </a:p>
        </p:txBody>
      </p:sp>
      <p:sp>
        <p:nvSpPr>
          <p:cNvPr id="492" name="Google Shape;492;p4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120" name="Google Shape;120;p5"/>
          <p:cNvSpPr txBox="1"/>
          <p:nvPr/>
        </p:nvSpPr>
        <p:spPr>
          <a:xfrm>
            <a:off x="0" y="533400"/>
            <a:ext cx="44181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Postal Life Insurance :</a:t>
            </a:r>
            <a:endParaRPr sz="3200" b="1">
              <a:solidFill>
                <a:sysClr val="windowText" lastClr="000000"/>
              </a:solidFill>
              <a:latin typeface="Trebuchet MS"/>
              <a:ea typeface="Trebuchet MS"/>
              <a:cs typeface="Trebuchet MS"/>
              <a:sym typeface="Trebuchet MS"/>
            </a:endParaRPr>
          </a:p>
        </p:txBody>
      </p:sp>
      <p:sp>
        <p:nvSpPr>
          <p:cNvPr id="121" name="Google Shape;121;p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
        <p:nvSpPr>
          <p:cNvPr id="122" name="Google Shape;122;p5"/>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34925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Eligibility:</a:t>
            </a:r>
            <a:endParaRPr b="1">
              <a:latin typeface="Calibri" pitchFamily="34" charset="0"/>
              <a:ea typeface="Calibri" pitchFamily="34" charset="0"/>
              <a:cs typeface="Calibri" pitchFamily="34" charset="0"/>
            </a:endParaRPr>
          </a:p>
          <a:p>
            <a:pPr marL="361950" marR="0" lvl="1" indent="-349250" algn="just" rtl="0">
              <a:spcBef>
                <a:spcPts val="1200"/>
              </a:spcBef>
              <a:spcAft>
                <a:spcPts val="0"/>
              </a:spcAft>
              <a:buClr>
                <a:schemeClr val="dk1"/>
              </a:buClr>
              <a:buSzPts val="2400"/>
              <a:buFont typeface="Arial"/>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Employees of all Private Education Institutions / Schools / Colleges etc., affiliated to Recognized Boards (Recognized by Central / State Govt.).</a:t>
            </a:r>
            <a:endParaRPr b="1">
              <a:latin typeface="Calibri" pitchFamily="34" charset="0"/>
              <a:ea typeface="Calibri" pitchFamily="34" charset="0"/>
              <a:cs typeface="Calibri" pitchFamily="34" charset="0"/>
            </a:endParaRPr>
          </a:p>
          <a:p>
            <a:pPr marL="361950" marR="0" lvl="1" indent="-349250" algn="just" rtl="0">
              <a:spcBef>
                <a:spcPts val="1200"/>
              </a:spcBef>
              <a:spcAft>
                <a:spcPts val="0"/>
              </a:spcAft>
              <a:buClr>
                <a:schemeClr val="dk1"/>
              </a:buClr>
              <a:buSzPts val="2400"/>
              <a:buFont typeface="Arial"/>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Professionals such as:</a:t>
            </a:r>
            <a:endParaRPr b="1">
              <a:latin typeface="Calibri" pitchFamily="34" charset="0"/>
              <a:ea typeface="Calibri" pitchFamily="34" charset="0"/>
              <a:cs typeface="Calibri" pitchFamily="34" charset="0"/>
            </a:endParaRPr>
          </a:p>
          <a:p>
            <a:pPr marL="361950" marR="0" lvl="1" indent="-349250" algn="just" rtl="0">
              <a:spcBef>
                <a:spcPts val="1200"/>
              </a:spcBef>
              <a:spcAft>
                <a:spcPts val="0"/>
              </a:spcAft>
              <a:buNone/>
            </a:pPr>
            <a:r>
              <a:rPr lang="en-US" sz="2400" b="1" i="0" u="none" strike="noStrike" cap="none" dirty="0">
                <a:solidFill>
                  <a:schemeClr val="dk1"/>
                </a:solidFill>
                <a:latin typeface="Calibri" pitchFamily="34" charset="0"/>
                <a:ea typeface="Calibri" pitchFamily="34" charset="0"/>
                <a:cs typeface="Calibri" pitchFamily="34" charset="0"/>
                <a:sym typeface="Trebuchet MS"/>
              </a:rPr>
              <a:t>-	Doctors, Engineers, Management Consultants, </a:t>
            </a:r>
            <a:r>
              <a:rPr lang="en-US" sz="2400" b="1" dirty="0">
                <a:solidFill>
                  <a:schemeClr val="dk1"/>
                </a:solidFill>
                <a:latin typeface="Calibri" pitchFamily="34" charset="0"/>
                <a:ea typeface="Calibri" pitchFamily="34" charset="0"/>
                <a:cs typeface="Calibri" pitchFamily="34" charset="0"/>
                <a:sym typeface="Trebuchet MS"/>
              </a:rPr>
              <a:t>Chartered</a:t>
            </a:r>
            <a:r>
              <a:rPr lang="en-US" sz="2400" b="1" i="0" u="none" strike="noStrike" cap="none" dirty="0">
                <a:solidFill>
                  <a:schemeClr val="dk1"/>
                </a:solidFill>
                <a:latin typeface="Calibri" pitchFamily="34" charset="0"/>
                <a:ea typeface="Calibri" pitchFamily="34" charset="0"/>
                <a:cs typeface="Calibri" pitchFamily="34" charset="0"/>
                <a:sym typeface="Trebuchet MS"/>
              </a:rPr>
              <a:t> Accountant (Regd. ICAI), Architects, Lawyers registered with Bar Council of India/State.</a:t>
            </a:r>
            <a:endParaRPr b="1">
              <a:latin typeface="Calibri" pitchFamily="34" charset="0"/>
              <a:ea typeface="Calibri" pitchFamily="34" charset="0"/>
              <a:cs typeface="Calibri" pitchFamily="34" charset="0"/>
            </a:endParaRPr>
          </a:p>
          <a:p>
            <a:pPr marL="361950" marR="0" lvl="1" indent="-349250" algn="just" rtl="0">
              <a:spcBef>
                <a:spcPts val="1200"/>
              </a:spcBef>
              <a:spcAft>
                <a:spcPts val="0"/>
              </a:spcAft>
              <a:buClr>
                <a:schemeClr val="dk1"/>
              </a:buClr>
              <a:buSzPts val="2400"/>
              <a:buFont typeface="Arial"/>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Employees of National Stock Exchange/Bombay Stock Exchange and employees of Companies registered on NSE &amp; BSE</a:t>
            </a: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a:t>
            </a:r>
          </a:p>
          <a:p>
            <a:pPr marL="361950" lvl="1" indent="-349250" algn="just">
              <a:spcBef>
                <a:spcPts val="1200"/>
              </a:spcBef>
              <a:buClr>
                <a:schemeClr val="dk1"/>
              </a:buClr>
              <a:buSzPts val="2400"/>
              <a:buFont typeface="Arial"/>
              <a:buChar char="•"/>
            </a:pPr>
            <a:r>
              <a:rPr lang="en-US" sz="2400" b="1" dirty="0" smtClean="0">
                <a:solidFill>
                  <a:schemeClr val="dk1"/>
                </a:solidFill>
                <a:latin typeface="Calibri" pitchFamily="34" charset="0"/>
                <a:ea typeface="Calibri" pitchFamily="34" charset="0"/>
                <a:cs typeface="Calibri" pitchFamily="34" charset="0"/>
                <a:sym typeface="Trebuchet MS"/>
              </a:rPr>
              <a:t>All Graduates/Diploma holders from Universities/Institutions </a:t>
            </a:r>
            <a:r>
              <a:rPr lang="en-US" sz="2400" b="1" dirty="0" err="1" smtClean="0">
                <a:solidFill>
                  <a:schemeClr val="dk1"/>
                </a:solidFill>
                <a:latin typeface="Calibri" pitchFamily="34" charset="0"/>
                <a:ea typeface="Calibri" pitchFamily="34" charset="0"/>
                <a:cs typeface="Calibri" pitchFamily="34" charset="0"/>
                <a:sym typeface="Trebuchet MS"/>
              </a:rPr>
              <a:t>recognised</a:t>
            </a:r>
            <a:r>
              <a:rPr lang="en-US" sz="2400" b="1" dirty="0" smtClean="0">
                <a:solidFill>
                  <a:schemeClr val="dk1"/>
                </a:solidFill>
                <a:latin typeface="Calibri" pitchFamily="34" charset="0"/>
                <a:ea typeface="Calibri" pitchFamily="34" charset="0"/>
                <a:cs typeface="Calibri" pitchFamily="34" charset="0"/>
                <a:sym typeface="Trebuchet MS"/>
              </a:rPr>
              <a:t> by Central/State Governments [Rule-6, sub-rule(13)]</a:t>
            </a:r>
            <a:endParaRPr lang="en-US" sz="2400" b="1" dirty="0" smtClean="0">
              <a:latin typeface="Calibri" pitchFamily="34" charset="0"/>
              <a:ea typeface="Calibri" pitchFamily="34" charset="0"/>
              <a:cs typeface="Calibri" pitchFamily="34" charset="0"/>
            </a:endParaRPr>
          </a:p>
          <a:p>
            <a:pPr marL="361950" marR="0" lvl="1" indent="-349250" algn="just" rtl="0">
              <a:spcBef>
                <a:spcPts val="1200"/>
              </a:spcBef>
              <a:spcAft>
                <a:spcPts val="0"/>
              </a:spcAft>
              <a:buClr>
                <a:schemeClr val="dk1"/>
              </a:buClr>
              <a:buSzPts val="2400"/>
              <a:buFont typeface="Arial"/>
              <a:buChar char="•"/>
            </a:pPr>
            <a:endParaRPr b="1">
              <a:latin typeface="Calibri" pitchFamily="34" charset="0"/>
              <a:ea typeface="Calibri" pitchFamily="34" charset="0"/>
              <a:cs typeface="Calibri" pitchFamily="34" charset="0"/>
            </a:endParaRPr>
          </a:p>
          <a:p>
            <a:pPr marL="895350" marR="0" lvl="1" indent="-260350" algn="just" rtl="0">
              <a:spcBef>
                <a:spcPts val="600"/>
              </a:spcBef>
              <a:spcAft>
                <a:spcPts val="0"/>
              </a:spcAft>
              <a:buClr>
                <a:schemeClr val="dk1"/>
              </a:buClr>
              <a:buSzPts val="2800"/>
              <a:buFont typeface="Arial"/>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9"/>
          <p:cNvSpPr txBox="1"/>
          <p:nvPr/>
        </p:nvSpPr>
        <p:spPr>
          <a:xfrm>
            <a:off x="0" y="1543050"/>
            <a:ext cx="8886825" cy="5314950"/>
          </a:xfrm>
          <a:prstGeom prst="rect">
            <a:avLst/>
          </a:prstGeom>
          <a:noFill/>
          <a:ln>
            <a:noFill/>
          </a:ln>
        </p:spPr>
        <p:txBody>
          <a:bodyPr spcFirstLastPara="1" wrap="square" lIns="91425" tIns="45700" rIns="91425" bIns="45700" anchor="t" anchorCtr="0">
            <a:normAutofit lnSpcReduction="10000"/>
          </a:bodyPr>
          <a:lstStyle/>
          <a:p>
            <a:pPr marL="685800" marR="0" lvl="1" indent="-349250" algn="just" rtl="0">
              <a:spcBef>
                <a:spcPts val="0"/>
              </a:spcBef>
              <a:spcAft>
                <a:spcPts val="0"/>
              </a:spcAft>
              <a:buClr>
                <a:schemeClr val="dk1"/>
              </a:buClr>
              <a:buSzPts val="3400"/>
              <a:buFont typeface="Noto Sans Symbols"/>
              <a:buChar char="❑"/>
            </a:pPr>
            <a:r>
              <a:rPr lang="en-US" sz="3400" b="1" i="0" u="none" strike="noStrike" cap="none" dirty="0">
                <a:solidFill>
                  <a:schemeClr val="dk1"/>
                </a:solidFill>
                <a:latin typeface="Calibri" pitchFamily="34" charset="0"/>
                <a:ea typeface="Calibri" pitchFamily="34" charset="0"/>
                <a:cs typeface="Calibri" pitchFamily="34" charset="0"/>
                <a:sym typeface="Trebuchet MS"/>
              </a:rPr>
              <a:t> </a:t>
            </a:r>
            <a:r>
              <a:rPr lang="en-US" sz="3200" b="1" i="0" u="none" strike="noStrike" cap="none" dirty="0">
                <a:solidFill>
                  <a:schemeClr val="dk1"/>
                </a:solidFill>
                <a:latin typeface="Calibri" pitchFamily="34" charset="0"/>
                <a:ea typeface="Calibri" pitchFamily="34" charset="0"/>
                <a:cs typeface="Calibri" pitchFamily="34" charset="0"/>
                <a:sym typeface="Trebuchet MS"/>
              </a:rPr>
              <a:t>Scenario I : </a:t>
            </a:r>
            <a:r>
              <a:rPr lang="en-US" sz="3200" b="1" i="0" u="none" strike="noStrike" cap="none" dirty="0">
                <a:solidFill>
                  <a:srgbClr val="FF0000"/>
                </a:solidFill>
                <a:latin typeface="Calibri" pitchFamily="34" charset="0"/>
                <a:ea typeface="Calibri" pitchFamily="34" charset="0"/>
                <a:cs typeface="Calibri" pitchFamily="34" charset="0"/>
                <a:sym typeface="Trebuchet MS"/>
              </a:rPr>
              <a:t>WLA converted into EA</a:t>
            </a:r>
            <a:r>
              <a:rPr lang="en-US" sz="3200" b="1" i="0" u="none" strike="noStrike" cap="none" dirty="0">
                <a:solidFill>
                  <a:schemeClr val="dk1"/>
                </a:solidFill>
                <a:latin typeface="Calibri" pitchFamily="34" charset="0"/>
                <a:ea typeface="Calibri" pitchFamily="34" charset="0"/>
                <a:cs typeface="Calibri" pitchFamily="34" charset="0"/>
                <a:sym typeface="Trebuchet MS"/>
              </a:rPr>
              <a:t> :</a:t>
            </a:r>
            <a:endParaRPr b="1">
              <a:latin typeface="Calibri" pitchFamily="34" charset="0"/>
              <a:ea typeface="Calibri" pitchFamily="34" charset="0"/>
              <a:cs typeface="Calibri" pitchFamily="34" charset="0"/>
            </a:endParaRPr>
          </a:p>
          <a:p>
            <a:pPr marL="1143000" marR="0" lvl="2" indent="-222250" algn="just" rtl="0">
              <a:spcBef>
                <a:spcPts val="0"/>
              </a:spcBef>
              <a:spcAft>
                <a:spcPts val="0"/>
              </a:spcAft>
              <a:buClr>
                <a:schemeClr val="dk1"/>
              </a:buClr>
              <a:buSzPts val="2000"/>
              <a:buFont typeface="Noto Sans Symbols"/>
              <a:buNone/>
            </a:pPr>
            <a:endParaRPr sz="2000" b="1" i="0" u="none" strike="noStrike" cap="none">
              <a:solidFill>
                <a:schemeClr val="dk1"/>
              </a:solidFill>
              <a:latin typeface="Calibri" pitchFamily="34" charset="0"/>
              <a:ea typeface="Calibri" pitchFamily="34" charset="0"/>
              <a:cs typeface="Calibri" pitchFamily="34" charset="0"/>
              <a:sym typeface="Trebuchet MS"/>
            </a:endParaRPr>
          </a:p>
          <a:p>
            <a:pPr marL="1143000" marR="0" lvl="2"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Bonus attached prior to ordinary conversion will remain unchanged, further bonus rate of EA will be paid.</a:t>
            </a:r>
            <a:endParaRPr b="1">
              <a:latin typeface="Calibri" pitchFamily="34" charset="0"/>
              <a:ea typeface="Calibri" pitchFamily="34" charset="0"/>
              <a:cs typeface="Calibri" pitchFamily="34" charset="0"/>
            </a:endParaRPr>
          </a:p>
          <a:p>
            <a:pPr marL="685800" marR="0" lvl="1" indent="-171450" algn="l"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3400"/>
              <a:buFont typeface="Noto Sans Symbols"/>
              <a:buChar char="❑"/>
            </a:pPr>
            <a:r>
              <a:rPr lang="en-US" sz="3400" b="1" i="0" u="none" strike="noStrike" cap="none" dirty="0">
                <a:solidFill>
                  <a:schemeClr val="dk1"/>
                </a:solidFill>
                <a:latin typeface="Calibri" pitchFamily="34" charset="0"/>
                <a:ea typeface="Calibri" pitchFamily="34" charset="0"/>
                <a:cs typeface="Calibri" pitchFamily="34" charset="0"/>
                <a:sym typeface="Trebuchet MS"/>
              </a:rPr>
              <a:t> </a:t>
            </a:r>
            <a:r>
              <a:rPr lang="en-US" sz="3200" b="1" i="0" u="none" strike="noStrike" cap="none" dirty="0">
                <a:solidFill>
                  <a:schemeClr val="dk1"/>
                </a:solidFill>
                <a:latin typeface="Calibri" pitchFamily="34" charset="0"/>
                <a:ea typeface="Calibri" pitchFamily="34" charset="0"/>
                <a:cs typeface="Calibri" pitchFamily="34" charset="0"/>
                <a:sym typeface="Trebuchet MS"/>
              </a:rPr>
              <a:t>Scenario II : </a:t>
            </a:r>
            <a:r>
              <a:rPr lang="en-US" sz="3200" b="1" i="0" u="none" strike="noStrike" cap="none" dirty="0">
                <a:solidFill>
                  <a:srgbClr val="FF0000"/>
                </a:solidFill>
                <a:latin typeface="Calibri" pitchFamily="34" charset="0"/>
                <a:ea typeface="Calibri" pitchFamily="34" charset="0"/>
                <a:cs typeface="Calibri" pitchFamily="34" charset="0"/>
                <a:sym typeface="Trebuchet MS"/>
              </a:rPr>
              <a:t>CWLA converted into EA </a:t>
            </a:r>
            <a:r>
              <a:rPr lang="en-US" sz="3200" b="1" i="0" u="none" strike="noStrike" cap="none" dirty="0">
                <a:solidFill>
                  <a:schemeClr val="dk1"/>
                </a:solidFill>
                <a:latin typeface="Calibri" pitchFamily="34" charset="0"/>
                <a:ea typeface="Calibri" pitchFamily="34" charset="0"/>
                <a:cs typeface="Calibri" pitchFamily="34" charset="0"/>
                <a:sym typeface="Trebuchet MS"/>
              </a:rPr>
              <a:t>:</a:t>
            </a:r>
            <a:endParaRPr b="1">
              <a:latin typeface="Calibri" pitchFamily="34" charset="0"/>
              <a:ea typeface="Calibri" pitchFamily="34" charset="0"/>
              <a:cs typeface="Calibri" pitchFamily="34" charset="0"/>
            </a:endParaRPr>
          </a:p>
          <a:p>
            <a:pPr marL="1143000" marR="0" lvl="2" indent="-222250" algn="just" rtl="0">
              <a:spcBef>
                <a:spcPts val="0"/>
              </a:spcBef>
              <a:spcAft>
                <a:spcPts val="0"/>
              </a:spcAft>
              <a:buClr>
                <a:schemeClr val="dk1"/>
              </a:buClr>
              <a:buSzPts val="2000"/>
              <a:buFont typeface="Noto Sans Symbols"/>
              <a:buNone/>
            </a:pPr>
            <a:endParaRPr sz="2000" b="1" i="0" u="none" strike="noStrike" cap="none">
              <a:solidFill>
                <a:schemeClr val="dk1"/>
              </a:solidFill>
              <a:latin typeface="Calibri" pitchFamily="34" charset="0"/>
              <a:ea typeface="Calibri" pitchFamily="34" charset="0"/>
              <a:cs typeface="Calibri" pitchFamily="34" charset="0"/>
              <a:sym typeface="Trebuchet MS"/>
            </a:endParaRPr>
          </a:p>
          <a:p>
            <a:pPr marL="1143000" marR="0" lvl="2"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Bonus rate of EA will be paid since the commencement of the policy</a:t>
            </a:r>
            <a:r>
              <a:rPr lang="en-US" sz="2800" b="1" i="0" u="none" strike="noStrike" cap="none" dirty="0" smtClean="0">
                <a:solidFill>
                  <a:schemeClr val="dk1"/>
                </a:solidFill>
                <a:latin typeface="Calibri" pitchFamily="34" charset="0"/>
                <a:ea typeface="Calibri" pitchFamily="34" charset="0"/>
                <a:cs typeface="Calibri" pitchFamily="34" charset="0"/>
                <a:sym typeface="Trebuchet MS"/>
              </a:rPr>
              <a:t>.</a:t>
            </a:r>
          </a:p>
          <a:p>
            <a:pPr marL="1143000" marR="0" lvl="2" indent="-349250" algn="just" rtl="0">
              <a:spcBef>
                <a:spcPts val="0"/>
              </a:spcBef>
              <a:spcAft>
                <a:spcPts val="0"/>
              </a:spcAft>
              <a:buClr>
                <a:schemeClr val="dk1"/>
              </a:buClr>
              <a:buSzPts val="2800"/>
              <a:buFont typeface="Noto Sans Symbols"/>
              <a:buChar char="⮚"/>
            </a:pPr>
            <a:endParaRPr lang="en-US" sz="2800" b="1" dirty="0" smtClean="0">
              <a:solidFill>
                <a:schemeClr val="dk1"/>
              </a:solidFill>
              <a:latin typeface="Calibri" pitchFamily="34" charset="0"/>
              <a:ea typeface="Calibri" pitchFamily="34" charset="0"/>
              <a:cs typeface="Calibri" pitchFamily="34" charset="0"/>
              <a:sym typeface="Trebuchet MS"/>
            </a:endParaRPr>
          </a:p>
          <a:p>
            <a:pPr algn="just"/>
            <a:r>
              <a:rPr lang="en-US" sz="2400" b="1" i="1" u="none" strike="noStrike" cap="none" dirty="0" smtClean="0">
                <a:solidFill>
                  <a:srgbClr val="FF0000"/>
                </a:solidFill>
                <a:latin typeface="Calibri" pitchFamily="34" charset="0"/>
                <a:ea typeface="Calibri" pitchFamily="34" charset="0"/>
                <a:cs typeface="Calibri" pitchFamily="34" charset="0"/>
                <a:sym typeface="Trebuchet MS"/>
              </a:rPr>
              <a:t>Note: </a:t>
            </a:r>
            <a:r>
              <a:rPr lang="en-US" sz="2000" b="1" i="1" dirty="0" smtClean="0">
                <a:solidFill>
                  <a:srgbClr val="FF0000"/>
                </a:solidFill>
                <a:latin typeface="Calibri" pitchFamily="34" charset="0"/>
                <a:ea typeface="Calibri" pitchFamily="34" charset="0"/>
                <a:cs typeface="Calibri" pitchFamily="34" charset="0"/>
              </a:rPr>
              <a:t>Joint Life Assurance, Children Policy, Anticipated Endowment Assurance and 10 Years Rural Postal Life Insurance(Gram </a:t>
            </a:r>
            <a:r>
              <a:rPr lang="en-US" sz="2000" b="1" i="1" dirty="0" err="1" smtClean="0">
                <a:solidFill>
                  <a:srgbClr val="FF0000"/>
                </a:solidFill>
                <a:latin typeface="Calibri" pitchFamily="34" charset="0"/>
                <a:ea typeface="Calibri" pitchFamily="34" charset="0"/>
                <a:cs typeface="Calibri" pitchFamily="34" charset="0"/>
              </a:rPr>
              <a:t>Priya</a:t>
            </a:r>
            <a:r>
              <a:rPr lang="en-US" sz="2000" b="1" i="1" dirty="0" smtClean="0">
                <a:solidFill>
                  <a:srgbClr val="FF0000"/>
                </a:solidFill>
                <a:latin typeface="Calibri" pitchFamily="34" charset="0"/>
                <a:ea typeface="Calibri" pitchFamily="34" charset="0"/>
                <a:cs typeface="Calibri" pitchFamily="34" charset="0"/>
              </a:rPr>
              <a:t>) can not be converted</a:t>
            </a:r>
            <a:r>
              <a:rPr lang="en-US" sz="1200" i="1" dirty="0" smtClean="0">
                <a:solidFill>
                  <a:srgbClr val="FF0000"/>
                </a:solidFill>
              </a:rPr>
              <a:t>.</a:t>
            </a:r>
            <a:endParaRPr sz="3200" b="1" i="1" u="none" strike="noStrike" cap="none">
              <a:solidFill>
                <a:srgbClr val="FF0000"/>
              </a:solidFill>
              <a:latin typeface="Calibri" pitchFamily="34" charset="0"/>
              <a:ea typeface="Calibri" pitchFamily="34" charset="0"/>
              <a:cs typeface="Calibri" pitchFamily="34" charset="0"/>
              <a:sym typeface="Trebuchet MS"/>
            </a:endParaRPr>
          </a:p>
          <a:p>
            <a:pPr marL="685800" marR="0" lvl="1" indent="-171450" algn="just"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p:txBody>
      </p:sp>
      <p:sp>
        <p:nvSpPr>
          <p:cNvPr id="498" name="Google Shape;498;p49"/>
          <p:cNvSpPr txBox="1"/>
          <p:nvPr/>
        </p:nvSpPr>
        <p:spPr>
          <a:xfrm>
            <a:off x="0" y="533400"/>
            <a:ext cx="60195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Conversion of Policy – Contd. :</a:t>
            </a:r>
            <a:endParaRPr sz="3200" b="1">
              <a:solidFill>
                <a:sysClr val="windowText" lastClr="000000"/>
              </a:solidFill>
              <a:latin typeface="Trebuchet MS"/>
              <a:ea typeface="Trebuchet MS"/>
              <a:cs typeface="Trebuchet MS"/>
              <a:sym typeface="Trebuchet MS"/>
            </a:endParaRPr>
          </a:p>
        </p:txBody>
      </p:sp>
      <p:sp>
        <p:nvSpPr>
          <p:cNvPr id="499" name="Google Shape;499;p4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0"/>
          <p:cNvSpPr txBox="1"/>
          <p:nvPr/>
        </p:nvSpPr>
        <p:spPr>
          <a:xfrm>
            <a:off x="0" y="1614488"/>
            <a:ext cx="8729663" cy="5243512"/>
          </a:xfrm>
          <a:prstGeom prst="rect">
            <a:avLst/>
          </a:prstGeom>
          <a:noFill/>
          <a:ln>
            <a:noFill/>
          </a:ln>
        </p:spPr>
        <p:txBody>
          <a:bodyPr spcFirstLastPara="1" wrap="square" lIns="91425" tIns="45700" rIns="91425" bIns="45700" anchor="t" anchorCtr="0">
            <a:normAutofit/>
          </a:bodyPr>
          <a:lstStyle/>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Reduced Paid up feature allows the policy holder to stop further premium payments resulting in reduction in Sum Assured without altering the  term or class of the original policy.</a:t>
            </a:r>
            <a:endParaRPr b="1">
              <a:latin typeface="Calibri" pitchFamily="34" charset="0"/>
              <a:ea typeface="Calibri" pitchFamily="34" charset="0"/>
              <a:cs typeface="Calibri" pitchFamily="34" charset="0"/>
            </a:endParaRPr>
          </a:p>
          <a:p>
            <a:pPr marL="685800" marR="0" lvl="1" indent="-209550" algn="just" rtl="0">
              <a:spcBef>
                <a:spcPts val="0"/>
              </a:spcBef>
              <a:spcAft>
                <a:spcPts val="0"/>
              </a:spcAft>
              <a:buClr>
                <a:schemeClr val="dk1"/>
              </a:buClr>
              <a:buSzPts val="2200"/>
              <a:buFont typeface="Noto Sans Symbols"/>
              <a:buNone/>
            </a:pPr>
            <a:endParaRPr sz="22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Policies for which 36 or more months premiums have been paid and also completed 3 years or more duration are eligible for Reduced Paid Up service.</a:t>
            </a:r>
            <a:endParaRPr b="1">
              <a:latin typeface="Calibri" pitchFamily="34" charset="0"/>
              <a:ea typeface="Calibri" pitchFamily="34" charset="0"/>
              <a:cs typeface="Calibri" pitchFamily="34" charset="0"/>
            </a:endParaRPr>
          </a:p>
          <a:p>
            <a:pPr marL="685800" marR="0" lvl="1" indent="-209550" algn="just" rtl="0">
              <a:spcBef>
                <a:spcPts val="0"/>
              </a:spcBef>
              <a:spcAft>
                <a:spcPts val="0"/>
              </a:spcAft>
              <a:buClr>
                <a:schemeClr val="dk1"/>
              </a:buClr>
              <a:buSzPts val="2200"/>
              <a:buFont typeface="Noto Sans Symbols"/>
              <a:buNone/>
            </a:pPr>
            <a:endParaRPr sz="22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The Sum Assured gets reduced as per the premium paid till date and so as the policy remains in the reduced paid up state till maturity.</a:t>
            </a:r>
            <a:endParaRPr b="1">
              <a:latin typeface="Calibri" pitchFamily="34" charset="0"/>
              <a:ea typeface="Calibri" pitchFamily="34" charset="0"/>
              <a:cs typeface="Calibri" pitchFamily="34" charset="0"/>
            </a:endParaRPr>
          </a:p>
        </p:txBody>
      </p:sp>
      <p:sp>
        <p:nvSpPr>
          <p:cNvPr id="505" name="Google Shape;505;p50"/>
          <p:cNvSpPr txBox="1"/>
          <p:nvPr/>
        </p:nvSpPr>
        <p:spPr>
          <a:xfrm>
            <a:off x="0" y="533400"/>
            <a:ext cx="55012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Reduced Paid up of Policy :</a:t>
            </a:r>
            <a:endParaRPr sz="3200" b="1">
              <a:solidFill>
                <a:sysClr val="windowText" lastClr="000000"/>
              </a:solidFill>
              <a:latin typeface="Trebuchet MS"/>
              <a:ea typeface="Trebuchet MS"/>
              <a:cs typeface="Trebuchet MS"/>
              <a:sym typeface="Trebuchet MS"/>
            </a:endParaRPr>
          </a:p>
        </p:txBody>
      </p:sp>
      <p:sp>
        <p:nvSpPr>
          <p:cNvPr id="506" name="Google Shape;506;p5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1"/>
          <p:cNvSpPr txBox="1"/>
          <p:nvPr/>
        </p:nvSpPr>
        <p:spPr>
          <a:xfrm>
            <a:off x="0" y="1614488"/>
            <a:ext cx="8701088" cy="5243512"/>
          </a:xfrm>
          <a:prstGeom prst="rect">
            <a:avLst/>
          </a:prstGeom>
          <a:noFill/>
          <a:ln>
            <a:noFill/>
          </a:ln>
        </p:spPr>
        <p:txBody>
          <a:bodyPr spcFirstLastPara="1" wrap="square" lIns="91425" tIns="45700" rIns="91425" bIns="45700" anchor="t" anchorCtr="0">
            <a:normAutofit/>
          </a:bodyPr>
          <a:lstStyle/>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Reduced paid up policy can be Surrendered.</a:t>
            </a:r>
            <a:endParaRPr b="1">
              <a:latin typeface="Calibri" pitchFamily="34" charset="0"/>
              <a:ea typeface="Calibri" pitchFamily="34" charset="0"/>
              <a:cs typeface="Calibri" pitchFamily="34" charset="0"/>
            </a:endParaRPr>
          </a:p>
          <a:p>
            <a:pPr marL="685800" marR="0" lvl="1" indent="-209550" algn="just" rtl="0">
              <a:spcBef>
                <a:spcPts val="0"/>
              </a:spcBef>
              <a:spcAft>
                <a:spcPts val="0"/>
              </a:spcAft>
              <a:buClr>
                <a:schemeClr val="dk1"/>
              </a:buClr>
              <a:buSzPts val="2200"/>
              <a:buFont typeface="Noto Sans Symbols"/>
              <a:buNone/>
            </a:pPr>
            <a:endParaRPr sz="22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Proportionate Bonus will be paid on the paid up value if policy remains in force at least for 5 years.</a:t>
            </a:r>
            <a:endParaRPr sz="2800" b="1" i="0" u="none" strike="noStrike" cap="none">
              <a:solidFill>
                <a:srgbClr val="FF0000"/>
              </a:solidFill>
              <a:latin typeface="Calibri" pitchFamily="34" charset="0"/>
              <a:ea typeface="Calibri" pitchFamily="34" charset="0"/>
              <a:cs typeface="Calibri" pitchFamily="34" charset="0"/>
              <a:sym typeface="Trebuchet MS"/>
            </a:endParaRPr>
          </a:p>
          <a:p>
            <a:pPr marL="685800" marR="0" lvl="1" indent="-171450" algn="just"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Reduced paid up of policy can be done anytime after 3 years and before anytime of maturity date.</a:t>
            </a:r>
            <a:endParaRPr b="1">
              <a:latin typeface="Calibri" pitchFamily="34" charset="0"/>
              <a:ea typeface="Calibri" pitchFamily="34" charset="0"/>
              <a:cs typeface="Calibri" pitchFamily="34" charset="0"/>
            </a:endParaRPr>
          </a:p>
          <a:p>
            <a:pPr marL="685800" marR="0" lvl="1" indent="-171450" algn="just"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It is advisable to request the policy holder to utilize Reduced Paid up feature when he is not able to pay future premiums and his policy is discontinued.</a:t>
            </a:r>
            <a:endParaRPr b="1">
              <a:latin typeface="Calibri" pitchFamily="34" charset="0"/>
              <a:ea typeface="Calibri" pitchFamily="34" charset="0"/>
              <a:cs typeface="Calibri" pitchFamily="34" charset="0"/>
            </a:endParaRPr>
          </a:p>
        </p:txBody>
      </p:sp>
      <p:sp>
        <p:nvSpPr>
          <p:cNvPr id="512" name="Google Shape;512;p51"/>
          <p:cNvSpPr txBox="1"/>
          <p:nvPr/>
        </p:nvSpPr>
        <p:spPr>
          <a:xfrm>
            <a:off x="0" y="533400"/>
            <a:ext cx="55012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Reduced Paid up of Policy :</a:t>
            </a:r>
            <a:endParaRPr sz="3200" b="1">
              <a:solidFill>
                <a:sysClr val="windowText" lastClr="000000"/>
              </a:solidFill>
              <a:latin typeface="Trebuchet MS"/>
              <a:ea typeface="Trebuchet MS"/>
              <a:cs typeface="Trebuchet MS"/>
              <a:sym typeface="Trebuchet MS"/>
            </a:endParaRPr>
          </a:p>
        </p:txBody>
      </p:sp>
      <p:sp>
        <p:nvSpPr>
          <p:cNvPr id="513" name="Google Shape;513;p5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2"/>
          <p:cNvSpPr txBox="1"/>
          <p:nvPr/>
        </p:nvSpPr>
        <p:spPr>
          <a:xfrm>
            <a:off x="0" y="1371600"/>
            <a:ext cx="9144000" cy="5486400"/>
          </a:xfrm>
          <a:prstGeom prst="rect">
            <a:avLst/>
          </a:prstGeom>
          <a:noFill/>
          <a:ln>
            <a:noFill/>
          </a:ln>
        </p:spPr>
        <p:txBody>
          <a:bodyPr spcFirstLastPara="1" wrap="square" lIns="91425" tIns="45700" rIns="91425" bIns="45700" anchor="t" anchorCtr="0">
            <a:normAutofit fontScale="92500" lnSpcReduction="10000"/>
          </a:bodyPr>
          <a:lstStyle/>
          <a:p>
            <a:pPr marL="685800" marR="0" lvl="1" indent="-349250" algn="just" rtl="0">
              <a:lnSpc>
                <a:spcPct val="120000"/>
              </a:lnSpc>
              <a:spcBef>
                <a:spcPts val="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Loan is admissible on policies after :</a:t>
            </a:r>
            <a:endParaRPr b="1">
              <a:latin typeface="Calibri" pitchFamily="34" charset="0"/>
              <a:ea typeface="Calibri" pitchFamily="34" charset="0"/>
              <a:cs typeface="Calibri" pitchFamily="34" charset="0"/>
            </a:endParaRPr>
          </a:p>
          <a:p>
            <a:pPr marL="685800" marR="0" lvl="1" indent="-349250" algn="just" rtl="0">
              <a:lnSpc>
                <a:spcPct val="120000"/>
              </a:lnSpc>
              <a:spcBef>
                <a:spcPts val="120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Endowment Policies</a:t>
            </a:r>
            <a:r>
              <a:rPr lang="en-US" sz="2800" b="1" i="0" u="none" strike="noStrike" cap="none" dirty="0">
                <a:solidFill>
                  <a:srgbClr val="FF0000"/>
                </a:solidFill>
                <a:latin typeface="Calibri" pitchFamily="34" charset="0"/>
                <a:ea typeface="Calibri" pitchFamily="34" charset="0"/>
                <a:cs typeface="Calibri" pitchFamily="34" charset="0"/>
                <a:sym typeface="Trebuchet MS"/>
              </a:rPr>
              <a:t>			-	After 3 years</a:t>
            </a:r>
            <a:endParaRPr b="1">
              <a:latin typeface="Calibri" pitchFamily="34" charset="0"/>
              <a:ea typeface="Calibri" pitchFamily="34" charset="0"/>
              <a:cs typeface="Calibri" pitchFamily="34" charset="0"/>
            </a:endParaRPr>
          </a:p>
          <a:p>
            <a:pPr marL="685800" marR="0" lvl="1" indent="-349250" algn="just" rtl="0">
              <a:lnSpc>
                <a:spcPct val="120000"/>
              </a:lnSpc>
              <a:spcBef>
                <a:spcPts val="1200"/>
              </a:spcBef>
              <a:spcAft>
                <a:spcPts val="0"/>
              </a:spcAft>
              <a:buNone/>
            </a:pPr>
            <a:r>
              <a:rPr lang="en-US" sz="2800" b="1" i="0" u="none" strike="noStrike" cap="none" dirty="0">
                <a:solidFill>
                  <a:srgbClr val="FF0000"/>
                </a:solidFill>
                <a:latin typeface="Calibri" pitchFamily="34" charset="0"/>
                <a:ea typeface="Calibri" pitchFamily="34" charset="0"/>
                <a:cs typeface="Calibri" pitchFamily="34" charset="0"/>
                <a:sym typeface="Trebuchet MS"/>
              </a:rPr>
              <a:t>		</a:t>
            </a:r>
            <a:r>
              <a:rPr lang="en-US" sz="2800" b="1" i="0" u="none" strike="noStrike" cap="none" dirty="0">
                <a:solidFill>
                  <a:schemeClr val="dk1"/>
                </a:solidFill>
                <a:latin typeface="Calibri" pitchFamily="34" charset="0"/>
                <a:ea typeface="Calibri" pitchFamily="34" charset="0"/>
                <a:cs typeface="Calibri" pitchFamily="34" charset="0"/>
                <a:sym typeface="Trebuchet MS"/>
              </a:rPr>
              <a:t>- (EA &amp; YS)</a:t>
            </a:r>
            <a:endParaRPr b="1">
              <a:latin typeface="Calibri" pitchFamily="34" charset="0"/>
              <a:ea typeface="Calibri" pitchFamily="34" charset="0"/>
              <a:cs typeface="Calibri" pitchFamily="34" charset="0"/>
            </a:endParaRPr>
          </a:p>
          <a:p>
            <a:pPr marL="685800" marR="0" lvl="1" indent="-349250" algn="just" rtl="0">
              <a:lnSpc>
                <a:spcPct val="120000"/>
              </a:lnSpc>
              <a:spcBef>
                <a:spcPts val="120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Whole Life Policies</a:t>
            </a:r>
            <a:r>
              <a:rPr lang="en-US" sz="2800" b="1" i="0" u="none" strike="noStrike" cap="none" dirty="0">
                <a:solidFill>
                  <a:srgbClr val="FF0000"/>
                </a:solidFill>
                <a:latin typeface="Calibri" pitchFamily="34" charset="0"/>
                <a:ea typeface="Calibri" pitchFamily="34" charset="0"/>
                <a:cs typeface="Calibri" pitchFamily="34" charset="0"/>
                <a:sym typeface="Trebuchet MS"/>
              </a:rPr>
              <a:t>			-	After 4 years </a:t>
            </a:r>
            <a:endParaRPr b="1">
              <a:latin typeface="Calibri" pitchFamily="34" charset="0"/>
              <a:ea typeface="Calibri" pitchFamily="34" charset="0"/>
              <a:cs typeface="Calibri" pitchFamily="34" charset="0"/>
            </a:endParaRPr>
          </a:p>
          <a:p>
            <a:pPr marL="685800" marR="0" lvl="1" indent="-349250" algn="just" rtl="0">
              <a:lnSpc>
                <a:spcPct val="120000"/>
              </a:lnSpc>
              <a:spcBef>
                <a:spcPts val="1200"/>
              </a:spcBef>
              <a:spcAft>
                <a:spcPts val="0"/>
              </a:spcAft>
              <a:buNone/>
            </a:pPr>
            <a:r>
              <a:rPr lang="en-US" sz="2800" b="1" i="0" u="none" strike="noStrike" cap="none" dirty="0">
                <a:solidFill>
                  <a:srgbClr val="FF0000"/>
                </a:solidFill>
                <a:latin typeface="Calibri" pitchFamily="34" charset="0"/>
                <a:ea typeface="Calibri" pitchFamily="34" charset="0"/>
                <a:cs typeface="Calibri" pitchFamily="34" charset="0"/>
                <a:sym typeface="Trebuchet MS"/>
              </a:rPr>
              <a:t>		</a:t>
            </a:r>
            <a:r>
              <a:rPr lang="en-US" sz="2800" b="1" i="0" u="none" strike="noStrike" cap="none" dirty="0">
                <a:solidFill>
                  <a:schemeClr val="dk1"/>
                </a:solidFill>
                <a:latin typeface="Calibri" pitchFamily="34" charset="0"/>
                <a:ea typeface="Calibri" pitchFamily="34" charset="0"/>
                <a:cs typeface="Calibri" pitchFamily="34" charset="0"/>
                <a:sym typeface="Trebuchet MS"/>
              </a:rPr>
              <a:t>- (WLA &amp; CWA)</a:t>
            </a:r>
            <a:endParaRPr b="1">
              <a:latin typeface="Calibri" pitchFamily="34" charset="0"/>
              <a:ea typeface="Calibri" pitchFamily="34" charset="0"/>
              <a:cs typeface="Calibri" pitchFamily="34" charset="0"/>
            </a:endParaRPr>
          </a:p>
          <a:p>
            <a:pPr marL="685800" marR="0" lvl="1" indent="-349250" algn="just" rtl="0">
              <a:lnSpc>
                <a:spcPct val="120000"/>
              </a:lnSpc>
              <a:spcBef>
                <a:spcPts val="120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Anticipated Endowment Policies </a:t>
            </a:r>
            <a:r>
              <a:rPr lang="en-US" sz="2800" b="1" i="0" u="none" strike="noStrike" cap="none" dirty="0" smtClean="0">
                <a:solidFill>
                  <a:schemeClr val="dk1"/>
                </a:solidFill>
                <a:latin typeface="Calibri" pitchFamily="34" charset="0"/>
                <a:ea typeface="Calibri" pitchFamily="34" charset="0"/>
                <a:cs typeface="Calibri" pitchFamily="34" charset="0"/>
                <a:sym typeface="Trebuchet MS"/>
              </a:rPr>
              <a:t>	</a:t>
            </a:r>
            <a:r>
              <a:rPr lang="en-US" sz="2800" b="1" i="0" u="none" strike="noStrike" cap="none" dirty="0" smtClean="0">
                <a:solidFill>
                  <a:srgbClr val="FF0000"/>
                </a:solidFill>
                <a:latin typeface="Calibri" pitchFamily="34" charset="0"/>
                <a:ea typeface="Calibri" pitchFamily="34" charset="0"/>
                <a:cs typeface="Calibri" pitchFamily="34" charset="0"/>
                <a:sym typeface="Trebuchet MS"/>
              </a:rPr>
              <a:t>-</a:t>
            </a:r>
            <a:r>
              <a:rPr lang="en-US" sz="2800" b="1" i="0" u="none" strike="noStrike" cap="none" dirty="0">
                <a:solidFill>
                  <a:srgbClr val="FF0000"/>
                </a:solidFill>
                <a:latin typeface="Calibri" pitchFamily="34" charset="0"/>
                <a:ea typeface="Calibri" pitchFamily="34" charset="0"/>
                <a:cs typeface="Calibri" pitchFamily="34" charset="0"/>
                <a:sym typeface="Trebuchet MS"/>
              </a:rPr>
              <a:t>	</a:t>
            </a:r>
            <a:r>
              <a:rPr lang="en-US" sz="2800" b="1" i="0" u="none" strike="noStrike" cap="none" dirty="0" smtClean="0">
                <a:solidFill>
                  <a:srgbClr val="FF0000"/>
                </a:solidFill>
                <a:latin typeface="Calibri" pitchFamily="34" charset="0"/>
                <a:ea typeface="Calibri" pitchFamily="34" charset="0"/>
                <a:cs typeface="Calibri" pitchFamily="34" charset="0"/>
                <a:sym typeface="Trebuchet MS"/>
              </a:rPr>
              <a:t>No </a:t>
            </a:r>
            <a:r>
              <a:rPr lang="en-US" sz="2800" b="1" i="0" u="none" strike="noStrike" cap="none" dirty="0">
                <a:solidFill>
                  <a:srgbClr val="FF0000"/>
                </a:solidFill>
                <a:latin typeface="Calibri" pitchFamily="34" charset="0"/>
                <a:ea typeface="Calibri" pitchFamily="34" charset="0"/>
                <a:cs typeface="Calibri" pitchFamily="34" charset="0"/>
                <a:sym typeface="Trebuchet MS"/>
              </a:rPr>
              <a:t>Loan</a:t>
            </a:r>
            <a:endParaRPr b="1">
              <a:latin typeface="Calibri" pitchFamily="34" charset="0"/>
              <a:ea typeface="Calibri" pitchFamily="34" charset="0"/>
              <a:cs typeface="Calibri" pitchFamily="34" charset="0"/>
            </a:endParaRPr>
          </a:p>
          <a:p>
            <a:pPr marL="685800" marR="0" lvl="1" indent="-349250" algn="just" rtl="0">
              <a:lnSpc>
                <a:spcPct val="120000"/>
              </a:lnSpc>
              <a:spcBef>
                <a:spcPts val="1200"/>
              </a:spcBef>
              <a:spcAft>
                <a:spcPts val="0"/>
              </a:spcAft>
              <a:buNone/>
            </a:pPr>
            <a:r>
              <a:rPr lang="en-US" sz="2800" b="1" i="0" u="none" strike="noStrike" cap="none" dirty="0">
                <a:solidFill>
                  <a:srgbClr val="FF0000"/>
                </a:solidFill>
                <a:latin typeface="Calibri" pitchFamily="34" charset="0"/>
                <a:ea typeface="Calibri" pitchFamily="34" charset="0"/>
                <a:cs typeface="Calibri" pitchFamily="34" charset="0"/>
                <a:sym typeface="Trebuchet MS"/>
              </a:rPr>
              <a:t>		</a:t>
            </a:r>
            <a:r>
              <a:rPr lang="en-US" sz="2800" b="1" i="0" u="none" strike="noStrike" cap="none" dirty="0">
                <a:solidFill>
                  <a:schemeClr val="dk1"/>
                </a:solidFill>
                <a:latin typeface="Calibri" pitchFamily="34" charset="0"/>
                <a:ea typeface="Calibri" pitchFamily="34" charset="0"/>
                <a:cs typeface="Calibri" pitchFamily="34" charset="0"/>
                <a:sym typeface="Trebuchet MS"/>
              </a:rPr>
              <a:t>- (AEA-15, AEA-20 &amp; GY)</a:t>
            </a:r>
            <a:endParaRPr b="1">
              <a:latin typeface="Calibri" pitchFamily="34" charset="0"/>
              <a:ea typeface="Calibri" pitchFamily="34" charset="0"/>
              <a:cs typeface="Calibri" pitchFamily="34" charset="0"/>
            </a:endParaRPr>
          </a:p>
          <a:p>
            <a:pPr marL="685800" marR="0" lvl="1" indent="-349250" algn="just" rtl="0">
              <a:lnSpc>
                <a:spcPct val="120000"/>
              </a:lnSpc>
              <a:spcBef>
                <a:spcPts val="120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Children Policies 			</a:t>
            </a:r>
            <a:r>
              <a:rPr lang="en-US" sz="2800" b="1" i="0" u="none" strike="noStrike" cap="none" dirty="0">
                <a:solidFill>
                  <a:srgbClr val="FF0000"/>
                </a:solidFill>
                <a:latin typeface="Calibri" pitchFamily="34" charset="0"/>
                <a:ea typeface="Calibri" pitchFamily="34" charset="0"/>
                <a:cs typeface="Calibri" pitchFamily="34" charset="0"/>
                <a:sym typeface="Trebuchet MS"/>
              </a:rPr>
              <a:t>-	No Loan</a:t>
            </a:r>
            <a:endParaRPr b="1">
              <a:latin typeface="Calibri" pitchFamily="34" charset="0"/>
              <a:ea typeface="Calibri" pitchFamily="34" charset="0"/>
              <a:cs typeface="Calibri" pitchFamily="34" charset="0"/>
            </a:endParaRPr>
          </a:p>
          <a:p>
            <a:pPr marL="685800" marR="0" lvl="1" indent="-349250" algn="just" rtl="0">
              <a:lnSpc>
                <a:spcPct val="120000"/>
              </a:lnSpc>
              <a:spcBef>
                <a:spcPts val="1200"/>
              </a:spcBef>
              <a:spcAft>
                <a:spcPts val="0"/>
              </a:spcAft>
              <a:buNone/>
            </a:pPr>
            <a:r>
              <a:rPr lang="en-US" sz="2800" b="1" i="0" u="none" strike="noStrike" cap="none" dirty="0">
                <a:solidFill>
                  <a:srgbClr val="FF0000"/>
                </a:solidFill>
                <a:latin typeface="Calibri" pitchFamily="34" charset="0"/>
                <a:ea typeface="Calibri" pitchFamily="34" charset="0"/>
                <a:cs typeface="Calibri" pitchFamily="34" charset="0"/>
                <a:sym typeface="Trebuchet MS"/>
              </a:rPr>
              <a:t>		</a:t>
            </a:r>
            <a:r>
              <a:rPr lang="en-US" sz="2800" b="1" i="0" u="none" strike="noStrike" cap="none" dirty="0">
                <a:solidFill>
                  <a:schemeClr val="dk1"/>
                </a:solidFill>
                <a:latin typeface="Calibri" pitchFamily="34" charset="0"/>
                <a:ea typeface="Calibri" pitchFamily="34" charset="0"/>
                <a:cs typeface="Calibri" pitchFamily="34" charset="0"/>
                <a:sym typeface="Trebuchet MS"/>
              </a:rPr>
              <a:t>- (CP)</a:t>
            </a:r>
            <a:endParaRPr b="1">
              <a:latin typeface="Calibri" pitchFamily="34" charset="0"/>
              <a:ea typeface="Calibri" pitchFamily="34" charset="0"/>
              <a:cs typeface="Calibri" pitchFamily="34" charset="0"/>
            </a:endParaRPr>
          </a:p>
        </p:txBody>
      </p:sp>
      <p:sp>
        <p:nvSpPr>
          <p:cNvPr id="519" name="Google Shape;519;p52"/>
          <p:cNvSpPr txBox="1"/>
          <p:nvPr/>
        </p:nvSpPr>
        <p:spPr>
          <a:xfrm>
            <a:off x="0" y="533400"/>
            <a:ext cx="322716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Loan on Policy :</a:t>
            </a:r>
            <a:endParaRPr sz="3200" b="1">
              <a:solidFill>
                <a:sysClr val="windowText" lastClr="000000"/>
              </a:solidFill>
              <a:latin typeface="Trebuchet MS"/>
              <a:ea typeface="Trebuchet MS"/>
              <a:cs typeface="Trebuchet MS"/>
              <a:sym typeface="Trebuchet MS"/>
            </a:endParaRPr>
          </a:p>
        </p:txBody>
      </p:sp>
      <p:sp>
        <p:nvSpPr>
          <p:cNvPr id="520" name="Google Shape;520;p5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3"/>
          <p:cNvSpPr txBox="1"/>
          <p:nvPr/>
        </p:nvSpPr>
        <p:spPr>
          <a:xfrm>
            <a:off x="0" y="1428750"/>
            <a:ext cx="8929688" cy="5429250"/>
          </a:xfrm>
          <a:prstGeom prst="rect">
            <a:avLst/>
          </a:prstGeom>
          <a:noFill/>
          <a:ln>
            <a:noFill/>
          </a:ln>
        </p:spPr>
        <p:txBody>
          <a:bodyPr spcFirstLastPara="1" wrap="square" lIns="91425" tIns="45700" rIns="91425" bIns="45700" anchor="t" anchorCtr="0">
            <a:normAutofit lnSpcReduction="10000"/>
          </a:bodyPr>
          <a:lstStyle/>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Policy should not have been assigned.</a:t>
            </a:r>
            <a:endParaRPr b="1">
              <a:latin typeface="Calibri" pitchFamily="34" charset="0"/>
              <a:ea typeface="Calibri" pitchFamily="34" charset="0"/>
              <a:cs typeface="Calibri" pitchFamily="34" charset="0"/>
            </a:endParaRPr>
          </a:p>
          <a:p>
            <a:pPr marL="685800" marR="0" lvl="1" indent="-209550" algn="just" rtl="0">
              <a:spcBef>
                <a:spcPts val="0"/>
              </a:spcBef>
              <a:spcAft>
                <a:spcPts val="0"/>
              </a:spcAft>
              <a:buClr>
                <a:schemeClr val="dk1"/>
              </a:buClr>
              <a:buSzPts val="2200"/>
              <a:buFont typeface="Noto Sans Symbols"/>
              <a:buNone/>
            </a:pPr>
            <a:endParaRPr sz="22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Maximum of 90% of Surrender Value can be sanctioned as Loan Amount.</a:t>
            </a:r>
            <a:endParaRPr b="1">
              <a:latin typeface="Calibri" pitchFamily="34" charset="0"/>
              <a:ea typeface="Calibri" pitchFamily="34" charset="0"/>
              <a:cs typeface="Calibri" pitchFamily="34" charset="0"/>
            </a:endParaRPr>
          </a:p>
          <a:p>
            <a:pPr marL="685800" marR="0" lvl="1" indent="-209550" algn="just" rtl="0">
              <a:spcBef>
                <a:spcPts val="0"/>
              </a:spcBef>
              <a:spcAft>
                <a:spcPts val="0"/>
              </a:spcAft>
              <a:buClr>
                <a:schemeClr val="dk1"/>
              </a:buClr>
              <a:buSzPts val="2200"/>
              <a:buFont typeface="Noto Sans Symbols"/>
              <a:buNone/>
            </a:pPr>
            <a:endParaRPr sz="22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Loan amount should be Minimum of Rs. 1000/- &amp; in multiples of Rs. 100/-.</a:t>
            </a:r>
            <a:endParaRPr b="1">
              <a:latin typeface="Calibri" pitchFamily="34" charset="0"/>
              <a:ea typeface="Calibri" pitchFamily="34" charset="0"/>
              <a:cs typeface="Calibri" pitchFamily="34" charset="0"/>
            </a:endParaRPr>
          </a:p>
          <a:p>
            <a:pPr marL="685800" marR="0" lvl="1" indent="-209550" algn="just" rtl="0">
              <a:spcBef>
                <a:spcPts val="0"/>
              </a:spcBef>
              <a:spcAft>
                <a:spcPts val="0"/>
              </a:spcAft>
              <a:buClr>
                <a:schemeClr val="dk1"/>
              </a:buClr>
              <a:buSzPts val="2200"/>
              <a:buFont typeface="Noto Sans Symbols"/>
              <a:buNone/>
            </a:pPr>
            <a:endParaRPr sz="22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Loan Amount will be paid after executing the Loan Bond &amp; Assignment in the name of President of India. Loan PRB is supplied to policy holder.</a:t>
            </a:r>
            <a:endParaRPr b="1">
              <a:latin typeface="Calibri" pitchFamily="34" charset="0"/>
              <a:ea typeface="Calibri" pitchFamily="34" charset="0"/>
              <a:cs typeface="Calibri" pitchFamily="34" charset="0"/>
            </a:endParaRPr>
          </a:p>
          <a:p>
            <a:pPr marL="685800" marR="0" lvl="1" indent="-209550" algn="just" rtl="0">
              <a:spcBef>
                <a:spcPts val="0"/>
              </a:spcBef>
              <a:spcAft>
                <a:spcPts val="0"/>
              </a:spcAft>
              <a:buClr>
                <a:schemeClr val="dk1"/>
              </a:buClr>
              <a:buSzPts val="2200"/>
              <a:buFont typeface="Noto Sans Symbols"/>
              <a:buNone/>
            </a:pPr>
            <a:endParaRPr sz="22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Policy Bond, Loan Bond &amp; Assignment Document will be kept in Safe Custody with the Postmaster.</a:t>
            </a:r>
            <a:endParaRPr b="1">
              <a:latin typeface="Calibri" pitchFamily="34" charset="0"/>
              <a:ea typeface="Calibri" pitchFamily="34" charset="0"/>
              <a:cs typeface="Calibri" pitchFamily="34" charset="0"/>
            </a:endParaRPr>
          </a:p>
          <a:p>
            <a:pPr marL="685800" marR="0" lvl="1" indent="-171450" algn="just"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171450" algn="just"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171450" algn="just"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p:txBody>
      </p:sp>
      <p:sp>
        <p:nvSpPr>
          <p:cNvPr id="526" name="Google Shape;526;p53"/>
          <p:cNvSpPr txBox="1"/>
          <p:nvPr/>
        </p:nvSpPr>
        <p:spPr>
          <a:xfrm>
            <a:off x="0" y="533400"/>
            <a:ext cx="490390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Loan on Policy – Contd. :</a:t>
            </a:r>
            <a:endParaRPr sz="3200" b="1">
              <a:solidFill>
                <a:sysClr val="windowText" lastClr="000000"/>
              </a:solidFill>
              <a:latin typeface="Trebuchet MS"/>
              <a:ea typeface="Trebuchet MS"/>
              <a:cs typeface="Trebuchet MS"/>
              <a:sym typeface="Trebuchet MS"/>
            </a:endParaRPr>
          </a:p>
        </p:txBody>
      </p:sp>
      <p:sp>
        <p:nvSpPr>
          <p:cNvPr id="527" name="Google Shape;527;p5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54"/>
          <p:cNvSpPr txBox="1"/>
          <p:nvPr/>
        </p:nvSpPr>
        <p:spPr>
          <a:xfrm>
            <a:off x="0" y="1543050"/>
            <a:ext cx="8758238" cy="5314950"/>
          </a:xfrm>
          <a:prstGeom prst="rect">
            <a:avLst/>
          </a:prstGeom>
          <a:noFill/>
          <a:ln>
            <a:noFill/>
          </a:ln>
        </p:spPr>
        <p:txBody>
          <a:bodyPr spcFirstLastPara="1" wrap="square" lIns="91425" tIns="45700" rIns="91425" bIns="45700" anchor="t" anchorCtr="0">
            <a:normAutofit fontScale="92500" lnSpcReduction="20000"/>
          </a:bodyPr>
          <a:lstStyle/>
          <a:p>
            <a:pPr marL="685800" marR="0" lvl="1" indent="-349250" algn="just" rtl="0">
              <a:spcBef>
                <a:spcPts val="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Interest will be charged @ 10% per annum compounding half yearly. A notice of Loan Capitalization will be sent to policy holder on half yearly basis.</a:t>
            </a:r>
            <a:endParaRPr b="1">
              <a:latin typeface="Calibri" pitchFamily="34" charset="0"/>
              <a:ea typeface="Calibri" pitchFamily="34" charset="0"/>
              <a:cs typeface="Calibri" pitchFamily="34" charset="0"/>
            </a:endParaRPr>
          </a:p>
          <a:p>
            <a:pPr marL="685800" marR="0" lvl="1" indent="-196532" algn="just" rtl="0">
              <a:spcBef>
                <a:spcPts val="0"/>
              </a:spcBef>
              <a:spcAft>
                <a:spcPts val="0"/>
              </a:spcAft>
              <a:buClr>
                <a:schemeClr val="dk1"/>
              </a:buClr>
              <a:buSzPct val="100000"/>
              <a:buFont typeface="Noto Sans Symbols"/>
              <a:buNone/>
            </a:pPr>
            <a:endParaRPr sz="26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When loan capitalization reaches 100% of surrender value, final intimation/notice will be sent to insurant to pay off outstanding loan amount and due interest.</a:t>
            </a:r>
            <a:endParaRPr b="1">
              <a:latin typeface="Calibri" pitchFamily="34" charset="0"/>
              <a:ea typeface="Calibri" pitchFamily="34" charset="0"/>
              <a:cs typeface="Calibri" pitchFamily="34" charset="0"/>
            </a:endParaRPr>
          </a:p>
          <a:p>
            <a:pPr marL="685800" marR="0" lvl="1" indent="-196532" algn="just" rtl="0">
              <a:spcBef>
                <a:spcPts val="0"/>
              </a:spcBef>
              <a:spcAft>
                <a:spcPts val="0"/>
              </a:spcAft>
              <a:buClr>
                <a:schemeClr val="dk1"/>
              </a:buClr>
              <a:buSzPct val="100000"/>
              <a:buFont typeface="Noto Sans Symbols"/>
              <a:buNone/>
            </a:pPr>
            <a:endParaRPr sz="26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Policy holder should repay the due amount within next 30 days from the date of final intimation, otherwise policy will be forcibly Surrendered and the balance, if any will be paid to holder.</a:t>
            </a:r>
            <a:endParaRPr sz="2200" b="1" i="0" u="none" strike="noStrike" cap="none">
              <a:solidFill>
                <a:srgbClr val="FF0000"/>
              </a:solidFill>
              <a:latin typeface="Calibri" pitchFamily="34" charset="0"/>
              <a:ea typeface="Calibri" pitchFamily="34" charset="0"/>
              <a:cs typeface="Calibri" pitchFamily="34" charset="0"/>
              <a:sym typeface="Trebuchet MS"/>
            </a:endParaRPr>
          </a:p>
          <a:p>
            <a:pPr marL="685800" marR="0" lvl="1" indent="-196532" algn="just" rtl="0">
              <a:spcBef>
                <a:spcPts val="0"/>
              </a:spcBef>
              <a:spcAft>
                <a:spcPts val="0"/>
              </a:spcAft>
              <a:buClr>
                <a:schemeClr val="dk1"/>
              </a:buClr>
              <a:buSzPct val="100000"/>
              <a:buFont typeface="Noto Sans Symbols"/>
              <a:buNone/>
            </a:pPr>
            <a:endParaRPr sz="26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2</a:t>
            </a:r>
            <a:r>
              <a:rPr lang="en-US" sz="2800" b="1" i="0" u="none" strike="noStrike" cap="none" baseline="30000" dirty="0">
                <a:solidFill>
                  <a:schemeClr val="dk1"/>
                </a:solidFill>
                <a:latin typeface="Calibri" pitchFamily="34" charset="0"/>
                <a:ea typeface="Calibri" pitchFamily="34" charset="0"/>
                <a:cs typeface="Calibri" pitchFamily="34" charset="0"/>
                <a:sym typeface="Trebuchet MS"/>
              </a:rPr>
              <a:t>nd</a:t>
            </a:r>
            <a:r>
              <a:rPr lang="en-US" sz="2800" b="1" i="0" u="none" strike="noStrike" cap="none" dirty="0">
                <a:solidFill>
                  <a:schemeClr val="dk1"/>
                </a:solidFill>
                <a:latin typeface="Calibri" pitchFamily="34" charset="0"/>
                <a:ea typeface="Calibri" pitchFamily="34" charset="0"/>
                <a:cs typeface="Calibri" pitchFamily="34" charset="0"/>
                <a:sym typeface="Trebuchet MS"/>
              </a:rPr>
              <a:t> loan can be sanctioned after complete repayment of the previous loan.</a:t>
            </a:r>
            <a:endParaRPr b="1">
              <a:latin typeface="Calibri" pitchFamily="34" charset="0"/>
              <a:ea typeface="Calibri" pitchFamily="34" charset="0"/>
              <a:cs typeface="Calibri" pitchFamily="34" charset="0"/>
            </a:endParaRPr>
          </a:p>
        </p:txBody>
      </p:sp>
      <p:sp>
        <p:nvSpPr>
          <p:cNvPr id="533" name="Google Shape;533;p54"/>
          <p:cNvSpPr txBox="1"/>
          <p:nvPr/>
        </p:nvSpPr>
        <p:spPr>
          <a:xfrm>
            <a:off x="0" y="533400"/>
            <a:ext cx="490390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Loan on Policy – Contd. :</a:t>
            </a:r>
            <a:endParaRPr sz="3200" b="1">
              <a:solidFill>
                <a:sysClr val="windowText" lastClr="000000"/>
              </a:solidFill>
              <a:latin typeface="Trebuchet MS"/>
              <a:ea typeface="Trebuchet MS"/>
              <a:cs typeface="Trebuchet MS"/>
              <a:sym typeface="Trebuchet MS"/>
            </a:endParaRPr>
          </a:p>
        </p:txBody>
      </p:sp>
      <p:sp>
        <p:nvSpPr>
          <p:cNvPr id="534" name="Google Shape;534;p5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5"/>
          <p:cNvSpPr txBox="1"/>
          <p:nvPr/>
        </p:nvSpPr>
        <p:spPr>
          <a:xfrm>
            <a:off x="0" y="1414462"/>
            <a:ext cx="8915400" cy="5443537"/>
          </a:xfrm>
          <a:prstGeom prst="rect">
            <a:avLst/>
          </a:prstGeom>
          <a:noFill/>
          <a:ln>
            <a:noFill/>
          </a:ln>
        </p:spPr>
        <p:txBody>
          <a:bodyPr spcFirstLastPara="1" wrap="square" lIns="91425" tIns="45700" rIns="91425" bIns="45700" anchor="t" anchorCtr="0">
            <a:normAutofit lnSpcReduction="10000"/>
          </a:bodyPr>
          <a:lstStyle/>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Policies may be assigned by the policy holder, either:</a:t>
            </a:r>
            <a:endParaRPr b="1">
              <a:latin typeface="Calibri" pitchFamily="34" charset="0"/>
              <a:ea typeface="Calibri" pitchFamily="34" charset="0"/>
              <a:cs typeface="Calibri" pitchFamily="34" charset="0"/>
            </a:endParaRPr>
          </a:p>
          <a:p>
            <a:pPr marL="685800" marR="0" lvl="1" indent="-260350" algn="just" rtl="0">
              <a:spcBef>
                <a:spcPts val="0"/>
              </a:spcBef>
              <a:spcAft>
                <a:spcPts val="0"/>
              </a:spcAft>
              <a:buClr>
                <a:schemeClr val="dk1"/>
              </a:buClr>
              <a:buSzPts val="1400"/>
              <a:buFont typeface="Noto Sans Symbols"/>
              <a:buNone/>
            </a:pPr>
            <a:endParaRPr sz="1400" b="1" i="0" u="none" strike="noStrike" cap="none">
              <a:solidFill>
                <a:schemeClr val="dk1"/>
              </a:solidFill>
              <a:latin typeface="Calibri" pitchFamily="34" charset="0"/>
              <a:ea typeface="Calibri" pitchFamily="34" charset="0"/>
              <a:cs typeface="Calibri" pitchFamily="34" charset="0"/>
              <a:sym typeface="Trebuchet MS"/>
            </a:endParaRPr>
          </a:p>
          <a:p>
            <a:pPr marL="1365250" marR="0" lvl="2" indent="-571500" algn="just" rtl="0">
              <a:spcBef>
                <a:spcPts val="0"/>
              </a:spcBef>
              <a:spcAft>
                <a:spcPts val="0"/>
              </a:spcAft>
              <a:buClr>
                <a:srgbClr val="FF0000"/>
              </a:buClr>
              <a:buSzPts val="2600"/>
              <a:buFont typeface="Trebuchet MS"/>
              <a:buAutoNum type="romanLcParenBoth"/>
            </a:pPr>
            <a:r>
              <a:rPr lang="en-US" sz="2600" b="1" i="0" u="none" strike="noStrike" cap="none" dirty="0">
                <a:solidFill>
                  <a:srgbClr val="FF0000"/>
                </a:solidFill>
                <a:latin typeface="Calibri" pitchFamily="34" charset="0"/>
                <a:ea typeface="Calibri" pitchFamily="34" charset="0"/>
                <a:cs typeface="Calibri" pitchFamily="34" charset="0"/>
                <a:sym typeface="Trebuchet MS"/>
              </a:rPr>
              <a:t>for valuable consideration    OR</a:t>
            </a:r>
            <a:endParaRPr b="1">
              <a:latin typeface="Calibri" pitchFamily="34" charset="0"/>
              <a:ea typeface="Calibri" pitchFamily="34" charset="0"/>
              <a:cs typeface="Calibri" pitchFamily="34" charset="0"/>
            </a:endParaRPr>
          </a:p>
          <a:p>
            <a:pPr marL="1365250" marR="0" lvl="2" indent="-571500" algn="just" rtl="0">
              <a:spcBef>
                <a:spcPts val="0"/>
              </a:spcBef>
              <a:spcAft>
                <a:spcPts val="0"/>
              </a:spcAft>
              <a:buClr>
                <a:srgbClr val="FF0000"/>
              </a:buClr>
              <a:buSzPts val="2600"/>
              <a:buFont typeface="Trebuchet MS"/>
              <a:buAutoNum type="romanLcParenBoth"/>
            </a:pPr>
            <a:r>
              <a:rPr lang="en-US" sz="2600" b="1" i="0" u="none" strike="noStrike" cap="none" dirty="0">
                <a:solidFill>
                  <a:srgbClr val="FF0000"/>
                </a:solidFill>
                <a:latin typeface="Calibri" pitchFamily="34" charset="0"/>
                <a:ea typeface="Calibri" pitchFamily="34" charset="0"/>
                <a:cs typeface="Calibri" pitchFamily="34" charset="0"/>
                <a:sym typeface="Trebuchet MS"/>
              </a:rPr>
              <a:t>by way of Gift</a:t>
            </a:r>
            <a:endParaRPr b="1">
              <a:latin typeface="Calibri" pitchFamily="34" charset="0"/>
              <a:ea typeface="Calibri" pitchFamily="34" charset="0"/>
              <a:cs typeface="Calibri" pitchFamily="34" charset="0"/>
            </a:endParaRPr>
          </a:p>
          <a:p>
            <a:pPr marL="1371600" marR="0" lvl="2" indent="-577850" algn="just" rtl="0">
              <a:spcBef>
                <a:spcPts val="0"/>
              </a:spcBef>
              <a:spcAft>
                <a:spcPts val="0"/>
              </a:spcAft>
              <a:buNone/>
            </a:pPr>
            <a:r>
              <a:rPr lang="en-US" sz="2600" b="1" i="0" u="none" strike="noStrike" cap="none" dirty="0">
                <a:solidFill>
                  <a:srgbClr val="FF0000"/>
                </a:solidFill>
                <a:latin typeface="Calibri" pitchFamily="34" charset="0"/>
                <a:ea typeface="Calibri" pitchFamily="34" charset="0"/>
                <a:cs typeface="Calibri" pitchFamily="34" charset="0"/>
                <a:sym typeface="Trebuchet MS"/>
              </a:rPr>
              <a:t> - 	either in </a:t>
            </a:r>
            <a:r>
              <a:rPr lang="en-US" sz="2600" b="1" i="0" u="none" strike="noStrike" cap="none" dirty="0" err="1">
                <a:solidFill>
                  <a:srgbClr val="FF0000"/>
                </a:solidFill>
                <a:latin typeface="Calibri" pitchFamily="34" charset="0"/>
                <a:ea typeface="Calibri" pitchFamily="34" charset="0"/>
                <a:cs typeface="Calibri" pitchFamily="34" charset="0"/>
                <a:sym typeface="Trebuchet MS"/>
              </a:rPr>
              <a:t>favour</a:t>
            </a:r>
            <a:r>
              <a:rPr lang="en-US" sz="2600" b="1" i="0" u="none" strike="noStrike" cap="none" dirty="0">
                <a:solidFill>
                  <a:srgbClr val="FF0000"/>
                </a:solidFill>
                <a:latin typeface="Calibri" pitchFamily="34" charset="0"/>
                <a:ea typeface="Calibri" pitchFamily="34" charset="0"/>
                <a:cs typeface="Calibri" pitchFamily="34" charset="0"/>
                <a:sym typeface="Trebuchet MS"/>
              </a:rPr>
              <a:t> of one person or jointly in </a:t>
            </a:r>
            <a:r>
              <a:rPr lang="en-US" sz="2600" b="1" i="0" u="none" strike="noStrike" cap="none" dirty="0" err="1">
                <a:solidFill>
                  <a:srgbClr val="FF0000"/>
                </a:solidFill>
                <a:latin typeface="Calibri" pitchFamily="34" charset="0"/>
                <a:ea typeface="Calibri" pitchFamily="34" charset="0"/>
                <a:cs typeface="Calibri" pitchFamily="34" charset="0"/>
                <a:sym typeface="Trebuchet MS"/>
              </a:rPr>
              <a:t>favour</a:t>
            </a:r>
            <a:r>
              <a:rPr lang="en-US" sz="2600" b="1" i="0" u="none" strike="noStrike" cap="none" dirty="0">
                <a:solidFill>
                  <a:srgbClr val="FF0000"/>
                </a:solidFill>
                <a:latin typeface="Calibri" pitchFamily="34" charset="0"/>
                <a:ea typeface="Calibri" pitchFamily="34" charset="0"/>
                <a:cs typeface="Calibri" pitchFamily="34" charset="0"/>
                <a:sym typeface="Trebuchet MS"/>
              </a:rPr>
              <a:t> of two or more persons.</a:t>
            </a:r>
            <a:endParaRPr b="1">
              <a:latin typeface="Calibri" pitchFamily="34" charset="0"/>
              <a:ea typeface="Calibri" pitchFamily="34" charset="0"/>
              <a:cs typeface="Calibri" pitchFamily="34" charset="0"/>
            </a:endParaRPr>
          </a:p>
          <a:p>
            <a:pPr marL="685800" marR="0" lvl="1" indent="-260350" algn="just" rtl="0">
              <a:spcBef>
                <a:spcPts val="0"/>
              </a:spcBef>
              <a:spcAft>
                <a:spcPts val="0"/>
              </a:spcAft>
              <a:buClr>
                <a:schemeClr val="dk1"/>
              </a:buClr>
              <a:buSzPts val="1400"/>
              <a:buFont typeface="Noto Sans Symbols"/>
              <a:buNone/>
            </a:pPr>
            <a:endParaRPr sz="14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The assignment may be made either by an endorsement on the reverse of the policy itself or</a:t>
            </a:r>
            <a:br>
              <a:rPr lang="en-US" sz="2600" b="1" i="0" u="none" strike="noStrike" cap="none" dirty="0">
                <a:solidFill>
                  <a:schemeClr val="dk1"/>
                </a:solidFill>
                <a:latin typeface="Calibri" pitchFamily="34" charset="0"/>
                <a:ea typeface="Calibri" pitchFamily="34" charset="0"/>
                <a:cs typeface="Calibri" pitchFamily="34" charset="0"/>
                <a:sym typeface="Trebuchet MS"/>
              </a:rPr>
            </a:br>
            <a:r>
              <a:rPr lang="en-US" sz="2600" b="1" i="0" u="none" strike="noStrike" cap="none" dirty="0">
                <a:solidFill>
                  <a:schemeClr val="dk1"/>
                </a:solidFill>
                <a:latin typeface="Calibri" pitchFamily="34" charset="0"/>
                <a:ea typeface="Calibri" pitchFamily="34" charset="0"/>
                <a:cs typeface="Calibri" pitchFamily="34" charset="0"/>
                <a:sym typeface="Trebuchet MS"/>
              </a:rPr>
              <a:t>by a separate deed attested by a witness.</a:t>
            </a:r>
            <a:endParaRPr b="1">
              <a:latin typeface="Calibri" pitchFamily="34" charset="0"/>
              <a:ea typeface="Calibri" pitchFamily="34" charset="0"/>
              <a:cs typeface="Calibri" pitchFamily="34" charset="0"/>
            </a:endParaRPr>
          </a:p>
          <a:p>
            <a:pPr marL="685800" marR="0" lvl="1" indent="-260350" algn="just" rtl="0">
              <a:spcBef>
                <a:spcPts val="0"/>
              </a:spcBef>
              <a:spcAft>
                <a:spcPts val="0"/>
              </a:spcAft>
              <a:buClr>
                <a:schemeClr val="dk1"/>
              </a:buClr>
              <a:buSzPts val="1400"/>
              <a:buFont typeface="Noto Sans Symbols"/>
              <a:buNone/>
            </a:pPr>
            <a:endParaRPr sz="14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Assigns is the only person competent to deal with Policy Assigned.</a:t>
            </a:r>
            <a:endParaRPr b="1">
              <a:latin typeface="Calibri" pitchFamily="34" charset="0"/>
              <a:ea typeface="Calibri" pitchFamily="34" charset="0"/>
              <a:cs typeface="Calibri" pitchFamily="34" charset="0"/>
            </a:endParaRPr>
          </a:p>
          <a:p>
            <a:pPr marL="685800" marR="0" lvl="1" indent="-260350" algn="just" rtl="0">
              <a:spcBef>
                <a:spcPts val="0"/>
              </a:spcBef>
              <a:spcAft>
                <a:spcPts val="0"/>
              </a:spcAft>
              <a:buClr>
                <a:schemeClr val="dk1"/>
              </a:buClr>
              <a:buSzPts val="1400"/>
              <a:buFont typeface="Noto Sans Symbols"/>
              <a:buNone/>
            </a:pPr>
            <a:endParaRPr sz="14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Assignment of policy shall automatically cancel the nomination (Except in case of Loan from Department).</a:t>
            </a:r>
            <a:endParaRPr b="1">
              <a:latin typeface="Calibri" pitchFamily="34" charset="0"/>
              <a:ea typeface="Calibri" pitchFamily="34" charset="0"/>
              <a:cs typeface="Calibri" pitchFamily="34" charset="0"/>
            </a:endParaRPr>
          </a:p>
        </p:txBody>
      </p:sp>
      <p:sp>
        <p:nvSpPr>
          <p:cNvPr id="540" name="Google Shape;540;p55"/>
          <p:cNvSpPr txBox="1"/>
          <p:nvPr/>
        </p:nvSpPr>
        <p:spPr>
          <a:xfrm>
            <a:off x="0" y="533400"/>
            <a:ext cx="439415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ysClr val="windowText" lastClr="000000"/>
                </a:solidFill>
                <a:latin typeface="Trebuchet MS"/>
                <a:ea typeface="Trebuchet MS"/>
                <a:cs typeface="Trebuchet MS"/>
                <a:sym typeface="Trebuchet MS"/>
              </a:rPr>
              <a:t>Assignment of Policy :</a:t>
            </a:r>
            <a:endParaRPr sz="3200" b="1">
              <a:solidFill>
                <a:sysClr val="windowText" lastClr="000000"/>
              </a:solidFill>
              <a:latin typeface="Trebuchet MS"/>
              <a:ea typeface="Trebuchet MS"/>
              <a:cs typeface="Trebuchet MS"/>
              <a:sym typeface="Trebuchet MS"/>
            </a:endParaRPr>
          </a:p>
        </p:txBody>
      </p:sp>
      <p:sp>
        <p:nvSpPr>
          <p:cNvPr id="541" name="Google Shape;541;p5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6"/>
          <p:cNvSpPr txBox="1"/>
          <p:nvPr/>
        </p:nvSpPr>
        <p:spPr>
          <a:xfrm>
            <a:off x="0" y="1385888"/>
            <a:ext cx="8901113" cy="5472112"/>
          </a:xfrm>
          <a:prstGeom prst="rect">
            <a:avLst/>
          </a:prstGeom>
          <a:noFill/>
          <a:ln>
            <a:noFill/>
          </a:ln>
        </p:spPr>
        <p:txBody>
          <a:bodyPr spcFirstLastPara="1" wrap="square" lIns="91425" tIns="45700" rIns="91425" bIns="45700" anchor="t" anchorCtr="0">
            <a:normAutofit/>
          </a:bodyPr>
          <a:lstStyle/>
          <a:p>
            <a:pPr marL="685800" marR="0" lvl="1"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Policies may be Re-assigned in the name of policy holder by the assigns.</a:t>
            </a:r>
            <a:endParaRPr b="1">
              <a:latin typeface="Calibri" pitchFamily="34" charset="0"/>
              <a:ea typeface="Calibri" pitchFamily="34" charset="0"/>
              <a:cs typeface="Calibri" pitchFamily="34" charset="0"/>
            </a:endParaRPr>
          </a:p>
          <a:p>
            <a:pPr marL="685800" marR="0" lvl="1" indent="-171450" algn="just"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1143000" marR="0" lvl="2" indent="-349250" algn="just" rtl="0">
              <a:spcBef>
                <a:spcPts val="0"/>
              </a:spcBef>
              <a:spcAft>
                <a:spcPts val="0"/>
              </a:spcAft>
              <a:buNone/>
            </a:pPr>
            <a:r>
              <a:rPr lang="en-US" sz="2800" b="1" i="0" u="none" strike="noStrike" cap="none" dirty="0">
                <a:solidFill>
                  <a:srgbClr val="FF0000"/>
                </a:solidFill>
                <a:latin typeface="Calibri" pitchFamily="34" charset="0"/>
                <a:ea typeface="Calibri" pitchFamily="34" charset="0"/>
                <a:cs typeface="Calibri" pitchFamily="34" charset="0"/>
                <a:sym typeface="Trebuchet MS"/>
              </a:rPr>
              <a:t>	- Re-assignment should be in writing attested by one or more witnesses.</a:t>
            </a:r>
            <a:endParaRPr b="1">
              <a:latin typeface="Calibri" pitchFamily="34" charset="0"/>
              <a:ea typeface="Calibri" pitchFamily="34" charset="0"/>
              <a:cs typeface="Calibri" pitchFamily="34" charset="0"/>
            </a:endParaRPr>
          </a:p>
          <a:p>
            <a:pPr marL="1143000" marR="0" lvl="2" indent="-349250" algn="just" rtl="0">
              <a:spcBef>
                <a:spcPts val="0"/>
              </a:spcBef>
              <a:spcAft>
                <a:spcPts val="0"/>
              </a:spcAft>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800100" marR="0" lvl="2"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Loan is admissible once the policy is re-assigned in the name of policy holder.</a:t>
            </a:r>
            <a:endParaRPr b="1">
              <a:latin typeface="Calibri" pitchFamily="34" charset="0"/>
              <a:ea typeface="Calibri" pitchFamily="34" charset="0"/>
              <a:cs typeface="Calibri" pitchFamily="34" charset="0"/>
            </a:endParaRPr>
          </a:p>
          <a:p>
            <a:pPr marL="800100" marR="0" lvl="2" indent="-171450" algn="just" rtl="0">
              <a:spcBef>
                <a:spcPts val="0"/>
              </a:spcBef>
              <a:spcAft>
                <a:spcPts val="0"/>
              </a:spcAft>
              <a:buClr>
                <a:schemeClr val="dk1"/>
              </a:buClr>
              <a:buSzPts val="2800"/>
              <a:buFont typeface="Noto Sans Symbols"/>
              <a:buNone/>
            </a:pP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800100" marR="0" lvl="2"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Nomination needs to be re-registered after the  Re-assignment of policy.</a:t>
            </a:r>
            <a:endParaRPr b="1">
              <a:latin typeface="Calibri" pitchFamily="34" charset="0"/>
              <a:ea typeface="Calibri" pitchFamily="34" charset="0"/>
              <a:cs typeface="Calibri" pitchFamily="34" charset="0"/>
            </a:endParaRPr>
          </a:p>
        </p:txBody>
      </p:sp>
      <p:sp>
        <p:nvSpPr>
          <p:cNvPr id="547" name="Google Shape;547;p56"/>
          <p:cNvSpPr txBox="1"/>
          <p:nvPr/>
        </p:nvSpPr>
        <p:spPr>
          <a:xfrm>
            <a:off x="0" y="533400"/>
            <a:ext cx="49888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Re-assignment of Policy :</a:t>
            </a:r>
            <a:endParaRPr sz="3200" b="1">
              <a:solidFill>
                <a:sysClr val="windowText" lastClr="000000"/>
              </a:solidFill>
              <a:latin typeface="Trebuchet MS"/>
              <a:ea typeface="Trebuchet MS"/>
              <a:cs typeface="Trebuchet MS"/>
              <a:sym typeface="Trebuchet MS"/>
            </a:endParaRPr>
          </a:p>
        </p:txBody>
      </p:sp>
      <p:sp>
        <p:nvSpPr>
          <p:cNvPr id="548" name="Google Shape;548;p5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7"/>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685800" marR="0" lvl="1" indent="-349250" algn="just" rtl="0">
              <a:spcBef>
                <a:spcPts val="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Surrender is allowed on policies after :</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Endowment Policies</a:t>
            </a:r>
            <a:r>
              <a:rPr lang="en-US" sz="2800" b="1" i="0" u="none" strike="noStrike" cap="none" dirty="0">
                <a:solidFill>
                  <a:srgbClr val="FF0000"/>
                </a:solidFill>
                <a:latin typeface="Calibri" pitchFamily="34" charset="0"/>
                <a:ea typeface="Calibri" pitchFamily="34" charset="0"/>
                <a:cs typeface="Calibri" pitchFamily="34" charset="0"/>
                <a:sym typeface="Trebuchet MS"/>
              </a:rPr>
              <a:t>		</a:t>
            </a:r>
            <a:r>
              <a:rPr lang="en-US" sz="2800" b="1" i="0" u="none" strike="noStrike" cap="none" dirty="0" smtClean="0">
                <a:solidFill>
                  <a:srgbClr val="FF0000"/>
                </a:solidFill>
                <a:latin typeface="Calibri" pitchFamily="34" charset="0"/>
                <a:ea typeface="Calibri" pitchFamily="34" charset="0"/>
                <a:cs typeface="Calibri" pitchFamily="34" charset="0"/>
                <a:sym typeface="Trebuchet MS"/>
              </a:rPr>
              <a:t>-</a:t>
            </a:r>
            <a:r>
              <a:rPr lang="en-US" sz="2800" b="1" i="0" u="none" strike="noStrike" cap="none" dirty="0">
                <a:solidFill>
                  <a:srgbClr val="FF0000"/>
                </a:solidFill>
                <a:latin typeface="Calibri" pitchFamily="34" charset="0"/>
                <a:ea typeface="Calibri" pitchFamily="34" charset="0"/>
                <a:cs typeface="Calibri" pitchFamily="34" charset="0"/>
                <a:sym typeface="Trebuchet MS"/>
              </a:rPr>
              <a:t>	After 3 years</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None/>
            </a:pPr>
            <a:r>
              <a:rPr lang="en-US" sz="2800" b="1" i="0" u="none" strike="noStrike" cap="none" dirty="0">
                <a:solidFill>
                  <a:srgbClr val="FF0000"/>
                </a:solidFill>
                <a:latin typeface="Calibri" pitchFamily="34" charset="0"/>
                <a:ea typeface="Calibri" pitchFamily="34" charset="0"/>
                <a:cs typeface="Calibri" pitchFamily="34" charset="0"/>
                <a:sym typeface="Trebuchet MS"/>
              </a:rPr>
              <a:t>		</a:t>
            </a:r>
            <a:r>
              <a:rPr lang="en-US" sz="2800" b="1" i="0" u="none" strike="noStrike" cap="none" dirty="0">
                <a:solidFill>
                  <a:schemeClr val="dk1"/>
                </a:solidFill>
                <a:latin typeface="Calibri" pitchFamily="34" charset="0"/>
                <a:ea typeface="Calibri" pitchFamily="34" charset="0"/>
                <a:cs typeface="Calibri" pitchFamily="34" charset="0"/>
                <a:sym typeface="Trebuchet MS"/>
              </a:rPr>
              <a:t>- (EA &amp; YS)</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Whole Life Policies</a:t>
            </a:r>
            <a:r>
              <a:rPr lang="en-US" sz="2800" b="1" i="0" u="none" strike="noStrike" cap="none" dirty="0">
                <a:solidFill>
                  <a:srgbClr val="FF0000"/>
                </a:solidFill>
                <a:latin typeface="Calibri" pitchFamily="34" charset="0"/>
                <a:ea typeface="Calibri" pitchFamily="34" charset="0"/>
                <a:cs typeface="Calibri" pitchFamily="34" charset="0"/>
                <a:sym typeface="Trebuchet MS"/>
              </a:rPr>
              <a:t>			-	After 3 years </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None/>
            </a:pPr>
            <a:r>
              <a:rPr lang="en-US" sz="2800" b="1" i="0" u="none" strike="noStrike" cap="none" dirty="0">
                <a:solidFill>
                  <a:srgbClr val="FF0000"/>
                </a:solidFill>
                <a:latin typeface="Calibri" pitchFamily="34" charset="0"/>
                <a:ea typeface="Calibri" pitchFamily="34" charset="0"/>
                <a:cs typeface="Calibri" pitchFamily="34" charset="0"/>
                <a:sym typeface="Trebuchet MS"/>
              </a:rPr>
              <a:t>		</a:t>
            </a:r>
            <a:r>
              <a:rPr lang="en-US" sz="2800" b="1" i="0" u="none" strike="noStrike" cap="none" dirty="0">
                <a:solidFill>
                  <a:schemeClr val="dk1"/>
                </a:solidFill>
                <a:latin typeface="Calibri" pitchFamily="34" charset="0"/>
                <a:ea typeface="Calibri" pitchFamily="34" charset="0"/>
                <a:cs typeface="Calibri" pitchFamily="34" charset="0"/>
                <a:sym typeface="Trebuchet MS"/>
              </a:rPr>
              <a:t>- (WLA &amp; CWA)</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Anticipated Endowment Policies </a:t>
            </a:r>
            <a:r>
              <a:rPr lang="en-US" sz="2800" b="1" i="0" u="none" strike="noStrike" cap="none" dirty="0">
                <a:solidFill>
                  <a:srgbClr val="FF0000"/>
                </a:solidFill>
                <a:latin typeface="Calibri" pitchFamily="34" charset="0"/>
                <a:ea typeface="Calibri" pitchFamily="34" charset="0"/>
                <a:cs typeface="Calibri" pitchFamily="34" charset="0"/>
                <a:sym typeface="Trebuchet MS"/>
              </a:rPr>
              <a:t>-	No Surrender</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None/>
            </a:pPr>
            <a:r>
              <a:rPr lang="en-US" sz="2800" b="1" i="0" u="none" strike="noStrike" cap="none" dirty="0">
                <a:solidFill>
                  <a:srgbClr val="FF0000"/>
                </a:solidFill>
                <a:latin typeface="Calibri" pitchFamily="34" charset="0"/>
                <a:ea typeface="Calibri" pitchFamily="34" charset="0"/>
                <a:cs typeface="Calibri" pitchFamily="34" charset="0"/>
                <a:sym typeface="Trebuchet MS"/>
              </a:rPr>
              <a:t>		</a:t>
            </a:r>
            <a:r>
              <a:rPr lang="en-US" sz="2800" b="1" i="0" u="none" strike="noStrike" cap="none" dirty="0">
                <a:solidFill>
                  <a:schemeClr val="dk1"/>
                </a:solidFill>
                <a:latin typeface="Calibri" pitchFamily="34" charset="0"/>
                <a:ea typeface="Calibri" pitchFamily="34" charset="0"/>
                <a:cs typeface="Calibri" pitchFamily="34" charset="0"/>
                <a:sym typeface="Trebuchet MS"/>
              </a:rPr>
              <a:t>- (AEA-15, AEA-20 &amp; GY)</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Children Policies 			</a:t>
            </a:r>
            <a:r>
              <a:rPr lang="en-US" sz="2800" b="1" i="0" u="none" strike="noStrike" cap="none" dirty="0">
                <a:solidFill>
                  <a:srgbClr val="FF0000"/>
                </a:solidFill>
                <a:latin typeface="Calibri" pitchFamily="34" charset="0"/>
                <a:ea typeface="Calibri" pitchFamily="34" charset="0"/>
                <a:cs typeface="Calibri" pitchFamily="34" charset="0"/>
                <a:sym typeface="Trebuchet MS"/>
              </a:rPr>
              <a:t>-	No Surrender</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None/>
            </a:pPr>
            <a:r>
              <a:rPr lang="en-US" sz="2800" b="1" i="0" u="none" strike="noStrike" cap="none" dirty="0">
                <a:solidFill>
                  <a:srgbClr val="FF0000"/>
                </a:solidFill>
                <a:latin typeface="Calibri" pitchFamily="34" charset="0"/>
                <a:ea typeface="Calibri" pitchFamily="34" charset="0"/>
                <a:cs typeface="Calibri" pitchFamily="34" charset="0"/>
                <a:sym typeface="Trebuchet MS"/>
              </a:rPr>
              <a:t>		</a:t>
            </a:r>
            <a:r>
              <a:rPr lang="en-US" sz="2800" b="1" i="0" u="none" strike="noStrike" cap="none" dirty="0">
                <a:solidFill>
                  <a:schemeClr val="dk1"/>
                </a:solidFill>
                <a:latin typeface="Calibri" pitchFamily="34" charset="0"/>
                <a:ea typeface="Calibri" pitchFamily="34" charset="0"/>
                <a:cs typeface="Calibri" pitchFamily="34" charset="0"/>
                <a:sym typeface="Trebuchet MS"/>
              </a:rPr>
              <a:t>- (CP)</a:t>
            </a:r>
            <a:endParaRPr b="1">
              <a:latin typeface="Calibri" pitchFamily="34" charset="0"/>
              <a:ea typeface="Calibri" pitchFamily="34" charset="0"/>
              <a:cs typeface="Calibri" pitchFamily="34" charset="0"/>
            </a:endParaRPr>
          </a:p>
        </p:txBody>
      </p:sp>
      <p:sp>
        <p:nvSpPr>
          <p:cNvPr id="554" name="Google Shape;554;p57"/>
          <p:cNvSpPr txBox="1"/>
          <p:nvPr/>
        </p:nvSpPr>
        <p:spPr>
          <a:xfrm>
            <a:off x="0" y="533400"/>
            <a:ext cx="582242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Surrender of Policy – Contd. :</a:t>
            </a:r>
            <a:endParaRPr sz="3200" b="1">
              <a:solidFill>
                <a:sysClr val="windowText" lastClr="000000"/>
              </a:solidFill>
              <a:latin typeface="Trebuchet MS"/>
              <a:ea typeface="Trebuchet MS"/>
              <a:cs typeface="Trebuchet MS"/>
              <a:sym typeface="Trebuchet MS"/>
            </a:endParaRPr>
          </a:p>
        </p:txBody>
      </p:sp>
      <p:sp>
        <p:nvSpPr>
          <p:cNvPr id="555" name="Google Shape;555;p5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58"/>
          <p:cNvSpPr txBox="1"/>
          <p:nvPr/>
        </p:nvSpPr>
        <p:spPr>
          <a:xfrm>
            <a:off x="0" y="1471612"/>
            <a:ext cx="8915400" cy="5386387"/>
          </a:xfrm>
          <a:prstGeom prst="rect">
            <a:avLst/>
          </a:prstGeom>
          <a:noFill/>
          <a:ln>
            <a:noFill/>
          </a:ln>
        </p:spPr>
        <p:txBody>
          <a:bodyPr spcFirstLastPara="1" wrap="square" lIns="91425" tIns="45700" rIns="91425" bIns="45700" anchor="t" anchorCtr="0">
            <a:normAutofit fontScale="92500" lnSpcReduction="20000"/>
          </a:bodyPr>
          <a:lstStyle/>
          <a:p>
            <a:pPr marL="685800" marR="0" lvl="1" indent="-349250" algn="just" rtl="0">
              <a:spcBef>
                <a:spcPts val="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“Surrender Value” of a policy means the amount that is payable to an insured, when he foregoes the contingent benefit of his policy and surrenders it for an immediate cash pay</a:t>
            </a:r>
            <a:r>
              <a:rPr lang="en-US" sz="2800" b="1" i="0" u="none" strike="noStrike" cap="none" dirty="0">
                <a:solidFill>
                  <a:srgbClr val="000000"/>
                </a:solidFill>
                <a:latin typeface="Calibri" pitchFamily="34" charset="0"/>
                <a:ea typeface="Calibri" pitchFamily="34" charset="0"/>
                <a:cs typeface="Calibri" pitchFamily="34" charset="0"/>
                <a:sym typeface="Trebuchet MS"/>
              </a:rPr>
              <a:t>ment</a:t>
            </a:r>
            <a:r>
              <a:rPr lang="en-US" sz="2800" b="1" i="0" u="none" strike="noStrike" cap="none" dirty="0">
                <a:solidFill>
                  <a:schemeClr val="dk1"/>
                </a:solidFill>
                <a:latin typeface="Calibri" pitchFamily="34" charset="0"/>
                <a:ea typeface="Calibri" pitchFamily="34" charset="0"/>
                <a:cs typeface="Calibri" pitchFamily="34" charset="0"/>
                <a:sym typeface="Trebuchet MS"/>
              </a:rPr>
              <a:t>.</a:t>
            </a:r>
            <a:endParaRPr b="1">
              <a:latin typeface="Calibri" pitchFamily="34" charset="0"/>
              <a:ea typeface="Calibri" pitchFamily="34" charset="0"/>
              <a:cs typeface="Calibri" pitchFamily="34" charset="0"/>
            </a:endParaRPr>
          </a:p>
          <a:p>
            <a:pPr marL="685800" marR="0" lvl="1" indent="-261175" algn="just" rtl="0">
              <a:spcBef>
                <a:spcPts val="0"/>
              </a:spcBef>
              <a:spcAft>
                <a:spcPts val="0"/>
              </a:spcAft>
              <a:buClr>
                <a:schemeClr val="dk1"/>
              </a:buClr>
              <a:buSzPct val="100000"/>
              <a:buFont typeface="Noto Sans Symbols"/>
              <a:buNone/>
            </a:pPr>
            <a:endParaRPr sz="15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rgbClr val="000000"/>
              </a:buClr>
              <a:buSzPct val="100000"/>
              <a:buFont typeface="Noto Sans Symbols"/>
              <a:buChar char="⮚"/>
            </a:pPr>
            <a:r>
              <a:rPr lang="en-US" sz="2800" b="1" i="0" u="none" strike="noStrike" cap="none" dirty="0">
                <a:solidFill>
                  <a:srgbClr val="000000"/>
                </a:solidFill>
                <a:latin typeface="Calibri" pitchFamily="34" charset="0"/>
                <a:ea typeface="Calibri" pitchFamily="34" charset="0"/>
                <a:cs typeface="Calibri" pitchFamily="34" charset="0"/>
                <a:sym typeface="Trebuchet MS"/>
              </a:rPr>
              <a:t>Surrender value offered to the client depends on the insurance product and how long the client has had it.</a:t>
            </a:r>
            <a:endParaRPr sz="28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261175" algn="just" rtl="0">
              <a:spcBef>
                <a:spcPts val="0"/>
              </a:spcBef>
              <a:spcAft>
                <a:spcPts val="0"/>
              </a:spcAft>
              <a:buClr>
                <a:schemeClr val="dk1"/>
              </a:buClr>
              <a:buSzPct val="100000"/>
              <a:buFont typeface="Noto Sans Symbols"/>
              <a:buNone/>
            </a:pPr>
            <a:endParaRPr sz="15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Provided that, at least 36 premiums have been paid and policy has completed minimum 36 months duration</a:t>
            </a:r>
            <a:r>
              <a:rPr lang="en-US" sz="2800" b="1" i="0" u="none" strike="noStrike" cap="none" dirty="0">
                <a:solidFill>
                  <a:srgbClr val="000000"/>
                </a:solidFill>
                <a:latin typeface="Calibri" pitchFamily="34" charset="0"/>
                <a:ea typeface="Calibri" pitchFamily="34" charset="0"/>
                <a:cs typeface="Calibri" pitchFamily="34" charset="0"/>
                <a:sym typeface="Trebuchet MS"/>
              </a:rPr>
              <a:t>.</a:t>
            </a:r>
            <a:endParaRPr b="1">
              <a:latin typeface="Calibri" pitchFamily="34" charset="0"/>
              <a:ea typeface="Calibri" pitchFamily="34" charset="0"/>
              <a:cs typeface="Calibri" pitchFamily="34" charset="0"/>
            </a:endParaRPr>
          </a:p>
          <a:p>
            <a:pPr marL="685800" marR="0" lvl="1" indent="-261175" algn="just" rtl="0">
              <a:spcBef>
                <a:spcPts val="0"/>
              </a:spcBef>
              <a:spcAft>
                <a:spcPts val="0"/>
              </a:spcAft>
              <a:buClr>
                <a:schemeClr val="dk1"/>
              </a:buClr>
              <a:buSzPct val="100000"/>
              <a:buFont typeface="Noto Sans Symbols"/>
              <a:buNone/>
            </a:pPr>
            <a:endParaRPr sz="15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rgbClr val="000000"/>
              </a:buClr>
              <a:buSzPct val="100000"/>
              <a:buFont typeface="Noto Sans Symbols"/>
              <a:buChar char="⮚"/>
            </a:pPr>
            <a:r>
              <a:rPr lang="en-US" sz="2800" b="1" i="0" u="none" strike="noStrike" cap="none" dirty="0">
                <a:solidFill>
                  <a:srgbClr val="000000"/>
                </a:solidFill>
                <a:latin typeface="Calibri" pitchFamily="34" charset="0"/>
                <a:ea typeface="Calibri" pitchFamily="34" charset="0"/>
                <a:cs typeface="Calibri" pitchFamily="34" charset="0"/>
                <a:sym typeface="Trebuchet MS"/>
              </a:rPr>
              <a:t>Sanction of Surrender Value shall only be issued on receipt of the consent of claimant for taking payment of admissible amount of surrender value.</a:t>
            </a:r>
            <a:endParaRPr b="1">
              <a:latin typeface="Calibri" pitchFamily="34" charset="0"/>
              <a:ea typeface="Calibri" pitchFamily="34" charset="0"/>
              <a:cs typeface="Calibri" pitchFamily="34" charset="0"/>
            </a:endParaRPr>
          </a:p>
          <a:p>
            <a:pPr marL="685800" marR="0" lvl="1" indent="-261175" algn="just" rtl="0">
              <a:spcBef>
                <a:spcPts val="0"/>
              </a:spcBef>
              <a:spcAft>
                <a:spcPts val="0"/>
              </a:spcAft>
              <a:buClr>
                <a:schemeClr val="dk1"/>
              </a:buClr>
              <a:buSzPct val="100000"/>
              <a:buFont typeface="Noto Sans Symbols"/>
              <a:buNone/>
            </a:pPr>
            <a:endParaRPr sz="1500" b="1" i="0" u="none" strike="noStrike" cap="none">
              <a:solidFill>
                <a:srgbClr val="000000"/>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rgbClr val="000000"/>
              </a:buClr>
              <a:buSzPct val="100000"/>
              <a:buFont typeface="Noto Sans Symbols"/>
              <a:buChar char="⮚"/>
            </a:pPr>
            <a:r>
              <a:rPr lang="en-US" sz="2800" b="1" i="0" u="none" strike="noStrike" cap="none" dirty="0">
                <a:solidFill>
                  <a:srgbClr val="000000"/>
                </a:solidFill>
                <a:latin typeface="Calibri" pitchFamily="34" charset="0"/>
                <a:ea typeface="Calibri" pitchFamily="34" charset="0"/>
                <a:cs typeface="Calibri" pitchFamily="34" charset="0"/>
                <a:sym typeface="Trebuchet MS"/>
              </a:rPr>
              <a:t>The Sanctioning Authority may, in his discretion, allow withdrawal of SV application any time before payment.</a:t>
            </a:r>
            <a:endParaRPr sz="2800" b="1" i="0" u="none" strike="noStrike" cap="none">
              <a:solidFill>
                <a:schemeClr val="dk1"/>
              </a:solidFill>
              <a:latin typeface="Calibri" pitchFamily="34" charset="0"/>
              <a:ea typeface="Calibri" pitchFamily="34" charset="0"/>
              <a:cs typeface="Calibri" pitchFamily="34" charset="0"/>
              <a:sym typeface="Trebuchet MS"/>
            </a:endParaRPr>
          </a:p>
        </p:txBody>
      </p:sp>
      <p:sp>
        <p:nvSpPr>
          <p:cNvPr id="561" name="Google Shape;561;p58"/>
          <p:cNvSpPr txBox="1"/>
          <p:nvPr/>
        </p:nvSpPr>
        <p:spPr>
          <a:xfrm>
            <a:off x="0" y="533400"/>
            <a:ext cx="414568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Surrender of Policy :</a:t>
            </a:r>
            <a:endParaRPr sz="3200" b="1">
              <a:solidFill>
                <a:sysClr val="windowText" lastClr="000000"/>
              </a:solidFill>
              <a:latin typeface="Trebuchet MS"/>
              <a:ea typeface="Trebuchet MS"/>
              <a:cs typeface="Trebuchet MS"/>
              <a:sym typeface="Trebuchet MS"/>
            </a:endParaRPr>
          </a:p>
        </p:txBody>
      </p:sp>
      <p:sp>
        <p:nvSpPr>
          <p:cNvPr id="562" name="Google Shape;562;p5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128" name="Google Shape;128;p6"/>
          <p:cNvSpPr txBox="1"/>
          <p:nvPr/>
        </p:nvSpPr>
        <p:spPr>
          <a:xfrm>
            <a:off x="0" y="533400"/>
            <a:ext cx="44181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ysClr val="windowText" lastClr="000000"/>
                </a:solidFill>
                <a:latin typeface="Trebuchet MS"/>
                <a:ea typeface="Trebuchet MS"/>
                <a:cs typeface="Trebuchet MS"/>
                <a:sym typeface="Trebuchet MS"/>
              </a:rPr>
              <a:t>Postal Life Insurance :</a:t>
            </a:r>
            <a:endParaRPr sz="3200" b="1">
              <a:solidFill>
                <a:sysClr val="windowText" lastClr="000000"/>
              </a:solidFill>
              <a:latin typeface="Trebuchet MS"/>
              <a:ea typeface="Trebuchet MS"/>
              <a:cs typeface="Trebuchet MS"/>
              <a:sym typeface="Trebuchet MS"/>
            </a:endParaRPr>
          </a:p>
        </p:txBody>
      </p:sp>
      <p:sp>
        <p:nvSpPr>
          <p:cNvPr id="129" name="Google Shape;129;p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
        <p:nvSpPr>
          <p:cNvPr id="130" name="Google Shape;130;p6"/>
          <p:cNvSpPr txBox="1"/>
          <p:nvPr/>
        </p:nvSpPr>
        <p:spPr>
          <a:xfrm>
            <a:off x="0" y="1371600"/>
            <a:ext cx="9144000" cy="5486400"/>
          </a:xfrm>
          <a:prstGeom prst="rect">
            <a:avLst/>
          </a:prstGeom>
          <a:noFill/>
          <a:ln>
            <a:noFill/>
          </a:ln>
        </p:spPr>
        <p:txBody>
          <a:bodyPr spcFirstLastPara="1" wrap="square" lIns="91425" tIns="45700" rIns="91425" bIns="45700" anchor="t" anchorCtr="0">
            <a:normAutofit lnSpcReduction="10000"/>
          </a:bodyPr>
          <a:lstStyle/>
          <a:p>
            <a:pPr marL="349250" marR="0" lvl="1" indent="-349250" algn="just" rtl="0">
              <a:spcBef>
                <a:spcPts val="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Eligibility:</a:t>
            </a:r>
            <a:endParaRPr b="1">
              <a:latin typeface="Calibri" pitchFamily="34" charset="0"/>
              <a:ea typeface="Calibri" pitchFamily="34" charset="0"/>
              <a:cs typeface="Calibri" pitchFamily="34" charset="0"/>
            </a:endParaRPr>
          </a:p>
          <a:p>
            <a:pPr marL="361950" marR="0" lvl="1" indent="-349250" algn="just" rtl="0">
              <a:spcBef>
                <a:spcPts val="1200"/>
              </a:spcBef>
              <a:spcAft>
                <a:spcPts val="0"/>
              </a:spcAft>
              <a:buClr>
                <a:schemeClr val="dk1"/>
              </a:buClr>
              <a:buSzPct val="100000"/>
              <a:buFont typeface="Arial"/>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Professionals such as:</a:t>
            </a:r>
            <a:endParaRPr b="1">
              <a:latin typeface="Calibri" pitchFamily="34" charset="0"/>
              <a:ea typeface="Calibri" pitchFamily="34" charset="0"/>
              <a:cs typeface="Calibri" pitchFamily="34" charset="0"/>
            </a:endParaRPr>
          </a:p>
          <a:p>
            <a:pPr marL="361950" marR="0" lvl="1" indent="-349250" algn="just" rtl="0">
              <a:spcBef>
                <a:spcPts val="1200"/>
              </a:spcBef>
              <a:spcAft>
                <a:spcPts val="0"/>
              </a:spcAft>
              <a:buClr>
                <a:schemeClr val="dk1"/>
              </a:buClr>
              <a:buSzPct val="100000"/>
              <a:buFont typeface="Trebuchet M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All types of Degree / Diploma / Post-Graduate Diploma holders in professional courses such as management, computer application, software development, agriculture, horticulture, journalism, mass communication, hospital administration, pharmacy, dental and veterinary, tourism administration, fine arts, fashion design, interior design, web design, gem,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jewellery</a:t>
            </a:r>
            <a:r>
              <a:rPr lang="en-US" sz="2400" b="1" i="0" u="none" strike="noStrike" cap="none" dirty="0">
                <a:solidFill>
                  <a:schemeClr val="dk1"/>
                </a:solidFill>
                <a:latin typeface="Calibri" pitchFamily="34" charset="0"/>
                <a:ea typeface="Calibri" pitchFamily="34" charset="0"/>
                <a:cs typeface="Calibri" pitchFamily="34" charset="0"/>
                <a:sym typeface="Trebuchet MS"/>
              </a:rPr>
              <a:t> and diamond design, textile design, leather design, sport science and technology, pilot, visual communication, nutrition, physiotherapy, audiology, speech therapy, optometry, fisheries, home science, food production, JBT, DIET, B. Ed., M. Ed. Etc.</a:t>
            </a:r>
            <a:endParaRPr b="1">
              <a:latin typeface="Calibri" pitchFamily="34" charset="0"/>
              <a:ea typeface="Calibri" pitchFamily="34" charset="0"/>
              <a:cs typeface="Calibri" pitchFamily="34" charset="0"/>
            </a:endParaRPr>
          </a:p>
          <a:p>
            <a:pPr marL="819150" marR="0" lvl="2" indent="-349250" algn="just" rtl="0">
              <a:spcBef>
                <a:spcPts val="1200"/>
              </a:spcBef>
              <a:spcAft>
                <a:spcPts val="0"/>
              </a:spcAft>
              <a:buClr>
                <a:schemeClr val="dk1"/>
              </a:buClr>
              <a:buSzPct val="100000"/>
              <a:buFont typeface="Trebuchet M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Such degree/diploma should be from a Central/State Government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recognised</a:t>
            </a:r>
            <a:r>
              <a:rPr lang="en-US" sz="2400" b="1" i="0" u="none" strike="noStrike" cap="none" dirty="0">
                <a:solidFill>
                  <a:schemeClr val="dk1"/>
                </a:solidFill>
                <a:latin typeface="Calibri" pitchFamily="34" charset="0"/>
                <a:ea typeface="Calibri" pitchFamily="34" charset="0"/>
                <a:cs typeface="Calibri" pitchFamily="34" charset="0"/>
                <a:sym typeface="Trebuchet MS"/>
              </a:rPr>
              <a:t> institution.</a:t>
            </a:r>
            <a:endParaRPr sz="2400" b="1" i="0" u="none" strike="noStrike" cap="none">
              <a:solidFill>
                <a:schemeClr val="dk1"/>
              </a:solidFill>
              <a:latin typeface="Calibri" pitchFamily="34" charset="0"/>
              <a:ea typeface="Calibri" pitchFamily="34" charset="0"/>
              <a:cs typeface="Calibri" pitchFamily="34" charset="0"/>
              <a:sym typeface="Trebuchet M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9"/>
          <p:cNvSpPr txBox="1"/>
          <p:nvPr/>
        </p:nvSpPr>
        <p:spPr>
          <a:xfrm>
            <a:off x="0" y="1600200"/>
            <a:ext cx="8786813" cy="5257800"/>
          </a:xfrm>
          <a:prstGeom prst="rect">
            <a:avLst/>
          </a:prstGeom>
          <a:noFill/>
          <a:ln>
            <a:noFill/>
          </a:ln>
        </p:spPr>
        <p:txBody>
          <a:bodyPr spcFirstLastPara="1" wrap="square" lIns="91425" tIns="45700" rIns="91425" bIns="45700" anchor="t" anchorCtr="0">
            <a:normAutofit/>
          </a:bodyPr>
          <a:lstStyle/>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“Free look Period” means a period of 15 days from the date of delivery of the policy at the address of the insurant during which the insurant may make a request for cancellation of his policy.</a:t>
            </a:r>
            <a:endParaRPr b="1">
              <a:latin typeface="Calibri" pitchFamily="34" charset="0"/>
              <a:ea typeface="Calibri" pitchFamily="34" charset="0"/>
              <a:cs typeface="Calibri" pitchFamily="34" charset="0"/>
            </a:endParaRPr>
          </a:p>
          <a:p>
            <a:pPr marL="685800" marR="0" lvl="1" indent="-184150" algn="just" rtl="0">
              <a:spcBef>
                <a:spcPts val="0"/>
              </a:spcBef>
              <a:spcAft>
                <a:spcPts val="0"/>
              </a:spcAft>
              <a:buClr>
                <a:schemeClr val="dk1"/>
              </a:buClr>
              <a:buSzPts val="2600"/>
              <a:buFont typeface="Noto Sans Symbols"/>
              <a:buNone/>
            </a:pPr>
            <a:endParaRPr sz="26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Policy may be cancelled and refund will be issued for the premium paid by policy holder.</a:t>
            </a:r>
            <a:endParaRPr b="1">
              <a:latin typeface="Calibri" pitchFamily="34" charset="0"/>
              <a:ea typeface="Calibri" pitchFamily="34" charset="0"/>
              <a:cs typeface="Calibri" pitchFamily="34" charset="0"/>
            </a:endParaRPr>
          </a:p>
          <a:p>
            <a:pPr marL="685800" marR="0" lvl="1" indent="-184150" algn="just" rtl="0">
              <a:spcBef>
                <a:spcPts val="0"/>
              </a:spcBef>
              <a:spcAft>
                <a:spcPts val="0"/>
              </a:spcAft>
              <a:buClr>
                <a:schemeClr val="dk1"/>
              </a:buClr>
              <a:buSzPts val="2600"/>
              <a:buFont typeface="Noto Sans Symbols"/>
              <a:buNone/>
            </a:pPr>
            <a:endParaRPr sz="26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Medical Examination Fee &amp; proportionate Risk Premium for the period of cover and on account of stamp duty, if any may be deducted for refund.</a:t>
            </a:r>
            <a:endParaRPr b="1">
              <a:latin typeface="Calibri" pitchFamily="34" charset="0"/>
              <a:ea typeface="Calibri" pitchFamily="34" charset="0"/>
              <a:cs typeface="Calibri" pitchFamily="34" charset="0"/>
            </a:endParaRPr>
          </a:p>
        </p:txBody>
      </p:sp>
      <p:sp>
        <p:nvSpPr>
          <p:cNvPr id="568" name="Google Shape;568;p59"/>
          <p:cNvSpPr txBox="1"/>
          <p:nvPr/>
        </p:nvSpPr>
        <p:spPr>
          <a:xfrm>
            <a:off x="0" y="533400"/>
            <a:ext cx="631454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Free look / Policy Cancellation :</a:t>
            </a:r>
            <a:endParaRPr sz="3200" b="1">
              <a:solidFill>
                <a:sysClr val="windowText" lastClr="000000"/>
              </a:solidFill>
              <a:latin typeface="Trebuchet MS"/>
              <a:ea typeface="Trebuchet MS"/>
              <a:cs typeface="Trebuchet MS"/>
              <a:sym typeface="Trebuchet MS"/>
            </a:endParaRPr>
          </a:p>
        </p:txBody>
      </p:sp>
      <p:sp>
        <p:nvSpPr>
          <p:cNvPr id="569" name="Google Shape;569;p5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0"/>
          <p:cNvSpPr txBox="1"/>
          <p:nvPr/>
        </p:nvSpPr>
        <p:spPr>
          <a:xfrm>
            <a:off x="0" y="1371599"/>
            <a:ext cx="9144000" cy="5486400"/>
          </a:xfrm>
          <a:prstGeom prst="rect">
            <a:avLst/>
          </a:prstGeom>
          <a:noFill/>
          <a:ln>
            <a:noFill/>
          </a:ln>
        </p:spPr>
        <p:txBody>
          <a:bodyPr spcFirstLastPara="1" wrap="square" lIns="91425" tIns="45700" rIns="91425" bIns="45700" anchor="t" anchorCtr="0">
            <a:normAutofit/>
          </a:bodyPr>
          <a:lstStyle/>
          <a:p>
            <a:pPr marL="685800" marR="0" lvl="1" indent="-349250" algn="ctr" rtl="0">
              <a:spcBef>
                <a:spcPts val="0"/>
              </a:spcBef>
              <a:spcAft>
                <a:spcPts val="0"/>
              </a:spcAft>
              <a:buNone/>
            </a:pPr>
            <a:r>
              <a:rPr lang="en-US" sz="3600" b="1" i="0" u="none" strike="noStrike" cap="none" dirty="0">
                <a:solidFill>
                  <a:schemeClr val="dk1"/>
                </a:solidFill>
                <a:latin typeface="Calibri" pitchFamily="34" charset="0"/>
                <a:ea typeface="Calibri" pitchFamily="34" charset="0"/>
                <a:cs typeface="Calibri" pitchFamily="34" charset="0"/>
                <a:sym typeface="Trebuchet MS"/>
              </a:rPr>
              <a:t>- : Policy Claims : - </a:t>
            </a:r>
            <a:endParaRPr b="1">
              <a:latin typeface="Calibri" pitchFamily="34" charset="0"/>
              <a:ea typeface="Calibri" pitchFamily="34" charset="0"/>
              <a:cs typeface="Calibri" pitchFamily="34" charset="0"/>
            </a:endParaRPr>
          </a:p>
          <a:p>
            <a:pPr marL="685800" marR="0" lvl="1" indent="-282575" algn="just" rtl="0">
              <a:spcBef>
                <a:spcPts val="0"/>
              </a:spcBef>
              <a:spcAft>
                <a:spcPts val="0"/>
              </a:spcAft>
              <a:buClr>
                <a:schemeClr val="dk1"/>
              </a:buClr>
              <a:buSzPts val="1050"/>
              <a:buFont typeface="Noto Sans Symbols"/>
              <a:buNone/>
            </a:pPr>
            <a:endParaRPr sz="105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Survival Claim :</a:t>
            </a:r>
            <a:endParaRPr b="1">
              <a:latin typeface="Calibri" pitchFamily="34" charset="0"/>
              <a:ea typeface="Calibri" pitchFamily="34" charset="0"/>
              <a:cs typeface="Calibri" pitchFamily="34" charset="0"/>
            </a:endParaRPr>
          </a:p>
          <a:p>
            <a:pPr marL="685800" marR="0" lvl="1" indent="-285750" algn="just" rtl="0">
              <a:spcBef>
                <a:spcPts val="0"/>
              </a:spcBef>
              <a:spcAft>
                <a:spcPts val="0"/>
              </a:spcAft>
              <a:buClr>
                <a:schemeClr val="dk1"/>
              </a:buClr>
              <a:buSzPts val="1000"/>
              <a:buFont typeface="Noto Sans Symbols"/>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Maturity Claim :</a:t>
            </a:r>
            <a:endParaRPr b="1">
              <a:latin typeface="Calibri" pitchFamily="34" charset="0"/>
              <a:ea typeface="Calibri" pitchFamily="34" charset="0"/>
              <a:cs typeface="Calibri" pitchFamily="34" charset="0"/>
            </a:endParaRPr>
          </a:p>
          <a:p>
            <a:pPr marL="685800" marR="0" lvl="1" indent="-285750" algn="just" rtl="0">
              <a:spcBef>
                <a:spcPts val="0"/>
              </a:spcBef>
              <a:spcAft>
                <a:spcPts val="0"/>
              </a:spcAft>
              <a:buClr>
                <a:schemeClr val="dk1"/>
              </a:buClr>
              <a:buSzPts val="1000"/>
              <a:buFont typeface="Noto Sans Symbols"/>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Death Claim :</a:t>
            </a:r>
            <a:endParaRPr b="1">
              <a:latin typeface="Calibri" pitchFamily="34" charset="0"/>
              <a:ea typeface="Calibri" pitchFamily="34" charset="0"/>
              <a:cs typeface="Calibri" pitchFamily="34" charset="0"/>
            </a:endParaRPr>
          </a:p>
        </p:txBody>
      </p:sp>
      <p:sp>
        <p:nvSpPr>
          <p:cNvPr id="575" name="Google Shape;575;p60"/>
          <p:cNvSpPr txBox="1"/>
          <p:nvPr/>
        </p:nvSpPr>
        <p:spPr>
          <a:xfrm>
            <a:off x="0" y="533400"/>
            <a:ext cx="594688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Types of After Sales Services :</a:t>
            </a:r>
            <a:endParaRPr sz="3200" b="1">
              <a:solidFill>
                <a:sysClr val="windowText" lastClr="000000"/>
              </a:solidFill>
              <a:latin typeface="Trebuchet MS"/>
              <a:ea typeface="Trebuchet MS"/>
              <a:cs typeface="Trebuchet MS"/>
              <a:sym typeface="Trebuchet MS"/>
            </a:endParaRPr>
          </a:p>
        </p:txBody>
      </p:sp>
      <p:sp>
        <p:nvSpPr>
          <p:cNvPr id="576" name="Google Shape;576;p6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61"/>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685800" marR="0" lvl="1"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“Survival Benefit” claim is admissible only in case of AEA Policies and Gram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Priya</a:t>
            </a:r>
            <a:r>
              <a:rPr lang="en-US" sz="2400" b="1" i="0" u="none" strike="noStrike" cap="none" dirty="0">
                <a:solidFill>
                  <a:schemeClr val="dk1"/>
                </a:solidFill>
                <a:latin typeface="Calibri" pitchFamily="34" charset="0"/>
                <a:ea typeface="Calibri" pitchFamily="34" charset="0"/>
                <a:cs typeface="Calibri" pitchFamily="34" charset="0"/>
                <a:sym typeface="Trebuchet MS"/>
              </a:rPr>
              <a:t> Policy (i.e.10 Year RPLI Policy).</a:t>
            </a:r>
            <a:endParaRPr b="1">
              <a:latin typeface="Calibri" pitchFamily="34" charset="0"/>
              <a:ea typeface="Calibri" pitchFamily="34" charset="0"/>
              <a:cs typeface="Calibri" pitchFamily="34" charset="0"/>
            </a:endParaRPr>
          </a:p>
          <a:p>
            <a:pPr marL="685800" marR="0" lvl="1" indent="-285750" algn="just" rtl="0">
              <a:spcBef>
                <a:spcPts val="0"/>
              </a:spcBef>
              <a:spcAft>
                <a:spcPts val="0"/>
              </a:spcAft>
              <a:buClr>
                <a:schemeClr val="dk1"/>
              </a:buClr>
              <a:buSzPts val="1000"/>
              <a:buFont typeface="Noto Sans Symbols"/>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0" marR="0" lvl="1" indent="0" algn="ctr" rtl="0">
              <a:spcBef>
                <a:spcPts val="0"/>
              </a:spcBef>
              <a:spcAft>
                <a:spcPts val="0"/>
              </a:spcAft>
              <a:buNone/>
            </a:pPr>
            <a:r>
              <a:rPr lang="en-US" sz="2600" b="1" i="1" u="sng" strike="noStrike" cap="none" dirty="0">
                <a:solidFill>
                  <a:srgbClr val="FF0000"/>
                </a:solidFill>
                <a:latin typeface="Calibri" pitchFamily="34" charset="0"/>
                <a:ea typeface="Calibri" pitchFamily="34" charset="0"/>
                <a:cs typeface="Calibri" pitchFamily="34" charset="0"/>
                <a:sym typeface="Trebuchet MS"/>
              </a:rPr>
              <a:t>Payment of Survival Benefits, if insurant survives</a:t>
            </a:r>
            <a:endParaRPr b="1">
              <a:latin typeface="Calibri" pitchFamily="34" charset="0"/>
              <a:ea typeface="Calibri" pitchFamily="34" charset="0"/>
              <a:cs typeface="Calibri" pitchFamily="34" charset="0"/>
            </a:endParaRPr>
          </a:p>
        </p:txBody>
      </p:sp>
      <p:sp>
        <p:nvSpPr>
          <p:cNvPr id="582" name="Google Shape;582;p61"/>
          <p:cNvSpPr txBox="1"/>
          <p:nvPr/>
        </p:nvSpPr>
        <p:spPr>
          <a:xfrm>
            <a:off x="0" y="533400"/>
            <a:ext cx="494077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Survival Claim of Policy :</a:t>
            </a:r>
            <a:endParaRPr sz="3200" b="1">
              <a:solidFill>
                <a:sysClr val="windowText" lastClr="000000"/>
              </a:solidFill>
              <a:latin typeface="Trebuchet MS"/>
              <a:ea typeface="Trebuchet MS"/>
              <a:cs typeface="Trebuchet MS"/>
              <a:sym typeface="Trebuchet MS"/>
            </a:endParaRPr>
          </a:p>
        </p:txBody>
      </p:sp>
      <p:graphicFrame>
        <p:nvGraphicFramePr>
          <p:cNvPr id="583" name="Google Shape;583;p61"/>
          <p:cNvGraphicFramePr/>
          <p:nvPr/>
        </p:nvGraphicFramePr>
        <p:xfrm>
          <a:off x="91440" y="2941320"/>
          <a:ext cx="8961150" cy="3474745"/>
        </p:xfrm>
        <a:graphic>
          <a:graphicData uri="http://schemas.openxmlformats.org/drawingml/2006/table">
            <a:tbl>
              <a:tblPr firstRow="1" bandRow="1">
                <a:noFill/>
                <a:tableStyleId>{83436252-0DE3-4883-BA09-00575035DD7A}</a:tableStyleId>
              </a:tblPr>
              <a:tblGrid>
                <a:gridCol w="2987050"/>
                <a:gridCol w="2987050"/>
                <a:gridCol w="2987050"/>
              </a:tblGrid>
              <a:tr h="640075">
                <a:tc>
                  <a:txBody>
                    <a:bodyPr/>
                    <a:lstStyle/>
                    <a:p>
                      <a:pPr marL="0" marR="0" lvl="0" indent="0" algn="ctr" rtl="0">
                        <a:spcBef>
                          <a:spcPts val="0"/>
                        </a:spcBef>
                        <a:spcAft>
                          <a:spcPts val="0"/>
                        </a:spcAft>
                        <a:buNone/>
                      </a:pPr>
                      <a:r>
                        <a:rPr lang="en-US" sz="2400" b="1" dirty="0">
                          <a:latin typeface="Calibri" pitchFamily="34" charset="0"/>
                          <a:ea typeface="Calibri" pitchFamily="34" charset="0"/>
                          <a:cs typeface="Calibri" pitchFamily="34" charset="0"/>
                          <a:sym typeface="Trebuchet MS"/>
                        </a:rPr>
                        <a:t>AEA-15 Years</a:t>
                      </a:r>
                      <a:endParaRPr sz="2400" b="1">
                        <a:solidFill>
                          <a:srgbClr val="FFFF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latin typeface="Calibri" pitchFamily="34" charset="0"/>
                          <a:ea typeface="Calibri" pitchFamily="34" charset="0"/>
                          <a:cs typeface="Calibri" pitchFamily="34" charset="0"/>
                          <a:sym typeface="Trebuchet MS"/>
                        </a:rPr>
                        <a:t>AEA-20 Years</a:t>
                      </a:r>
                      <a:endParaRPr sz="2400" b="1">
                        <a:solidFill>
                          <a:srgbClr val="FFFF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latin typeface="Calibri" pitchFamily="34" charset="0"/>
                          <a:ea typeface="Calibri" pitchFamily="34" charset="0"/>
                          <a:cs typeface="Calibri" pitchFamily="34" charset="0"/>
                          <a:sym typeface="Trebuchet MS"/>
                        </a:rPr>
                        <a:t>GY-10 Year</a:t>
                      </a:r>
                      <a:endParaRPr b="1">
                        <a:latin typeface="Calibri" pitchFamily="34" charset="0"/>
                        <a:ea typeface="Calibri" pitchFamily="34" charset="0"/>
                        <a:cs typeface="Calibri" pitchFamily="34" charset="0"/>
                      </a:endParaRPr>
                    </a:p>
                    <a:p>
                      <a:pPr marL="0" marR="0" lvl="0" indent="0" algn="ctr" rtl="0">
                        <a:spcBef>
                          <a:spcPts val="0"/>
                        </a:spcBef>
                        <a:spcAft>
                          <a:spcPts val="0"/>
                        </a:spcAft>
                        <a:buNone/>
                      </a:pPr>
                      <a:r>
                        <a:rPr lang="en-US" sz="2400" b="1">
                          <a:latin typeface="Calibri" pitchFamily="34" charset="0"/>
                          <a:ea typeface="Calibri" pitchFamily="34" charset="0"/>
                          <a:cs typeface="Calibri" pitchFamily="34" charset="0"/>
                          <a:sym typeface="Trebuchet MS"/>
                        </a:rPr>
                        <a:t>(RPLI Only)</a:t>
                      </a:r>
                      <a:endParaRPr sz="2400" b="1">
                        <a:solidFill>
                          <a:srgbClr val="FFFF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48650">
                <a:tc>
                  <a:txBody>
                    <a:bodyPr/>
                    <a:lstStyle/>
                    <a:p>
                      <a:pPr marL="0" marR="0" lvl="0" indent="0" algn="ctr" rtl="0">
                        <a:spcBef>
                          <a:spcPts val="0"/>
                        </a:spcBef>
                        <a:spcAft>
                          <a:spcPts val="0"/>
                        </a:spcAft>
                        <a:buNone/>
                      </a:pPr>
                      <a:r>
                        <a:rPr lang="en-US" sz="2000" b="1">
                          <a:latin typeface="Calibri" pitchFamily="34" charset="0"/>
                          <a:ea typeface="Calibri" pitchFamily="34" charset="0"/>
                          <a:cs typeface="Calibri" pitchFamily="34" charset="0"/>
                          <a:sym typeface="Trebuchet MS"/>
                        </a:rPr>
                        <a:t>20% after 06 years</a:t>
                      </a:r>
                      <a:endParaRPr sz="3200" b="1">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US" sz="2000" b="1">
                          <a:latin typeface="Calibri" pitchFamily="34" charset="0"/>
                          <a:ea typeface="Calibri" pitchFamily="34" charset="0"/>
                          <a:cs typeface="Calibri" pitchFamily="34" charset="0"/>
                          <a:sym typeface="Trebuchet MS"/>
                        </a:rPr>
                        <a:t>20% after 08 years</a:t>
                      </a:r>
                      <a:endParaRPr sz="3200" b="1">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rowSpan="2">
                  <a:txBody>
                    <a:bodyPr/>
                    <a:lstStyle/>
                    <a:p>
                      <a:pPr marL="0" marR="0" lvl="0" indent="0" algn="ctr" rtl="0">
                        <a:spcBef>
                          <a:spcPts val="0"/>
                        </a:spcBef>
                        <a:spcAft>
                          <a:spcPts val="0"/>
                        </a:spcAft>
                        <a:buNone/>
                      </a:pPr>
                      <a:r>
                        <a:rPr lang="en-US" sz="2000" b="1">
                          <a:latin typeface="Calibri" pitchFamily="34" charset="0"/>
                          <a:ea typeface="Calibri" pitchFamily="34" charset="0"/>
                          <a:cs typeface="Calibri" pitchFamily="34" charset="0"/>
                          <a:sym typeface="Trebuchet MS"/>
                        </a:rPr>
                        <a:t>20% after 04 years</a:t>
                      </a:r>
                      <a:endParaRPr sz="2000" b="1">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r>
              <a:tr h="244325">
                <a:tc rowSpan="2">
                  <a:txBody>
                    <a:bodyPr/>
                    <a:lstStyle/>
                    <a:p>
                      <a:pPr marL="0" marR="0" lvl="0" indent="0" algn="ctr" rtl="0">
                        <a:spcBef>
                          <a:spcPts val="0"/>
                        </a:spcBef>
                        <a:spcAft>
                          <a:spcPts val="0"/>
                        </a:spcAft>
                        <a:buNone/>
                      </a:pPr>
                      <a:r>
                        <a:rPr lang="en-US" sz="2000" b="1">
                          <a:latin typeface="Calibri" pitchFamily="34" charset="0"/>
                          <a:ea typeface="Calibri" pitchFamily="34" charset="0"/>
                          <a:cs typeface="Calibri" pitchFamily="34" charset="0"/>
                          <a:sym typeface="Trebuchet MS"/>
                        </a:rPr>
                        <a:t>20% after 09 years</a:t>
                      </a:r>
                      <a:endParaRPr sz="3200" b="1">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rowSpan="2">
                  <a:txBody>
                    <a:bodyPr/>
                    <a:lstStyle/>
                    <a:p>
                      <a:pPr marL="0" marR="0" lvl="0" indent="0" algn="ctr" rtl="0">
                        <a:spcBef>
                          <a:spcPts val="0"/>
                        </a:spcBef>
                        <a:spcAft>
                          <a:spcPts val="0"/>
                        </a:spcAft>
                        <a:buNone/>
                      </a:pPr>
                      <a:r>
                        <a:rPr lang="en-US" sz="2000" b="1" dirty="0">
                          <a:latin typeface="Calibri" pitchFamily="34" charset="0"/>
                          <a:ea typeface="Calibri" pitchFamily="34" charset="0"/>
                          <a:cs typeface="Calibri" pitchFamily="34" charset="0"/>
                          <a:sym typeface="Trebuchet MS"/>
                        </a:rPr>
                        <a:t>20% after 12 years</a:t>
                      </a:r>
                      <a:endParaRPr sz="3200" b="1">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vMerge="1">
                  <a:txBody>
                    <a:bodyPr/>
                    <a:lstStyle/>
                    <a:p>
                      <a:endParaRPr lang="en-US"/>
                    </a:p>
                  </a:txBody>
                  <a:tcPr/>
                </a:tc>
              </a:tr>
              <a:tr h="304300">
                <a:tc vMerge="1">
                  <a:txBody>
                    <a:bodyPr/>
                    <a:lstStyle/>
                    <a:p>
                      <a:endParaRPr lang="en-US"/>
                    </a:p>
                  </a:txBody>
                  <a:tcPr/>
                </a:tc>
                <a:tc vMerge="1">
                  <a:txBody>
                    <a:bodyPr/>
                    <a:lstStyle/>
                    <a:p>
                      <a:endParaRPr lang="en-US"/>
                    </a:p>
                  </a:txBody>
                  <a:tcPr/>
                </a:tc>
                <a:tc rowSpan="2">
                  <a:txBody>
                    <a:bodyPr/>
                    <a:lstStyle/>
                    <a:p>
                      <a:pPr marL="0" marR="0" lvl="0" indent="0" algn="ctr" rtl="0">
                        <a:spcBef>
                          <a:spcPts val="0"/>
                        </a:spcBef>
                        <a:spcAft>
                          <a:spcPts val="0"/>
                        </a:spcAft>
                        <a:buNone/>
                      </a:pPr>
                      <a:r>
                        <a:rPr lang="en-US" sz="2000" b="1">
                          <a:latin typeface="Calibri" pitchFamily="34" charset="0"/>
                          <a:ea typeface="Calibri" pitchFamily="34" charset="0"/>
                          <a:cs typeface="Calibri" pitchFamily="34" charset="0"/>
                          <a:sym typeface="Trebuchet MS"/>
                        </a:rPr>
                        <a:t>20% after 07 years</a:t>
                      </a:r>
                      <a:endParaRPr sz="2000" b="1">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r>
              <a:tr h="548650">
                <a:tc>
                  <a:txBody>
                    <a:bodyPr/>
                    <a:lstStyle/>
                    <a:p>
                      <a:pPr marL="0" marR="0" lvl="0" indent="0" algn="ctr" rtl="0">
                        <a:spcBef>
                          <a:spcPts val="0"/>
                        </a:spcBef>
                        <a:spcAft>
                          <a:spcPts val="0"/>
                        </a:spcAft>
                        <a:buNone/>
                      </a:pPr>
                      <a:r>
                        <a:rPr lang="en-US" sz="2000" b="1">
                          <a:latin typeface="Calibri" pitchFamily="34" charset="0"/>
                          <a:ea typeface="Calibri" pitchFamily="34" charset="0"/>
                          <a:cs typeface="Calibri" pitchFamily="34" charset="0"/>
                          <a:sym typeface="Trebuchet MS"/>
                        </a:rPr>
                        <a:t>20% after 12 years</a:t>
                      </a:r>
                      <a:endParaRPr sz="3200" b="1">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US" sz="2000" b="1">
                          <a:latin typeface="Calibri" pitchFamily="34" charset="0"/>
                          <a:ea typeface="Calibri" pitchFamily="34" charset="0"/>
                          <a:cs typeface="Calibri" pitchFamily="34" charset="0"/>
                          <a:sym typeface="Trebuchet MS"/>
                        </a:rPr>
                        <a:t>20% after 16 years</a:t>
                      </a:r>
                      <a:endParaRPr sz="3200" b="1">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vMerge="1">
                  <a:txBody>
                    <a:bodyPr/>
                    <a:lstStyle/>
                    <a:p>
                      <a:endParaRPr lang="en-US"/>
                    </a:p>
                  </a:txBody>
                  <a:tcPr/>
                </a:tc>
              </a:tr>
              <a:tr h="548650">
                <a:tc>
                  <a:txBody>
                    <a:bodyPr/>
                    <a:lstStyle/>
                    <a:p>
                      <a:pPr marL="0" marR="0" lvl="0" indent="0" algn="ctr" rtl="0">
                        <a:spcBef>
                          <a:spcPts val="0"/>
                        </a:spcBef>
                        <a:spcAft>
                          <a:spcPts val="0"/>
                        </a:spcAft>
                        <a:buNone/>
                      </a:pPr>
                      <a:r>
                        <a:rPr lang="en-US" sz="2000" b="1">
                          <a:latin typeface="Calibri" pitchFamily="34" charset="0"/>
                          <a:ea typeface="Calibri" pitchFamily="34" charset="0"/>
                          <a:cs typeface="Calibri" pitchFamily="34" charset="0"/>
                          <a:sym typeface="Trebuchet MS"/>
                        </a:rPr>
                        <a:t>40% at maturity i.e. after 15 years with accrued bonus</a:t>
                      </a:r>
                      <a:endParaRPr sz="3200" b="1">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spcBef>
                          <a:spcPts val="0"/>
                        </a:spcBef>
                        <a:spcAft>
                          <a:spcPts val="0"/>
                        </a:spcAft>
                        <a:buNone/>
                      </a:pPr>
                      <a:r>
                        <a:rPr lang="en-US" sz="2000" b="1">
                          <a:latin typeface="Calibri" pitchFamily="34" charset="0"/>
                          <a:ea typeface="Calibri" pitchFamily="34" charset="0"/>
                          <a:cs typeface="Calibri" pitchFamily="34" charset="0"/>
                          <a:sym typeface="Trebuchet MS"/>
                        </a:rPr>
                        <a:t>40% at maturity i.e. after 20 years with accrued bonus</a:t>
                      </a:r>
                      <a:endParaRPr sz="3200" b="1">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spcBef>
                          <a:spcPts val="0"/>
                        </a:spcBef>
                        <a:spcAft>
                          <a:spcPts val="0"/>
                        </a:spcAft>
                        <a:buNone/>
                      </a:pPr>
                      <a:r>
                        <a:rPr lang="en-US" sz="2000" b="1" dirty="0">
                          <a:latin typeface="Calibri" pitchFamily="34" charset="0"/>
                          <a:ea typeface="Calibri" pitchFamily="34" charset="0"/>
                          <a:cs typeface="Calibri" pitchFamily="34" charset="0"/>
                          <a:sym typeface="Trebuchet MS"/>
                        </a:rPr>
                        <a:t>60% at maturity i.e. after 10 years with accrued bonus</a:t>
                      </a:r>
                      <a:endParaRPr sz="2000" b="1">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r>
            </a:tbl>
          </a:graphicData>
        </a:graphic>
      </p:graphicFrame>
      <p:sp>
        <p:nvSpPr>
          <p:cNvPr id="584" name="Google Shape;584;p6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62"/>
          <p:cNvSpPr txBox="1"/>
          <p:nvPr/>
        </p:nvSpPr>
        <p:spPr>
          <a:xfrm>
            <a:off x="0" y="1528762"/>
            <a:ext cx="8686800" cy="5329237"/>
          </a:xfrm>
          <a:prstGeom prst="rect">
            <a:avLst/>
          </a:prstGeom>
          <a:noFill/>
          <a:ln>
            <a:noFill/>
          </a:ln>
        </p:spPr>
        <p:txBody>
          <a:bodyPr spcFirstLastPara="1" wrap="square" lIns="91425" tIns="45700" rIns="91425" bIns="45700" anchor="t" anchorCtr="0">
            <a:normAutofit/>
          </a:bodyPr>
          <a:lstStyle/>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In case of death of the insured person at any time during the term of the policy, full sum assured shall be payable along with the accrued bonus without adjustment of the survival benefit(s) already paid.</a:t>
            </a:r>
            <a:endParaRPr b="1">
              <a:latin typeface="Calibri" pitchFamily="34" charset="0"/>
              <a:ea typeface="Calibri" pitchFamily="34" charset="0"/>
              <a:cs typeface="Calibri" pitchFamily="34" charset="0"/>
            </a:endParaRPr>
          </a:p>
          <a:p>
            <a:pPr marL="685800" marR="0" lvl="1" indent="-196850" algn="just" rtl="0">
              <a:spcBef>
                <a:spcPts val="0"/>
              </a:spcBef>
              <a:spcAft>
                <a:spcPts val="0"/>
              </a:spcAft>
              <a:buClr>
                <a:schemeClr val="dk1"/>
              </a:buClr>
              <a:buSzPts val="2400"/>
              <a:buFont typeface="Noto Sans Symbols"/>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In case of Survival benefit(s), which were due to be paid i.e. due survival benefit(s) which remain unpaid shall be paid along with the amount of death claim</a:t>
            </a:r>
            <a:r>
              <a:rPr lang="en-US" sz="2600" b="1" i="0" u="none" strike="noStrike" cap="none" dirty="0">
                <a:solidFill>
                  <a:srgbClr val="000000"/>
                </a:solidFill>
                <a:latin typeface="Calibri" pitchFamily="34" charset="0"/>
                <a:ea typeface="Calibri" pitchFamily="34" charset="0"/>
                <a:cs typeface="Calibri" pitchFamily="34" charset="0"/>
                <a:sym typeface="Trebuchet MS"/>
              </a:rPr>
              <a:t>.</a:t>
            </a:r>
            <a:endParaRPr b="1">
              <a:latin typeface="Calibri" pitchFamily="34" charset="0"/>
              <a:ea typeface="Calibri" pitchFamily="34" charset="0"/>
              <a:cs typeface="Calibri" pitchFamily="34" charset="0"/>
            </a:endParaRPr>
          </a:p>
          <a:p>
            <a:pPr marL="685800" marR="0" lvl="1" indent="-196850" algn="just" rtl="0">
              <a:spcBef>
                <a:spcPts val="0"/>
              </a:spcBef>
              <a:spcAft>
                <a:spcPts val="0"/>
              </a:spcAft>
              <a:buClr>
                <a:schemeClr val="dk1"/>
              </a:buClr>
              <a:buSzPts val="2400"/>
              <a:buFont typeface="Noto Sans Symbols"/>
              <a:buNone/>
            </a:pPr>
            <a:endParaRPr sz="2400" b="1" i="0" u="none" strike="noStrike" cap="none">
              <a:solidFill>
                <a:srgbClr val="000000"/>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rgbClr val="000000"/>
              </a:buClr>
              <a:buSzPts val="2600"/>
              <a:buFont typeface="Noto Sans Symbols"/>
              <a:buChar char="⮚"/>
            </a:pPr>
            <a:r>
              <a:rPr lang="en-US" sz="2600" b="1" i="0" u="none" strike="noStrike" cap="none" dirty="0">
                <a:solidFill>
                  <a:srgbClr val="000000"/>
                </a:solidFill>
                <a:latin typeface="Calibri" pitchFamily="34" charset="0"/>
                <a:ea typeface="Calibri" pitchFamily="34" charset="0"/>
                <a:cs typeface="Calibri" pitchFamily="34" charset="0"/>
                <a:sym typeface="Trebuchet MS"/>
              </a:rPr>
              <a:t>In case of discontinuation of policy </a:t>
            </a:r>
            <a:r>
              <a:rPr lang="en-US" sz="2600" b="1" i="0" u="none" strike="noStrike" cap="none" dirty="0">
                <a:solidFill>
                  <a:schemeClr val="dk1"/>
                </a:solidFill>
                <a:latin typeface="Calibri" pitchFamily="34" charset="0"/>
                <a:ea typeface="Calibri" pitchFamily="34" charset="0"/>
                <a:cs typeface="Calibri" pitchFamily="34" charset="0"/>
                <a:sym typeface="Trebuchet MS"/>
              </a:rPr>
              <a:t>no further periodical payment on account of survival benefit will be paid.</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p:txBody>
      </p:sp>
      <p:sp>
        <p:nvSpPr>
          <p:cNvPr id="590" name="Google Shape;590;p62"/>
          <p:cNvSpPr txBox="1"/>
          <p:nvPr/>
        </p:nvSpPr>
        <p:spPr>
          <a:xfrm>
            <a:off x="0" y="533400"/>
            <a:ext cx="661751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Survival Claim of Policy – Contd. :</a:t>
            </a:r>
            <a:endParaRPr sz="3200" b="1">
              <a:solidFill>
                <a:sysClr val="windowText" lastClr="000000"/>
              </a:solidFill>
              <a:latin typeface="Trebuchet MS"/>
              <a:ea typeface="Trebuchet MS"/>
              <a:cs typeface="Trebuchet MS"/>
              <a:sym typeface="Trebuchet MS"/>
            </a:endParaRPr>
          </a:p>
        </p:txBody>
      </p:sp>
      <p:sp>
        <p:nvSpPr>
          <p:cNvPr id="591" name="Google Shape;591;p6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63"/>
          <p:cNvSpPr txBox="1"/>
          <p:nvPr/>
        </p:nvSpPr>
        <p:spPr>
          <a:xfrm>
            <a:off x="0" y="1543050"/>
            <a:ext cx="8701088" cy="5314950"/>
          </a:xfrm>
          <a:prstGeom prst="rect">
            <a:avLst/>
          </a:prstGeom>
          <a:noFill/>
          <a:ln>
            <a:noFill/>
          </a:ln>
        </p:spPr>
        <p:txBody>
          <a:bodyPr spcFirstLastPara="1" wrap="square" lIns="91425" tIns="45700" rIns="91425" bIns="45700" anchor="t" anchorCtr="0">
            <a:normAutofit/>
          </a:bodyPr>
          <a:lstStyle/>
          <a:p>
            <a:pPr marL="685800" marR="0" lvl="1"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Maturity Claim usually refers to the amount received when a policy matures (Policy term completes)</a:t>
            </a:r>
            <a:r>
              <a:rPr lang="en-US" sz="2400" b="1" i="0" u="none" strike="noStrike" cap="none" dirty="0">
                <a:solidFill>
                  <a:srgbClr val="000000"/>
                </a:solidFill>
                <a:latin typeface="Calibri" pitchFamily="34" charset="0"/>
                <a:ea typeface="Calibri" pitchFamily="34" charset="0"/>
                <a:cs typeface="Calibri" pitchFamily="34" charset="0"/>
                <a:sym typeface="Trebuchet MS"/>
              </a:rPr>
              <a:t>.</a:t>
            </a:r>
            <a:endParaRPr b="1">
              <a:latin typeface="Calibri" pitchFamily="34" charset="0"/>
              <a:ea typeface="Calibri" pitchFamily="34" charset="0"/>
              <a:cs typeface="Calibri" pitchFamily="34" charset="0"/>
            </a:endParaRPr>
          </a:p>
          <a:p>
            <a:pPr marL="685800" marR="0" lvl="1" indent="-196850" algn="just" rtl="0">
              <a:spcBef>
                <a:spcPts val="0"/>
              </a:spcBef>
              <a:spcAft>
                <a:spcPts val="0"/>
              </a:spcAft>
              <a:buClr>
                <a:schemeClr val="dk1"/>
              </a:buClr>
              <a:buSzPts val="2400"/>
              <a:buFont typeface="Noto Sans Symbols"/>
              <a:buNone/>
            </a:pPr>
            <a:endParaRPr sz="2400" b="1" i="0" u="none" strike="noStrike" cap="none">
              <a:solidFill>
                <a:srgbClr val="000000"/>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rgbClr val="000000"/>
              </a:buClr>
              <a:buSzPts val="2400"/>
              <a:buFont typeface="Noto Sans Symbols"/>
              <a:buChar char="⮚"/>
            </a:pPr>
            <a:r>
              <a:rPr lang="en-US" sz="2400" b="1" i="0" u="none" strike="noStrike" cap="none" dirty="0">
                <a:solidFill>
                  <a:srgbClr val="000000"/>
                </a:solidFill>
                <a:latin typeface="Calibri" pitchFamily="34" charset="0"/>
                <a:ea typeface="Calibri" pitchFamily="34" charset="0"/>
                <a:cs typeface="Calibri" pitchFamily="34" charset="0"/>
                <a:sym typeface="Trebuchet MS"/>
              </a:rPr>
              <a:t>In case of WLA &amp; CWA policy which remained unconverted, if the policy holder survives &amp; attends 80 Years of age, the policy will be treated as matured &amp; paid to the policy holder.</a:t>
            </a:r>
            <a:endParaRPr b="1">
              <a:latin typeface="Calibri" pitchFamily="34" charset="0"/>
              <a:ea typeface="Calibri" pitchFamily="34" charset="0"/>
              <a:cs typeface="Calibri" pitchFamily="34" charset="0"/>
            </a:endParaRPr>
          </a:p>
          <a:p>
            <a:pPr marL="685800" marR="0" lvl="1" indent="-196850" algn="just" rtl="0">
              <a:spcBef>
                <a:spcPts val="0"/>
              </a:spcBef>
              <a:spcAft>
                <a:spcPts val="0"/>
              </a:spcAft>
              <a:buClr>
                <a:schemeClr val="dk1"/>
              </a:buClr>
              <a:buSzPts val="2400"/>
              <a:buFont typeface="Noto Sans Symbols"/>
              <a:buNone/>
            </a:pPr>
            <a:endParaRPr sz="2400" b="1" i="0" u="none" strike="noStrike" cap="none">
              <a:solidFill>
                <a:srgbClr val="000000"/>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Sum Assured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alongwith</a:t>
            </a:r>
            <a:r>
              <a:rPr lang="en-US" sz="2400" b="1" i="0" u="none" strike="noStrike" cap="none" dirty="0">
                <a:solidFill>
                  <a:schemeClr val="dk1"/>
                </a:solidFill>
                <a:latin typeface="Calibri" pitchFamily="34" charset="0"/>
                <a:ea typeface="Calibri" pitchFamily="34" charset="0"/>
                <a:cs typeface="Calibri" pitchFamily="34" charset="0"/>
                <a:sym typeface="Trebuchet MS"/>
              </a:rPr>
              <a:t> Accrued Bonus will be paid at the time of Maturity.</a:t>
            </a:r>
            <a:endParaRPr b="1">
              <a:latin typeface="Calibri" pitchFamily="34" charset="0"/>
              <a:ea typeface="Calibri" pitchFamily="34" charset="0"/>
              <a:cs typeface="Calibri" pitchFamily="34" charset="0"/>
            </a:endParaRPr>
          </a:p>
          <a:p>
            <a:pPr marL="685800" marR="0" lvl="1" indent="-196850" algn="just" rtl="0">
              <a:spcBef>
                <a:spcPts val="0"/>
              </a:spcBef>
              <a:spcAft>
                <a:spcPts val="0"/>
              </a:spcAft>
              <a:buClr>
                <a:schemeClr val="dk1"/>
              </a:buClr>
              <a:buSzPts val="2400"/>
              <a:buFont typeface="Noto Sans Symbols"/>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In case of discontinued policy, paid up value is paid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alongwith</a:t>
            </a:r>
            <a:r>
              <a:rPr lang="en-US" sz="2400" b="1" i="0" u="none" strike="noStrike" cap="none" dirty="0">
                <a:solidFill>
                  <a:schemeClr val="dk1"/>
                </a:solidFill>
                <a:latin typeface="Calibri" pitchFamily="34" charset="0"/>
                <a:ea typeface="Calibri" pitchFamily="34" charset="0"/>
                <a:cs typeface="Calibri" pitchFamily="34" charset="0"/>
                <a:sym typeface="Trebuchet MS"/>
              </a:rPr>
              <a:t> proportionate bonus (if policy remains in force for 5 years).</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p:txBody>
      </p:sp>
      <p:sp>
        <p:nvSpPr>
          <p:cNvPr id="597" name="Google Shape;597;p63"/>
          <p:cNvSpPr txBox="1"/>
          <p:nvPr/>
        </p:nvSpPr>
        <p:spPr>
          <a:xfrm>
            <a:off x="0" y="533400"/>
            <a:ext cx="512133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Maturity Claim of Policy :</a:t>
            </a:r>
            <a:endParaRPr sz="3200" b="1">
              <a:solidFill>
                <a:sysClr val="windowText" lastClr="000000"/>
              </a:solidFill>
              <a:latin typeface="Trebuchet MS"/>
              <a:ea typeface="Trebuchet MS"/>
              <a:cs typeface="Trebuchet MS"/>
              <a:sym typeface="Trebuchet MS"/>
            </a:endParaRPr>
          </a:p>
        </p:txBody>
      </p:sp>
      <p:sp>
        <p:nvSpPr>
          <p:cNvPr id="598" name="Google Shape;598;p6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4"/>
          <p:cNvSpPr txBox="1"/>
          <p:nvPr/>
        </p:nvSpPr>
        <p:spPr>
          <a:xfrm>
            <a:off x="0" y="1485900"/>
            <a:ext cx="8943975" cy="5372100"/>
          </a:xfrm>
          <a:prstGeom prst="rect">
            <a:avLst/>
          </a:prstGeom>
          <a:noFill/>
          <a:ln>
            <a:noFill/>
          </a:ln>
        </p:spPr>
        <p:txBody>
          <a:bodyPr spcFirstLastPara="1" wrap="square" lIns="91425" tIns="45700" rIns="91425" bIns="45700" anchor="t" anchorCtr="0">
            <a:normAutofit/>
          </a:bodyPr>
          <a:lstStyle/>
          <a:p>
            <a:pPr marL="685800" marR="0" lvl="1"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In those cases where death of the policy holder occurs after date of maturity but before settlement of claim or payment of claim :</a:t>
            </a:r>
            <a:endParaRPr sz="2400" b="1" i="0" u="none" strike="noStrike" cap="none">
              <a:solidFill>
                <a:srgbClr val="000000"/>
              </a:solidFill>
              <a:latin typeface="Calibri" pitchFamily="34" charset="0"/>
              <a:ea typeface="Calibri" pitchFamily="34" charset="0"/>
              <a:cs typeface="Calibri" pitchFamily="34" charset="0"/>
              <a:sym typeface="Trebuchet MS"/>
            </a:endParaRPr>
          </a:p>
          <a:p>
            <a:pPr marL="685800" marR="0" lvl="1" indent="-222250" algn="just" rtl="0">
              <a:spcBef>
                <a:spcPts val="0"/>
              </a:spcBef>
              <a:spcAft>
                <a:spcPts val="0"/>
              </a:spcAft>
              <a:buClr>
                <a:schemeClr val="dk1"/>
              </a:buClr>
              <a:buSzPts val="2000"/>
              <a:buFont typeface="Noto Sans Symbols"/>
              <a:buNone/>
            </a:pPr>
            <a:endParaRPr sz="2000" b="1" i="0" u="none" strike="noStrike" cap="none">
              <a:solidFill>
                <a:srgbClr val="000000"/>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Claim will be settled as Death Post-Maturity Claim (as the policy term is already completed).</a:t>
            </a:r>
            <a:endParaRPr b="1">
              <a:latin typeface="Calibri" pitchFamily="34" charset="0"/>
              <a:ea typeface="Calibri" pitchFamily="34" charset="0"/>
              <a:cs typeface="Calibri" pitchFamily="34" charset="0"/>
            </a:endParaRPr>
          </a:p>
          <a:p>
            <a:pPr marL="685800" marR="0" lvl="1" indent="-222250" algn="just" rtl="0">
              <a:spcBef>
                <a:spcPts val="0"/>
              </a:spcBef>
              <a:spcAft>
                <a:spcPts val="0"/>
              </a:spcAft>
              <a:buClr>
                <a:schemeClr val="dk1"/>
              </a:buClr>
              <a:buSzPts val="2000"/>
              <a:buFont typeface="Noto Sans Symbols"/>
              <a:buNone/>
            </a:pPr>
            <a:endParaRPr sz="20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Maturity sanction issued in the name of insurant will be cancelled and a fresh sanction will be issued in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favour</a:t>
            </a:r>
            <a:r>
              <a:rPr lang="en-US" sz="2400" b="1" i="0" u="none" strike="noStrike" cap="none" dirty="0">
                <a:solidFill>
                  <a:schemeClr val="dk1"/>
                </a:solidFill>
                <a:latin typeface="Calibri" pitchFamily="34" charset="0"/>
                <a:ea typeface="Calibri" pitchFamily="34" charset="0"/>
                <a:cs typeface="Calibri" pitchFamily="34" charset="0"/>
                <a:sym typeface="Trebuchet MS"/>
              </a:rPr>
              <a:t> of beneficiary.</a:t>
            </a:r>
            <a:endParaRPr b="1">
              <a:latin typeface="Calibri" pitchFamily="34" charset="0"/>
              <a:ea typeface="Calibri" pitchFamily="34" charset="0"/>
              <a:cs typeface="Calibri" pitchFamily="34" charset="0"/>
            </a:endParaRPr>
          </a:p>
          <a:p>
            <a:pPr marL="685800" marR="0" lvl="1" indent="-222250" algn="just" rtl="0">
              <a:spcBef>
                <a:spcPts val="0"/>
              </a:spcBef>
              <a:spcAft>
                <a:spcPts val="0"/>
              </a:spcAft>
              <a:buClr>
                <a:schemeClr val="dk1"/>
              </a:buClr>
              <a:buSzPts val="2000"/>
              <a:buFont typeface="Noto Sans Symbols"/>
              <a:buNone/>
            </a:pPr>
            <a:endParaRPr sz="20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Any amount due of Accumulated Loan &amp; unpaid premiums + default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upto</a:t>
            </a:r>
            <a:r>
              <a:rPr lang="en-US" sz="2400" b="1" i="0" u="none" strike="noStrike" cap="none" dirty="0">
                <a:solidFill>
                  <a:schemeClr val="dk1"/>
                </a:solidFill>
                <a:latin typeface="Calibri" pitchFamily="34" charset="0"/>
                <a:ea typeface="Calibri" pitchFamily="34" charset="0"/>
                <a:cs typeface="Calibri" pitchFamily="34" charset="0"/>
                <a:sym typeface="Trebuchet MS"/>
              </a:rPr>
              <a:t> of last 12 months or any excess payment will be adjusted in Maturity Claim amount.</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p:txBody>
      </p:sp>
      <p:sp>
        <p:nvSpPr>
          <p:cNvPr id="604" name="Google Shape;604;p64"/>
          <p:cNvSpPr txBox="1"/>
          <p:nvPr/>
        </p:nvSpPr>
        <p:spPr>
          <a:xfrm>
            <a:off x="0" y="533400"/>
            <a:ext cx="512133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Maturity Claim of Policy :</a:t>
            </a:r>
            <a:endParaRPr sz="3200" b="1">
              <a:solidFill>
                <a:sysClr val="windowText" lastClr="000000"/>
              </a:solidFill>
              <a:latin typeface="Trebuchet MS"/>
              <a:ea typeface="Trebuchet MS"/>
              <a:cs typeface="Trebuchet MS"/>
              <a:sym typeface="Trebuchet MS"/>
            </a:endParaRPr>
          </a:p>
        </p:txBody>
      </p:sp>
      <p:sp>
        <p:nvSpPr>
          <p:cNvPr id="605" name="Google Shape;605;p6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65"/>
          <p:cNvSpPr txBox="1"/>
          <p:nvPr/>
        </p:nvSpPr>
        <p:spPr>
          <a:xfrm>
            <a:off x="0" y="1457324"/>
            <a:ext cx="8915400" cy="5400675"/>
          </a:xfrm>
          <a:prstGeom prst="rect">
            <a:avLst/>
          </a:prstGeom>
          <a:noFill/>
          <a:ln>
            <a:noFill/>
          </a:ln>
        </p:spPr>
        <p:txBody>
          <a:bodyPr spcFirstLastPara="1" wrap="square" lIns="91425" tIns="45700" rIns="91425" bIns="45700" anchor="t" anchorCtr="0">
            <a:normAutofit/>
          </a:bodyPr>
          <a:lstStyle/>
          <a:p>
            <a:pPr marL="685800" marR="0" lvl="1"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Death Claim usually refers to grant the life insurance benefits due under the policy to the designated beneficiaries (Nominee, Assigns, Legal Heirs, Executors, administrators or other legal representatives) after the death of the insurant(s).</a:t>
            </a:r>
            <a:endParaRPr sz="2400" b="1" i="0" u="none" strike="noStrike" cap="none">
              <a:solidFill>
                <a:srgbClr val="000000"/>
              </a:solidFill>
              <a:latin typeface="Calibri" pitchFamily="34" charset="0"/>
              <a:ea typeface="Calibri" pitchFamily="34" charset="0"/>
              <a:cs typeface="Calibri" pitchFamily="34" charset="0"/>
              <a:sym typeface="Trebuchet MS"/>
            </a:endParaRPr>
          </a:p>
          <a:p>
            <a:pPr marL="685800" marR="0" lvl="1" indent="-196850" algn="just" rtl="0">
              <a:spcBef>
                <a:spcPts val="0"/>
              </a:spcBef>
              <a:spcAft>
                <a:spcPts val="0"/>
              </a:spcAft>
              <a:buClr>
                <a:schemeClr val="dk1"/>
              </a:buClr>
              <a:buSzPts val="2400"/>
              <a:buFont typeface="Noto Sans Symbols"/>
              <a:buNone/>
            </a:pPr>
            <a:endParaRPr sz="2400" b="1" i="0" u="none" strike="noStrike" cap="none">
              <a:solidFill>
                <a:srgbClr val="000000"/>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Full Sum Assured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alongwith</a:t>
            </a:r>
            <a:r>
              <a:rPr lang="en-US" sz="2400" b="1" i="0" u="none" strike="noStrike" cap="none" dirty="0">
                <a:solidFill>
                  <a:schemeClr val="dk1"/>
                </a:solidFill>
                <a:latin typeface="Calibri" pitchFamily="34" charset="0"/>
                <a:ea typeface="Calibri" pitchFamily="34" charset="0"/>
                <a:cs typeface="Calibri" pitchFamily="34" charset="0"/>
                <a:sym typeface="Trebuchet MS"/>
              </a:rPr>
              <a:t> Accrued Bonus will be paid as Death Claim Amount. Advance premium payment for the unexpired months shall be refunded, if any.</a:t>
            </a:r>
            <a:endParaRPr b="1">
              <a:latin typeface="Calibri" pitchFamily="34" charset="0"/>
              <a:ea typeface="Calibri" pitchFamily="34" charset="0"/>
              <a:cs typeface="Calibri" pitchFamily="34" charset="0"/>
            </a:endParaRPr>
          </a:p>
          <a:p>
            <a:pPr marL="685800" marR="0" lvl="1" indent="-196850" algn="just" rtl="0">
              <a:spcBef>
                <a:spcPts val="0"/>
              </a:spcBef>
              <a:spcAft>
                <a:spcPts val="0"/>
              </a:spcAft>
              <a:buClr>
                <a:schemeClr val="dk1"/>
              </a:buClr>
              <a:buSzPts val="2400"/>
              <a:buFont typeface="Noto Sans Symbols"/>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There are some conditions that needs to be considered while processing the Death Claims. Details of the same are described in next slides.</a:t>
            </a:r>
            <a:endParaRPr b="1">
              <a:latin typeface="Calibri" pitchFamily="34" charset="0"/>
              <a:ea typeface="Calibri" pitchFamily="34" charset="0"/>
              <a:cs typeface="Calibri" pitchFamily="34" charset="0"/>
            </a:endParaRPr>
          </a:p>
          <a:p>
            <a:pPr marL="685800" marR="0" lvl="1" indent="-196850" algn="just" rtl="0">
              <a:spcBef>
                <a:spcPts val="0"/>
              </a:spcBef>
              <a:spcAft>
                <a:spcPts val="0"/>
              </a:spcAft>
              <a:buClr>
                <a:schemeClr val="dk1"/>
              </a:buClr>
              <a:buSzPts val="2400"/>
              <a:buFont typeface="Noto Sans Symbols"/>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196850" algn="just" rtl="0">
              <a:spcBef>
                <a:spcPts val="0"/>
              </a:spcBef>
              <a:spcAft>
                <a:spcPts val="0"/>
              </a:spcAft>
              <a:buClr>
                <a:schemeClr val="dk1"/>
              </a:buClr>
              <a:buSzPts val="2400"/>
              <a:buFont typeface="Noto Sans Symbols"/>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p:txBody>
      </p:sp>
      <p:sp>
        <p:nvSpPr>
          <p:cNvPr id="611" name="Google Shape;611;p65"/>
          <p:cNvSpPr txBox="1"/>
          <p:nvPr/>
        </p:nvSpPr>
        <p:spPr>
          <a:xfrm>
            <a:off x="0" y="533400"/>
            <a:ext cx="453201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Death Claim of Policy :</a:t>
            </a:r>
            <a:endParaRPr sz="3200" b="1">
              <a:solidFill>
                <a:sysClr val="windowText" lastClr="000000"/>
              </a:solidFill>
              <a:latin typeface="Trebuchet MS"/>
              <a:ea typeface="Trebuchet MS"/>
              <a:cs typeface="Trebuchet MS"/>
              <a:sym typeface="Trebuchet MS"/>
            </a:endParaRPr>
          </a:p>
        </p:txBody>
      </p:sp>
      <p:sp>
        <p:nvSpPr>
          <p:cNvPr id="612" name="Google Shape;612;p6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66"/>
          <p:cNvSpPr txBox="1"/>
          <p:nvPr/>
        </p:nvSpPr>
        <p:spPr>
          <a:xfrm>
            <a:off x="0" y="1443038"/>
            <a:ext cx="8786813" cy="5414962"/>
          </a:xfrm>
          <a:prstGeom prst="rect">
            <a:avLst/>
          </a:prstGeom>
          <a:noFill/>
          <a:ln>
            <a:noFill/>
          </a:ln>
        </p:spPr>
        <p:txBody>
          <a:bodyPr spcFirstLastPara="1" wrap="square" lIns="91425" tIns="45700" rIns="91425" bIns="45700" anchor="t" anchorCtr="0">
            <a:normAutofit/>
          </a:bodyPr>
          <a:lstStyle/>
          <a:p>
            <a:pPr marL="685800" marR="0" lvl="1" indent="-349250" algn="just" rtl="0">
              <a:spcBef>
                <a:spcPts val="0"/>
              </a:spcBef>
              <a:spcAft>
                <a:spcPts val="0"/>
              </a:spcAft>
              <a:buClr>
                <a:srgbClr val="FF0000"/>
              </a:buClr>
              <a:buSzPts val="2800"/>
              <a:buFont typeface="Noto Sans Symbols"/>
              <a:buChar char="⮚"/>
            </a:pPr>
            <a:r>
              <a:rPr lang="en-US" sz="2800" b="1" i="0" u="none" strike="noStrike" cap="none" dirty="0">
                <a:solidFill>
                  <a:srgbClr val="FF0000"/>
                </a:solidFill>
                <a:latin typeface="Calibri" pitchFamily="34" charset="0"/>
                <a:ea typeface="Calibri" pitchFamily="34" charset="0"/>
                <a:cs typeface="Calibri" pitchFamily="34" charset="0"/>
                <a:sym typeface="Trebuchet MS"/>
              </a:rPr>
              <a:t>Death Claim in respect of YS Policy : -</a:t>
            </a:r>
            <a:endParaRPr b="1">
              <a:latin typeface="Calibri" pitchFamily="34" charset="0"/>
              <a:ea typeface="Calibri" pitchFamily="34" charset="0"/>
              <a:cs typeface="Calibri" pitchFamily="34" charset="0"/>
            </a:endParaRPr>
          </a:p>
          <a:p>
            <a:pPr marL="685800" marR="0" lvl="1" indent="-285750" algn="just" rtl="0">
              <a:spcBef>
                <a:spcPts val="0"/>
              </a:spcBef>
              <a:spcAft>
                <a:spcPts val="0"/>
              </a:spcAft>
              <a:buClr>
                <a:schemeClr val="dk1"/>
              </a:buClr>
              <a:buSzPts val="1000"/>
              <a:buFont typeface="Noto Sans Symbols"/>
              <a:buNone/>
            </a:pPr>
            <a:endParaRPr sz="1000" b="1" i="0" u="none" strike="noStrike" cap="none">
              <a:solidFill>
                <a:srgbClr val="FF0000"/>
              </a:solidFill>
              <a:latin typeface="Calibri" pitchFamily="34" charset="0"/>
              <a:ea typeface="Calibri" pitchFamily="34" charset="0"/>
              <a:cs typeface="Calibri" pitchFamily="34" charset="0"/>
              <a:sym typeface="Trebuchet MS"/>
            </a:endParaRPr>
          </a:p>
          <a:p>
            <a:pPr marL="1143000"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In case of death of any one of the spouses, the payment of future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premia</a:t>
            </a:r>
            <a:r>
              <a:rPr lang="en-US" sz="2400" b="1" i="0" u="none" strike="noStrike" cap="none" dirty="0">
                <a:solidFill>
                  <a:schemeClr val="dk1"/>
                </a:solidFill>
                <a:latin typeface="Calibri" pitchFamily="34" charset="0"/>
                <a:ea typeface="Calibri" pitchFamily="34" charset="0"/>
                <a:cs typeface="Calibri" pitchFamily="34" charset="0"/>
                <a:sym typeface="Trebuchet MS"/>
              </a:rPr>
              <a:t> shall cease.</a:t>
            </a:r>
            <a:endParaRPr b="1">
              <a:latin typeface="Calibri" pitchFamily="34" charset="0"/>
              <a:ea typeface="Calibri" pitchFamily="34" charset="0"/>
              <a:cs typeface="Calibri" pitchFamily="34" charset="0"/>
            </a:endParaRPr>
          </a:p>
          <a:p>
            <a:pPr marL="1143000" marR="0" lvl="2" indent="-285750" algn="just" rtl="0">
              <a:spcBef>
                <a:spcPts val="0"/>
              </a:spcBef>
              <a:spcAft>
                <a:spcPts val="0"/>
              </a:spcAft>
              <a:buClr>
                <a:schemeClr val="dk1"/>
              </a:buClr>
              <a:buSzPts val="1000"/>
              <a:buFont typeface="Noto Sans Symbols"/>
              <a:buNone/>
            </a:pPr>
            <a:endParaRPr sz="1000" b="1" i="0" u="none" strike="noStrike" cap="none">
              <a:solidFill>
                <a:srgbClr val="000000"/>
              </a:solidFill>
              <a:latin typeface="Calibri" pitchFamily="34" charset="0"/>
              <a:ea typeface="Calibri" pitchFamily="34" charset="0"/>
              <a:cs typeface="Calibri" pitchFamily="34" charset="0"/>
              <a:sym typeface="Trebuchet MS"/>
            </a:endParaRPr>
          </a:p>
          <a:p>
            <a:pPr marL="1143000" marR="0" lvl="2" indent="-349250" algn="just" rtl="0">
              <a:spcBef>
                <a:spcPts val="0"/>
              </a:spcBef>
              <a:spcAft>
                <a:spcPts val="0"/>
              </a:spcAft>
              <a:buClr>
                <a:srgbClr val="000000"/>
              </a:buClr>
              <a:buSzPts val="2400"/>
              <a:buFont typeface="Noto Sans Symbols"/>
              <a:buChar char="▪"/>
            </a:pPr>
            <a:r>
              <a:rPr lang="en-US" sz="2400" b="1" i="0" u="none" strike="noStrike" cap="none" dirty="0">
                <a:solidFill>
                  <a:srgbClr val="000000"/>
                </a:solidFill>
                <a:latin typeface="Calibri" pitchFamily="34" charset="0"/>
                <a:ea typeface="Calibri" pitchFamily="34" charset="0"/>
                <a:cs typeface="Calibri" pitchFamily="34" charset="0"/>
                <a:sym typeface="Trebuchet MS"/>
              </a:rPr>
              <a:t>Claim will be payable to the Survivor Insurant.</a:t>
            </a:r>
            <a:endParaRPr b="1">
              <a:latin typeface="Calibri" pitchFamily="34" charset="0"/>
              <a:ea typeface="Calibri" pitchFamily="34" charset="0"/>
              <a:cs typeface="Calibri" pitchFamily="34" charset="0"/>
            </a:endParaRPr>
          </a:p>
          <a:p>
            <a:pPr marL="1143000" marR="0" lvl="2" indent="-349250" algn="just" rtl="0">
              <a:spcBef>
                <a:spcPts val="0"/>
              </a:spcBef>
              <a:spcAft>
                <a:spcPts val="0"/>
              </a:spcAft>
              <a:buNone/>
            </a:pPr>
            <a:endParaRPr sz="2200" b="1" i="0" u="none" strike="noStrike" cap="none">
              <a:solidFill>
                <a:srgbClr val="000000"/>
              </a:solidFill>
              <a:latin typeface="Calibri" pitchFamily="34" charset="0"/>
              <a:ea typeface="Calibri" pitchFamily="34" charset="0"/>
              <a:cs typeface="Calibri" pitchFamily="34" charset="0"/>
              <a:sym typeface="Trebuchet MS"/>
            </a:endParaRPr>
          </a:p>
          <a:p>
            <a:pPr marL="685800" marR="0" lvl="1" indent="-349250" algn="just" rtl="0">
              <a:spcBef>
                <a:spcPts val="0"/>
              </a:spcBef>
              <a:spcAft>
                <a:spcPts val="0"/>
              </a:spcAft>
              <a:buClr>
                <a:srgbClr val="FF0000"/>
              </a:buClr>
              <a:buSzPts val="2800"/>
              <a:buFont typeface="Noto Sans Symbols"/>
              <a:buChar char="⮚"/>
            </a:pPr>
            <a:r>
              <a:rPr lang="en-US" sz="2800" b="1" i="0" u="none" strike="noStrike" cap="none" dirty="0">
                <a:solidFill>
                  <a:srgbClr val="FF0000"/>
                </a:solidFill>
                <a:latin typeface="Calibri" pitchFamily="34" charset="0"/>
                <a:ea typeface="Calibri" pitchFamily="34" charset="0"/>
                <a:cs typeface="Calibri" pitchFamily="34" charset="0"/>
                <a:sym typeface="Trebuchet MS"/>
              </a:rPr>
              <a:t>Death Claim of Parent Policy holder in respect of Child Policy : -</a:t>
            </a:r>
            <a:endParaRPr b="1">
              <a:latin typeface="Calibri" pitchFamily="34" charset="0"/>
              <a:ea typeface="Calibri" pitchFamily="34" charset="0"/>
              <a:cs typeface="Calibri" pitchFamily="34" charset="0"/>
            </a:endParaRPr>
          </a:p>
          <a:p>
            <a:pPr marL="685800" marR="0" lvl="1" indent="-285750" algn="just" rtl="0">
              <a:spcBef>
                <a:spcPts val="0"/>
              </a:spcBef>
              <a:spcAft>
                <a:spcPts val="0"/>
              </a:spcAft>
              <a:buClr>
                <a:schemeClr val="dk1"/>
              </a:buClr>
              <a:buSzPts val="1000"/>
              <a:buFont typeface="Noto Sans Symbols"/>
              <a:buNone/>
            </a:pPr>
            <a:endParaRPr sz="1000" b="1" i="0" u="none" strike="noStrike" cap="none">
              <a:solidFill>
                <a:srgbClr val="000000"/>
              </a:solidFill>
              <a:latin typeface="Calibri" pitchFamily="34" charset="0"/>
              <a:ea typeface="Calibri" pitchFamily="34" charset="0"/>
              <a:cs typeface="Calibri" pitchFamily="34" charset="0"/>
              <a:sym typeface="Trebuchet MS"/>
            </a:endParaRPr>
          </a:p>
          <a:p>
            <a:pPr marL="1143000"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In case of death of parent policy holder, the payment of future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premia</a:t>
            </a:r>
            <a:r>
              <a:rPr lang="en-US" sz="2400" b="1" i="0" u="none" strike="noStrike" cap="none" dirty="0">
                <a:solidFill>
                  <a:schemeClr val="dk1"/>
                </a:solidFill>
                <a:latin typeface="Calibri" pitchFamily="34" charset="0"/>
                <a:ea typeface="Calibri" pitchFamily="34" charset="0"/>
                <a:cs typeface="Calibri" pitchFamily="34" charset="0"/>
                <a:sym typeface="Trebuchet MS"/>
              </a:rPr>
              <a:t> will cease and policy will be treated as fully paid.</a:t>
            </a:r>
            <a:endParaRPr b="1">
              <a:latin typeface="Calibri" pitchFamily="34" charset="0"/>
              <a:ea typeface="Calibri" pitchFamily="34" charset="0"/>
              <a:cs typeface="Calibri" pitchFamily="34" charset="0"/>
            </a:endParaRPr>
          </a:p>
          <a:p>
            <a:pPr marL="1143000" marR="0" lvl="2" indent="-285750" algn="just" rtl="0">
              <a:spcBef>
                <a:spcPts val="0"/>
              </a:spcBef>
              <a:spcAft>
                <a:spcPts val="0"/>
              </a:spcAft>
              <a:buClr>
                <a:schemeClr val="dk1"/>
              </a:buClr>
              <a:buSzPts val="1000"/>
              <a:buFont typeface="Noto Sans Symbols"/>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1143000"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Insurance cover of the child will continue till the maturity or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upto</a:t>
            </a:r>
            <a:r>
              <a:rPr lang="en-US" sz="2400" b="1" i="0" u="none" strike="noStrike" cap="none" dirty="0">
                <a:solidFill>
                  <a:schemeClr val="dk1"/>
                </a:solidFill>
                <a:latin typeface="Calibri" pitchFamily="34" charset="0"/>
                <a:ea typeface="Calibri" pitchFamily="34" charset="0"/>
                <a:cs typeface="Calibri" pitchFamily="34" charset="0"/>
                <a:sym typeface="Trebuchet MS"/>
              </a:rPr>
              <a:t> the death of the child, whichever occurs earlier.</a:t>
            </a:r>
            <a:endParaRPr b="1">
              <a:latin typeface="Calibri" pitchFamily="34" charset="0"/>
              <a:ea typeface="Calibri" pitchFamily="34" charset="0"/>
              <a:cs typeface="Calibri" pitchFamily="34" charset="0"/>
            </a:endParaRPr>
          </a:p>
        </p:txBody>
      </p:sp>
      <p:sp>
        <p:nvSpPr>
          <p:cNvPr id="618" name="Google Shape;618;p66"/>
          <p:cNvSpPr txBox="1"/>
          <p:nvPr/>
        </p:nvSpPr>
        <p:spPr>
          <a:xfrm>
            <a:off x="0" y="533400"/>
            <a:ext cx="640547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Death Claim of Policy – YS &amp; CP :</a:t>
            </a:r>
            <a:endParaRPr sz="3200" b="1">
              <a:solidFill>
                <a:sysClr val="windowText" lastClr="000000"/>
              </a:solidFill>
              <a:latin typeface="Trebuchet MS"/>
              <a:ea typeface="Trebuchet MS"/>
              <a:cs typeface="Trebuchet MS"/>
              <a:sym typeface="Trebuchet MS"/>
            </a:endParaRPr>
          </a:p>
        </p:txBody>
      </p:sp>
      <p:sp>
        <p:nvSpPr>
          <p:cNvPr id="619" name="Google Shape;619;p6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7"/>
          <p:cNvSpPr txBox="1"/>
          <p:nvPr/>
        </p:nvSpPr>
        <p:spPr>
          <a:xfrm>
            <a:off x="0" y="1485900"/>
            <a:ext cx="8801100" cy="5372100"/>
          </a:xfrm>
          <a:prstGeom prst="rect">
            <a:avLst/>
          </a:prstGeom>
          <a:noFill/>
          <a:ln>
            <a:noFill/>
          </a:ln>
        </p:spPr>
        <p:txBody>
          <a:bodyPr spcFirstLastPara="1" wrap="square" lIns="91425" tIns="45700" rIns="91425" bIns="45700" anchor="t" anchorCtr="0">
            <a:normAutofit fontScale="92500" lnSpcReduction="10000"/>
          </a:bodyPr>
          <a:lstStyle/>
          <a:p>
            <a:pPr marL="349250" marR="0" lvl="1" indent="-349250" algn="just" rtl="0">
              <a:spcBef>
                <a:spcPts val="0"/>
              </a:spcBef>
              <a:spcAft>
                <a:spcPts val="0"/>
              </a:spcAft>
              <a:buClr>
                <a:srgbClr val="FF0000"/>
              </a:buClr>
              <a:buSzPct val="100000"/>
              <a:buFont typeface="Noto Sans Symbols"/>
              <a:buChar char="⮚"/>
            </a:pPr>
            <a:r>
              <a:rPr lang="en-US" sz="3000" b="1" i="0" u="none" strike="noStrike" cap="none" dirty="0">
                <a:solidFill>
                  <a:srgbClr val="FF0000"/>
                </a:solidFill>
                <a:latin typeface="Calibri" pitchFamily="34" charset="0"/>
                <a:ea typeface="Calibri" pitchFamily="34" charset="0"/>
                <a:cs typeface="Calibri" pitchFamily="34" charset="0"/>
                <a:sym typeface="Trebuchet MS"/>
              </a:rPr>
              <a:t>Early Death Claim : -</a:t>
            </a:r>
            <a:endParaRPr b="1">
              <a:latin typeface="Calibri" pitchFamily="34" charset="0"/>
              <a:ea typeface="Calibri" pitchFamily="34" charset="0"/>
              <a:cs typeface="Calibri" pitchFamily="34" charset="0"/>
            </a:endParaRPr>
          </a:p>
          <a:p>
            <a:pPr marL="1143000" marR="0" lvl="2" indent="-284670" algn="just" rtl="0">
              <a:spcBef>
                <a:spcPts val="0"/>
              </a:spcBef>
              <a:spcAft>
                <a:spcPts val="0"/>
              </a:spcAft>
              <a:buClr>
                <a:schemeClr val="dk1"/>
              </a:buClr>
              <a:buSzPct val="100000"/>
              <a:buFont typeface="Noto Sans Symbols"/>
              <a:buNone/>
            </a:pPr>
            <a:endParaRPr sz="11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ct val="1000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Death claim before completion of 3 years from the date of Acceptance or date of revival of the policy will be treated as Early Death Claim.</a:t>
            </a:r>
            <a:endParaRPr b="1">
              <a:latin typeface="Calibri" pitchFamily="34" charset="0"/>
              <a:ea typeface="Calibri" pitchFamily="34" charset="0"/>
              <a:cs typeface="Calibri" pitchFamily="34" charset="0"/>
            </a:endParaRPr>
          </a:p>
          <a:p>
            <a:pPr marL="1143000" marR="0" lvl="2" indent="-284670" algn="just" rtl="0">
              <a:spcBef>
                <a:spcPts val="0"/>
              </a:spcBef>
              <a:spcAft>
                <a:spcPts val="0"/>
              </a:spcAft>
              <a:buClr>
                <a:schemeClr val="dk1"/>
              </a:buClr>
              <a:buSzPct val="100000"/>
              <a:buFont typeface="Noto Sans Symbols"/>
              <a:buNone/>
            </a:pPr>
            <a:endParaRPr sz="11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ct val="1000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These cases will be investigated thoroughly to enquire :</a:t>
            </a:r>
            <a:endParaRPr b="1">
              <a:latin typeface="Calibri" pitchFamily="34" charset="0"/>
              <a:ea typeface="Calibri" pitchFamily="34" charset="0"/>
              <a:cs typeface="Calibri" pitchFamily="34" charset="0"/>
            </a:endParaRPr>
          </a:p>
          <a:p>
            <a:pPr marL="581025" marR="0" lvl="2" indent="-284670" algn="just" rtl="0">
              <a:spcBef>
                <a:spcPts val="0"/>
              </a:spcBef>
              <a:spcAft>
                <a:spcPts val="0"/>
              </a:spcAft>
              <a:buClr>
                <a:schemeClr val="dk1"/>
              </a:buClr>
              <a:buSzPct val="100000"/>
              <a:buFont typeface="Noto Sans Symbols"/>
              <a:buNone/>
            </a:pPr>
            <a:endParaRPr sz="1100" b="1" i="0" u="none" strike="noStrike" cap="none">
              <a:solidFill>
                <a:schemeClr val="dk1"/>
              </a:solidFill>
              <a:latin typeface="Calibri" pitchFamily="34" charset="0"/>
              <a:ea typeface="Calibri" pitchFamily="34" charset="0"/>
              <a:cs typeface="Calibri" pitchFamily="34" charset="0"/>
              <a:sym typeface="Trebuchet MS"/>
            </a:endParaRPr>
          </a:p>
          <a:p>
            <a:pPr marL="920750" marR="0" lvl="3" indent="-349250" algn="just" rtl="0">
              <a:spcBef>
                <a:spcPts val="0"/>
              </a:spcBef>
              <a:spcAft>
                <a:spcPts val="0"/>
              </a:spcAft>
              <a:buNone/>
            </a:pPr>
            <a:r>
              <a:rPr lang="en-US" sz="2400" b="1" i="0" u="none" strike="noStrike" cap="none" dirty="0">
                <a:solidFill>
                  <a:schemeClr val="dk1"/>
                </a:solidFill>
                <a:latin typeface="Calibri" pitchFamily="34" charset="0"/>
                <a:ea typeface="Calibri" pitchFamily="34" charset="0"/>
                <a:cs typeface="Calibri" pitchFamily="34" charset="0"/>
                <a:sym typeface="Trebuchet MS"/>
              </a:rPr>
              <a:t>− if the insurant while submitting the proposal had suppressed material information which otherwise would not have allowed the proponent to be eligible for PLI/RPLI,</a:t>
            </a:r>
            <a:endParaRPr b="1">
              <a:latin typeface="Calibri" pitchFamily="34" charset="0"/>
              <a:ea typeface="Calibri" pitchFamily="34" charset="0"/>
              <a:cs typeface="Calibri" pitchFamily="34" charset="0"/>
            </a:endParaRPr>
          </a:p>
          <a:p>
            <a:pPr marL="920750" marR="0" lvl="3" indent="-349250" algn="just" rtl="0">
              <a:spcBef>
                <a:spcPts val="0"/>
              </a:spcBef>
              <a:spcAft>
                <a:spcPts val="0"/>
              </a:spcAft>
              <a:buNone/>
            </a:pPr>
            <a:endParaRPr sz="600" b="1" i="0" u="none" strike="noStrike" cap="none">
              <a:solidFill>
                <a:schemeClr val="dk1"/>
              </a:solidFill>
              <a:latin typeface="Calibri" pitchFamily="34" charset="0"/>
              <a:ea typeface="Calibri" pitchFamily="34" charset="0"/>
              <a:cs typeface="Calibri" pitchFamily="34" charset="0"/>
              <a:sym typeface="Trebuchet MS"/>
            </a:endParaRPr>
          </a:p>
          <a:p>
            <a:pPr marL="920750" marR="0" lvl="3" indent="-349250" algn="just" rtl="0">
              <a:spcBef>
                <a:spcPts val="0"/>
              </a:spcBef>
              <a:spcAft>
                <a:spcPts val="0"/>
              </a:spcAft>
              <a:buNone/>
            </a:pPr>
            <a:r>
              <a:rPr lang="en-US" sz="2400" b="1" i="0" u="none" strike="noStrike" cap="none" dirty="0">
                <a:solidFill>
                  <a:schemeClr val="dk1"/>
                </a:solidFill>
                <a:latin typeface="Calibri" pitchFamily="34" charset="0"/>
                <a:ea typeface="Calibri" pitchFamily="34" charset="0"/>
                <a:cs typeface="Calibri" pitchFamily="34" charset="0"/>
                <a:sym typeface="Trebuchet MS"/>
              </a:rPr>
              <a:t>−	it should be examined whether insurant was suffering from any disease prior to taking of a policy,</a:t>
            </a:r>
            <a:endParaRPr b="1">
              <a:latin typeface="Calibri" pitchFamily="34" charset="0"/>
              <a:ea typeface="Calibri" pitchFamily="34" charset="0"/>
              <a:cs typeface="Calibri" pitchFamily="34" charset="0"/>
            </a:endParaRPr>
          </a:p>
          <a:p>
            <a:pPr marL="920750" marR="0" lvl="3" indent="-349250" algn="just" rtl="0">
              <a:spcBef>
                <a:spcPts val="0"/>
              </a:spcBef>
              <a:spcAft>
                <a:spcPts val="0"/>
              </a:spcAft>
              <a:buNone/>
            </a:pPr>
            <a:endParaRPr sz="600" b="1" i="0" u="none" strike="noStrike" cap="none">
              <a:solidFill>
                <a:schemeClr val="dk1"/>
              </a:solidFill>
              <a:latin typeface="Calibri" pitchFamily="34" charset="0"/>
              <a:ea typeface="Calibri" pitchFamily="34" charset="0"/>
              <a:cs typeface="Calibri" pitchFamily="34" charset="0"/>
              <a:sym typeface="Trebuchet MS"/>
            </a:endParaRPr>
          </a:p>
          <a:p>
            <a:pPr marL="920750" marR="0" lvl="3" indent="-349250" algn="just" rtl="0">
              <a:spcBef>
                <a:spcPts val="0"/>
              </a:spcBef>
              <a:spcAft>
                <a:spcPts val="0"/>
              </a:spcAft>
              <a:buNone/>
            </a:pPr>
            <a:r>
              <a:rPr lang="en-US" sz="2400" b="1" i="0" u="none" strike="noStrike" cap="none" dirty="0">
                <a:solidFill>
                  <a:schemeClr val="dk1"/>
                </a:solidFill>
                <a:latin typeface="Calibri" pitchFamily="34" charset="0"/>
                <a:ea typeface="Calibri" pitchFamily="34" charset="0"/>
                <a:cs typeface="Calibri" pitchFamily="34" charset="0"/>
                <a:sym typeface="Trebuchet MS"/>
              </a:rPr>
              <a:t>−	whether the cause of death had any relation to the disease,</a:t>
            </a:r>
            <a:endParaRPr b="1">
              <a:latin typeface="Calibri" pitchFamily="34" charset="0"/>
              <a:ea typeface="Calibri" pitchFamily="34" charset="0"/>
              <a:cs typeface="Calibri" pitchFamily="34" charset="0"/>
            </a:endParaRPr>
          </a:p>
          <a:p>
            <a:pPr marL="920750" marR="0" lvl="3" indent="-349250" algn="just" rtl="0">
              <a:spcBef>
                <a:spcPts val="0"/>
              </a:spcBef>
              <a:spcAft>
                <a:spcPts val="0"/>
              </a:spcAft>
              <a:buNone/>
            </a:pPr>
            <a:endParaRPr sz="600" b="1" i="0" u="none" strike="noStrike" cap="none">
              <a:solidFill>
                <a:schemeClr val="dk1"/>
              </a:solidFill>
              <a:latin typeface="Calibri" pitchFamily="34" charset="0"/>
              <a:ea typeface="Calibri" pitchFamily="34" charset="0"/>
              <a:cs typeface="Calibri" pitchFamily="34" charset="0"/>
              <a:sym typeface="Trebuchet MS"/>
            </a:endParaRPr>
          </a:p>
          <a:p>
            <a:pPr marL="920750" marR="0" lvl="3" indent="-349250" algn="just" rtl="0">
              <a:spcBef>
                <a:spcPts val="0"/>
              </a:spcBef>
              <a:spcAft>
                <a:spcPts val="0"/>
              </a:spcAft>
              <a:buNone/>
            </a:pPr>
            <a:r>
              <a:rPr lang="en-US" sz="2400" b="1" i="0" u="none" strike="noStrike" cap="none" dirty="0">
                <a:solidFill>
                  <a:schemeClr val="dk1"/>
                </a:solidFill>
                <a:latin typeface="Calibri" pitchFamily="34" charset="0"/>
                <a:ea typeface="Calibri" pitchFamily="34" charset="0"/>
                <a:cs typeface="Calibri" pitchFamily="34" charset="0"/>
                <a:sym typeface="Trebuchet MS"/>
              </a:rPr>
              <a:t>−	whether there was any deliberate attempt on the part of marketing staff to insure sub standard life,</a:t>
            </a:r>
            <a:endParaRPr b="1">
              <a:latin typeface="Calibri" pitchFamily="34" charset="0"/>
              <a:ea typeface="Calibri" pitchFamily="34" charset="0"/>
              <a:cs typeface="Calibri" pitchFamily="34" charset="0"/>
            </a:endParaRPr>
          </a:p>
          <a:p>
            <a:pPr marL="920750" marR="0" lvl="3" indent="-349250" algn="just" rtl="0">
              <a:spcBef>
                <a:spcPts val="0"/>
              </a:spcBef>
              <a:spcAft>
                <a:spcPts val="0"/>
              </a:spcAft>
              <a:buNone/>
            </a:pPr>
            <a:endParaRPr sz="600" b="1" i="0" u="none" strike="noStrike" cap="none">
              <a:solidFill>
                <a:schemeClr val="dk1"/>
              </a:solidFill>
              <a:latin typeface="Calibri" pitchFamily="34" charset="0"/>
              <a:ea typeface="Calibri" pitchFamily="34" charset="0"/>
              <a:cs typeface="Calibri" pitchFamily="34" charset="0"/>
              <a:sym typeface="Trebuchet MS"/>
            </a:endParaRPr>
          </a:p>
          <a:p>
            <a:pPr marL="920750" marR="0" lvl="3" indent="-349250" algn="just" rtl="0">
              <a:spcBef>
                <a:spcPts val="0"/>
              </a:spcBef>
              <a:spcAft>
                <a:spcPts val="0"/>
              </a:spcAft>
              <a:buNone/>
            </a:pPr>
            <a:r>
              <a:rPr lang="en-US" sz="2400" b="1" i="0" u="none" strike="noStrike" cap="none" dirty="0">
                <a:solidFill>
                  <a:schemeClr val="dk1"/>
                </a:solidFill>
                <a:latin typeface="Calibri" pitchFamily="34" charset="0"/>
                <a:ea typeface="Calibri" pitchFamily="34" charset="0"/>
                <a:cs typeface="Calibri" pitchFamily="34" charset="0"/>
                <a:sym typeface="Trebuchet MS"/>
              </a:rPr>
              <a:t>−	to cause loss to fund.</a:t>
            </a:r>
            <a:endParaRPr b="1">
              <a:latin typeface="Calibri" pitchFamily="34" charset="0"/>
              <a:ea typeface="Calibri" pitchFamily="34" charset="0"/>
              <a:cs typeface="Calibri" pitchFamily="34" charset="0"/>
            </a:endParaRPr>
          </a:p>
        </p:txBody>
      </p:sp>
      <p:sp>
        <p:nvSpPr>
          <p:cNvPr id="625" name="Google Shape;625;p67"/>
          <p:cNvSpPr txBox="1"/>
          <p:nvPr/>
        </p:nvSpPr>
        <p:spPr>
          <a:xfrm>
            <a:off x="0" y="533400"/>
            <a:ext cx="386516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Early Death Claim :</a:t>
            </a:r>
            <a:endParaRPr sz="3200" b="1">
              <a:solidFill>
                <a:sysClr val="windowText" lastClr="000000"/>
              </a:solidFill>
              <a:latin typeface="Trebuchet MS"/>
              <a:ea typeface="Trebuchet MS"/>
              <a:cs typeface="Trebuchet MS"/>
              <a:sym typeface="Trebuchet MS"/>
            </a:endParaRPr>
          </a:p>
        </p:txBody>
      </p:sp>
      <p:sp>
        <p:nvSpPr>
          <p:cNvPr id="626" name="Google Shape;626;p6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68"/>
          <p:cNvSpPr txBox="1"/>
          <p:nvPr/>
        </p:nvSpPr>
        <p:spPr>
          <a:xfrm>
            <a:off x="0" y="1514474"/>
            <a:ext cx="8872538" cy="5343525"/>
          </a:xfrm>
          <a:prstGeom prst="rect">
            <a:avLst/>
          </a:prstGeom>
          <a:noFill/>
          <a:ln>
            <a:noFill/>
          </a:ln>
        </p:spPr>
        <p:txBody>
          <a:bodyPr spcFirstLastPara="1" wrap="square" lIns="91425" tIns="45700" rIns="91425" bIns="45700" anchor="t" anchorCtr="0">
            <a:normAutofit/>
          </a:bodyPr>
          <a:lstStyle/>
          <a:p>
            <a:pPr marL="349250" marR="0" lvl="1" indent="-349250" algn="just" rtl="0">
              <a:spcBef>
                <a:spcPts val="0"/>
              </a:spcBef>
              <a:spcAft>
                <a:spcPts val="0"/>
              </a:spcAft>
              <a:buClr>
                <a:srgbClr val="FF0000"/>
              </a:buClr>
              <a:buSzPts val="3000"/>
              <a:buFont typeface="Noto Sans Symbols"/>
              <a:buChar char="⮚"/>
            </a:pPr>
            <a:r>
              <a:rPr lang="en-US" sz="3000" b="1" i="0" u="none" strike="noStrike" cap="none" dirty="0">
                <a:solidFill>
                  <a:srgbClr val="FF0000"/>
                </a:solidFill>
                <a:latin typeface="Calibri" pitchFamily="34" charset="0"/>
                <a:ea typeface="Calibri" pitchFamily="34" charset="0"/>
                <a:cs typeface="Calibri" pitchFamily="34" charset="0"/>
                <a:sym typeface="Trebuchet MS"/>
              </a:rPr>
              <a:t>Early Death Claim of Self-Employed / Private Sector Professionals: -</a:t>
            </a:r>
            <a:endParaRPr b="1">
              <a:latin typeface="Calibri" pitchFamily="34" charset="0"/>
              <a:ea typeface="Calibri" pitchFamily="34" charset="0"/>
              <a:cs typeface="Calibri" pitchFamily="34" charset="0"/>
            </a:endParaRPr>
          </a:p>
          <a:p>
            <a:pPr marL="1143000" marR="0" lvl="2" indent="-279400" algn="just" rtl="0">
              <a:spcBef>
                <a:spcPts val="0"/>
              </a:spcBef>
              <a:spcAft>
                <a:spcPts val="0"/>
              </a:spcAft>
              <a:buClr>
                <a:schemeClr val="dk1"/>
              </a:buClr>
              <a:buSzPts val="1100"/>
              <a:buFont typeface="Noto Sans Symbols"/>
              <a:buNone/>
            </a:pPr>
            <a:endParaRPr sz="11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Documents such as Hospitalization Certificate, Death Certificate, Post-Mortem Reports, Police Reports, Medical Reports and Other related documents etc. will be required to carry out deep investigation to settle the claim.</a:t>
            </a:r>
            <a:endParaRPr b="1">
              <a:latin typeface="Calibri" pitchFamily="34" charset="0"/>
              <a:ea typeface="Calibri" pitchFamily="34" charset="0"/>
              <a:cs typeface="Calibri" pitchFamily="34" charset="0"/>
            </a:endParaRPr>
          </a:p>
          <a:p>
            <a:pPr marL="1143000" marR="0" lvl="2" indent="-279400" algn="just" rtl="0">
              <a:spcBef>
                <a:spcPts val="0"/>
              </a:spcBef>
              <a:spcAft>
                <a:spcPts val="0"/>
              </a:spcAft>
              <a:buClr>
                <a:schemeClr val="dk1"/>
              </a:buClr>
              <a:buSzPts val="1100"/>
              <a:buFont typeface="Noto Sans Symbols"/>
              <a:buNone/>
            </a:pPr>
            <a:endParaRPr sz="11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In these cases, sales force must ensure that the health information of the proponent, in Proposal Form, should be filled carefully to avoid insurance of any bad life.</a:t>
            </a:r>
            <a:endParaRPr sz="2400" b="1" i="0" u="none" strike="noStrike" cap="none">
              <a:solidFill>
                <a:schemeClr val="dk1"/>
              </a:solidFill>
              <a:latin typeface="Calibri" pitchFamily="34" charset="0"/>
              <a:ea typeface="Calibri" pitchFamily="34" charset="0"/>
              <a:cs typeface="Calibri" pitchFamily="34" charset="0"/>
              <a:sym typeface="Trebuchet MS"/>
            </a:endParaRPr>
          </a:p>
        </p:txBody>
      </p:sp>
      <p:sp>
        <p:nvSpPr>
          <p:cNvPr id="632" name="Google Shape;632;p68"/>
          <p:cNvSpPr txBox="1"/>
          <p:nvPr/>
        </p:nvSpPr>
        <p:spPr>
          <a:xfrm>
            <a:off x="0" y="533400"/>
            <a:ext cx="386516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Early Death Claim :</a:t>
            </a:r>
            <a:endParaRPr sz="3200" b="1">
              <a:solidFill>
                <a:sysClr val="windowText" lastClr="000000"/>
              </a:solidFill>
              <a:latin typeface="Trebuchet MS"/>
              <a:ea typeface="Trebuchet MS"/>
              <a:cs typeface="Trebuchet MS"/>
              <a:sym typeface="Trebuchet MS"/>
            </a:endParaRPr>
          </a:p>
        </p:txBody>
      </p:sp>
      <p:sp>
        <p:nvSpPr>
          <p:cNvPr id="633" name="Google Shape;633;p6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136" name="Google Shape;136;p7"/>
          <p:cNvSpPr txBox="1"/>
          <p:nvPr/>
        </p:nvSpPr>
        <p:spPr>
          <a:xfrm>
            <a:off x="0" y="533400"/>
            <a:ext cx="44181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ysClr val="windowText" lastClr="000000"/>
                </a:solidFill>
                <a:latin typeface="Trebuchet MS"/>
                <a:ea typeface="Trebuchet MS"/>
                <a:cs typeface="Trebuchet MS"/>
                <a:sym typeface="Trebuchet MS"/>
              </a:rPr>
              <a:t>Postal Life Insurance :</a:t>
            </a:r>
            <a:endParaRPr sz="3200" b="1">
              <a:solidFill>
                <a:sysClr val="windowText" lastClr="000000"/>
              </a:solidFill>
              <a:latin typeface="Trebuchet MS"/>
              <a:ea typeface="Trebuchet MS"/>
              <a:cs typeface="Trebuchet MS"/>
              <a:sym typeface="Trebuchet MS"/>
            </a:endParaRPr>
          </a:p>
        </p:txBody>
      </p:sp>
      <p:sp>
        <p:nvSpPr>
          <p:cNvPr id="137" name="Google Shape;137;p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
        <p:nvSpPr>
          <p:cNvPr id="138" name="Google Shape;138;p7"/>
          <p:cNvSpPr txBox="1"/>
          <p:nvPr/>
        </p:nvSpPr>
        <p:spPr>
          <a:xfrm>
            <a:off x="0" y="1371600"/>
            <a:ext cx="9144000" cy="5486400"/>
          </a:xfrm>
          <a:prstGeom prst="rect">
            <a:avLst/>
          </a:prstGeom>
          <a:noFill/>
          <a:ln>
            <a:noFill/>
          </a:ln>
        </p:spPr>
        <p:txBody>
          <a:bodyPr spcFirstLastPara="1" wrap="square" lIns="91425" tIns="45700" rIns="91425" bIns="45700" anchor="t" anchorCtr="0">
            <a:normAutofit fontScale="92500" lnSpcReduction="10000"/>
          </a:bodyPr>
          <a:lstStyle/>
          <a:p>
            <a:pPr marL="349250" marR="0" lvl="1" indent="-349250" algn="just" rtl="0">
              <a:spcBef>
                <a:spcPts val="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Eligibility:</a:t>
            </a:r>
            <a:endParaRPr b="1">
              <a:latin typeface="Calibri" pitchFamily="34" charset="0"/>
              <a:ea typeface="Calibri" pitchFamily="34" charset="0"/>
              <a:cs typeface="Calibri" pitchFamily="34" charset="0"/>
            </a:endParaRPr>
          </a:p>
          <a:p>
            <a:pPr marL="361950" marR="0" lvl="1" indent="-349250" algn="just" rtl="0">
              <a:spcBef>
                <a:spcPts val="1200"/>
              </a:spcBef>
              <a:spcAft>
                <a:spcPts val="0"/>
              </a:spcAft>
              <a:buClr>
                <a:schemeClr val="dk1"/>
              </a:buClr>
              <a:buSzPct val="100000"/>
              <a:buFont typeface="Arial"/>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Professionals such as:</a:t>
            </a:r>
            <a:endParaRPr b="1">
              <a:latin typeface="Calibri" pitchFamily="34" charset="0"/>
              <a:ea typeface="Calibri" pitchFamily="34" charset="0"/>
              <a:cs typeface="Calibri" pitchFamily="34" charset="0"/>
            </a:endParaRPr>
          </a:p>
          <a:p>
            <a:pPr marL="361950" marR="0" lvl="1" indent="-349250" algn="just" rtl="0">
              <a:lnSpc>
                <a:spcPct val="110000"/>
              </a:lnSpc>
              <a:spcBef>
                <a:spcPts val="600"/>
              </a:spcBef>
              <a:spcAft>
                <a:spcPts val="0"/>
              </a:spcAft>
              <a:buClr>
                <a:schemeClr val="dk1"/>
              </a:buClr>
              <a:buSzPct val="100000"/>
              <a:buFont typeface="Trebuchet M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Journalist and employees of print, electronic and digital media companies.</a:t>
            </a:r>
            <a:endParaRPr b="1">
              <a:latin typeface="Calibri" pitchFamily="34" charset="0"/>
              <a:ea typeface="Calibri" pitchFamily="34" charset="0"/>
              <a:cs typeface="Calibri" pitchFamily="34" charset="0"/>
            </a:endParaRPr>
          </a:p>
          <a:p>
            <a:pPr marL="361950" marR="0" lvl="1" indent="-349250" algn="just" rtl="0">
              <a:lnSpc>
                <a:spcPct val="110000"/>
              </a:lnSpc>
              <a:spcBef>
                <a:spcPts val="600"/>
              </a:spcBef>
              <a:spcAft>
                <a:spcPts val="0"/>
              </a:spcAft>
              <a:buClr>
                <a:schemeClr val="dk1"/>
              </a:buClr>
              <a:buSzPct val="100000"/>
              <a:buFont typeface="Trebuchet M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Regular employees working in Endowment Department of temples and religious places.</a:t>
            </a:r>
            <a:endParaRPr b="1">
              <a:latin typeface="Calibri" pitchFamily="34" charset="0"/>
              <a:ea typeface="Calibri" pitchFamily="34" charset="0"/>
              <a:cs typeface="Calibri" pitchFamily="34" charset="0"/>
            </a:endParaRPr>
          </a:p>
          <a:p>
            <a:pPr marL="361950" marR="0" lvl="1" indent="-349250" algn="just" rtl="0">
              <a:lnSpc>
                <a:spcPct val="110000"/>
              </a:lnSpc>
              <a:spcBef>
                <a:spcPts val="600"/>
              </a:spcBef>
              <a:spcAft>
                <a:spcPts val="0"/>
              </a:spcAft>
              <a:buClr>
                <a:schemeClr val="dk1"/>
              </a:buClr>
              <a:buSzPct val="100000"/>
              <a:buFont typeface="Trebuchet M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Nurses,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para</a:t>
            </a:r>
            <a:r>
              <a:rPr lang="en-US" sz="2400" b="1" i="0" u="none" strike="noStrike" cap="none" dirty="0">
                <a:solidFill>
                  <a:schemeClr val="dk1"/>
                </a:solidFill>
                <a:latin typeface="Calibri" pitchFamily="34" charset="0"/>
                <a:ea typeface="Calibri" pitchFamily="34" charset="0"/>
                <a:cs typeface="Calibri" pitchFamily="34" charset="0"/>
                <a:sym typeface="Trebuchet MS"/>
              </a:rPr>
              <a:t>-medical staff, technicians and regular employees of private and government hospitals.</a:t>
            </a:r>
            <a:endParaRPr b="1">
              <a:latin typeface="Calibri" pitchFamily="34" charset="0"/>
              <a:ea typeface="Calibri" pitchFamily="34" charset="0"/>
              <a:cs typeface="Calibri" pitchFamily="34" charset="0"/>
            </a:endParaRPr>
          </a:p>
          <a:p>
            <a:pPr marL="361950" marR="0" lvl="1" indent="-349250" algn="just" rtl="0">
              <a:lnSpc>
                <a:spcPct val="110000"/>
              </a:lnSpc>
              <a:spcBef>
                <a:spcPts val="600"/>
              </a:spcBef>
              <a:spcAft>
                <a:spcPts val="0"/>
              </a:spcAft>
              <a:buClr>
                <a:schemeClr val="dk1"/>
              </a:buClr>
              <a:buSzPct val="100000"/>
              <a:buFont typeface="Trebuchet M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All types of ITI course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recognised</a:t>
            </a:r>
            <a:r>
              <a:rPr lang="en-US" sz="2400" b="1" i="0" u="none" strike="noStrike" cap="none" dirty="0">
                <a:solidFill>
                  <a:schemeClr val="dk1"/>
                </a:solidFill>
                <a:latin typeface="Calibri" pitchFamily="34" charset="0"/>
                <a:ea typeface="Calibri" pitchFamily="34" charset="0"/>
                <a:cs typeface="Calibri" pitchFamily="34" charset="0"/>
                <a:sym typeface="Trebuchet MS"/>
              </a:rPr>
              <a:t> by Central / State Government.</a:t>
            </a:r>
            <a:endParaRPr b="1">
              <a:latin typeface="Calibri" pitchFamily="34" charset="0"/>
              <a:ea typeface="Calibri" pitchFamily="34" charset="0"/>
              <a:cs typeface="Calibri" pitchFamily="34" charset="0"/>
            </a:endParaRPr>
          </a:p>
          <a:p>
            <a:pPr marL="361950" marR="0" lvl="1" indent="-349250" algn="just" rtl="0">
              <a:lnSpc>
                <a:spcPct val="110000"/>
              </a:lnSpc>
              <a:spcBef>
                <a:spcPts val="600"/>
              </a:spcBef>
              <a:spcAft>
                <a:spcPts val="0"/>
              </a:spcAft>
              <a:buClr>
                <a:schemeClr val="dk1"/>
              </a:buClr>
              <a:buSzPct val="100000"/>
              <a:buFont typeface="Trebuchet M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AMIE / Degree / Diploma in civil, electrical, mechanical, architecture, agriculture and other branches of engineering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recognised</a:t>
            </a:r>
            <a:r>
              <a:rPr lang="en-US" sz="2400" b="1" i="0" u="none" strike="noStrike" cap="none" dirty="0">
                <a:solidFill>
                  <a:schemeClr val="dk1"/>
                </a:solidFill>
                <a:latin typeface="Calibri" pitchFamily="34" charset="0"/>
                <a:ea typeface="Calibri" pitchFamily="34" charset="0"/>
                <a:cs typeface="Calibri" pitchFamily="34" charset="0"/>
                <a:sym typeface="Trebuchet MS"/>
              </a:rPr>
              <a:t> by Central / State Government.</a:t>
            </a:r>
            <a:endParaRPr b="1">
              <a:latin typeface="Calibri" pitchFamily="34" charset="0"/>
              <a:ea typeface="Calibri" pitchFamily="34" charset="0"/>
              <a:cs typeface="Calibri" pitchFamily="34" charset="0"/>
            </a:endParaRPr>
          </a:p>
          <a:p>
            <a:pPr marL="361950" marR="0" lvl="1" indent="-349250" algn="just" rtl="0">
              <a:lnSpc>
                <a:spcPct val="110000"/>
              </a:lnSpc>
              <a:spcBef>
                <a:spcPts val="600"/>
              </a:spcBef>
              <a:spcAft>
                <a:spcPts val="0"/>
              </a:spcAft>
              <a:buClr>
                <a:schemeClr val="dk1"/>
              </a:buClr>
              <a:buSzPct val="100000"/>
              <a:buFont typeface="Trebuchet M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Chartered Accountants, Company Secretary, Cost and Work Accountants of ICAI/ICSI/ICWA.</a:t>
            </a:r>
            <a:endParaRPr sz="2400" b="1" i="0" u="none" strike="noStrike" cap="none">
              <a:solidFill>
                <a:schemeClr val="dk1"/>
              </a:solidFill>
              <a:latin typeface="Calibri" pitchFamily="34" charset="0"/>
              <a:ea typeface="Calibri" pitchFamily="34" charset="0"/>
              <a:cs typeface="Calibri" pitchFamily="34" charset="0"/>
              <a:sym typeface="Trebuchet M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69"/>
          <p:cNvSpPr txBox="1"/>
          <p:nvPr/>
        </p:nvSpPr>
        <p:spPr>
          <a:xfrm>
            <a:off x="0" y="1528762"/>
            <a:ext cx="8829675" cy="5329237"/>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rgbClr val="FF0000"/>
              </a:buClr>
              <a:buSzPts val="2600"/>
              <a:buFont typeface="Noto Sans Symbols"/>
              <a:buChar char="⮚"/>
            </a:pPr>
            <a:r>
              <a:rPr lang="en-US" sz="2600" b="1" i="0" u="none" strike="noStrike" cap="none" dirty="0">
                <a:solidFill>
                  <a:srgbClr val="FF0000"/>
                </a:solidFill>
                <a:latin typeface="Calibri" pitchFamily="34" charset="0"/>
                <a:ea typeface="Calibri" pitchFamily="34" charset="0"/>
                <a:cs typeface="Calibri" pitchFamily="34" charset="0"/>
                <a:sym typeface="Trebuchet MS"/>
              </a:rPr>
              <a:t>Lapsing of policy within thirty six months and settlement of death claim : -</a:t>
            </a:r>
            <a:endParaRPr b="1">
              <a:latin typeface="Calibri" pitchFamily="34" charset="0"/>
              <a:ea typeface="Calibri" pitchFamily="34" charset="0"/>
              <a:cs typeface="Calibri" pitchFamily="34" charset="0"/>
            </a:endParaRPr>
          </a:p>
          <a:p>
            <a:pPr marL="1143000" marR="0" lvl="2" indent="-285750" algn="just" rtl="0">
              <a:spcBef>
                <a:spcPts val="0"/>
              </a:spcBef>
              <a:spcAft>
                <a:spcPts val="0"/>
              </a:spcAft>
              <a:buClr>
                <a:schemeClr val="dk1"/>
              </a:buClr>
              <a:buSzPts val="1000"/>
              <a:buFont typeface="Noto Sans Symbols"/>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As we discussed earlier, if any policy become void and if death of insurant takes place at any time after becoming the policy void, all claims to any benefit in virtue thereof shall cease and all money that have been paid in consequence thereof shall be forfeited;</a:t>
            </a:r>
            <a:endParaRPr b="1">
              <a:latin typeface="Calibri" pitchFamily="34" charset="0"/>
              <a:ea typeface="Calibri" pitchFamily="34" charset="0"/>
              <a:cs typeface="Calibri" pitchFamily="34" charset="0"/>
            </a:endParaRPr>
          </a:p>
          <a:p>
            <a:pPr marL="1143000" marR="0" lvl="2" indent="-222250" algn="just" rtl="0">
              <a:spcBef>
                <a:spcPts val="0"/>
              </a:spcBef>
              <a:spcAft>
                <a:spcPts val="0"/>
              </a:spcAft>
              <a:buClr>
                <a:schemeClr val="dk1"/>
              </a:buClr>
              <a:buSzPts val="2000"/>
              <a:buFont typeface="Noto Sans Symbols"/>
              <a:buNone/>
            </a:pPr>
            <a:endParaRPr sz="20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If death of the life assured occurs within thirty six months from the date of acceptance of the policy, a further “Period of Remission” shall be allowed in respect of void polices.</a:t>
            </a:r>
            <a:endParaRPr b="1">
              <a:latin typeface="Calibri" pitchFamily="34" charset="0"/>
              <a:ea typeface="Calibri" pitchFamily="34" charset="0"/>
              <a:cs typeface="Calibri" pitchFamily="34" charset="0"/>
            </a:endParaRPr>
          </a:p>
          <a:p>
            <a:pPr marL="581025" marR="0" lvl="2" indent="-222250" algn="just" rtl="0">
              <a:spcBef>
                <a:spcPts val="0"/>
              </a:spcBef>
              <a:spcAft>
                <a:spcPts val="0"/>
              </a:spcAft>
              <a:buClr>
                <a:schemeClr val="dk1"/>
              </a:buClr>
              <a:buSzPts val="2000"/>
              <a:buFont typeface="Noto Sans Symbols"/>
              <a:buNone/>
            </a:pPr>
            <a:endParaRPr sz="20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The details of Period of Remission are as in next slides.</a:t>
            </a:r>
            <a:endParaRPr b="1">
              <a:latin typeface="Calibri" pitchFamily="34" charset="0"/>
              <a:ea typeface="Calibri" pitchFamily="34" charset="0"/>
              <a:cs typeface="Calibri" pitchFamily="34" charset="0"/>
            </a:endParaRPr>
          </a:p>
        </p:txBody>
      </p:sp>
      <p:sp>
        <p:nvSpPr>
          <p:cNvPr id="639" name="Google Shape;639;p69"/>
          <p:cNvSpPr txBox="1"/>
          <p:nvPr/>
        </p:nvSpPr>
        <p:spPr>
          <a:xfrm>
            <a:off x="0" y="402848"/>
            <a:ext cx="6736139"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dirty="0">
                <a:solidFill>
                  <a:sysClr val="windowText" lastClr="000000"/>
                </a:solidFill>
                <a:latin typeface="Trebuchet MS"/>
                <a:ea typeface="Trebuchet MS"/>
                <a:cs typeface="Trebuchet MS"/>
                <a:sym typeface="Trebuchet MS"/>
              </a:rPr>
              <a:t>Lapsing of policy within thirty six months </a:t>
            </a:r>
            <a:endParaRPr>
              <a:solidFill>
                <a:sysClr val="windowText" lastClr="000000"/>
              </a:solidFill>
            </a:endParaRPr>
          </a:p>
          <a:p>
            <a:pPr marL="0" marR="0" lvl="0" indent="0" algn="l" rtl="0">
              <a:spcBef>
                <a:spcPts val="0"/>
              </a:spcBef>
              <a:spcAft>
                <a:spcPts val="0"/>
              </a:spcAft>
              <a:buNone/>
            </a:pPr>
            <a:r>
              <a:rPr lang="en-US" sz="2600" b="1" dirty="0">
                <a:solidFill>
                  <a:sysClr val="windowText" lastClr="000000"/>
                </a:solidFill>
                <a:latin typeface="Trebuchet MS"/>
                <a:ea typeface="Trebuchet MS"/>
                <a:cs typeface="Trebuchet MS"/>
                <a:sym typeface="Trebuchet MS"/>
              </a:rPr>
              <a:t>and settlement of death claim :</a:t>
            </a:r>
            <a:endParaRPr sz="2600" b="1">
              <a:solidFill>
                <a:sysClr val="windowText" lastClr="000000"/>
              </a:solidFill>
              <a:latin typeface="Trebuchet MS"/>
              <a:ea typeface="Trebuchet MS"/>
              <a:cs typeface="Trebuchet MS"/>
              <a:sym typeface="Trebuchet MS"/>
            </a:endParaRPr>
          </a:p>
        </p:txBody>
      </p:sp>
      <p:sp>
        <p:nvSpPr>
          <p:cNvPr id="640" name="Google Shape;640;p6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70"/>
          <p:cNvSpPr txBox="1"/>
          <p:nvPr/>
        </p:nvSpPr>
        <p:spPr>
          <a:xfrm>
            <a:off x="0" y="1371600"/>
            <a:ext cx="9144000" cy="5486400"/>
          </a:xfrm>
          <a:prstGeom prst="rect">
            <a:avLst/>
          </a:prstGeom>
          <a:noFill/>
          <a:ln>
            <a:noFill/>
          </a:ln>
        </p:spPr>
        <p:txBody>
          <a:bodyPr spcFirstLastPara="1" wrap="square" lIns="91425" tIns="45700" rIns="91425" bIns="45700" anchor="t" anchorCtr="0">
            <a:normAutofit fontScale="85000" lnSpcReduction="20000"/>
          </a:bodyPr>
          <a:lstStyle/>
          <a:p>
            <a:pPr marL="349250" marR="0" lvl="1" indent="-349250" algn="just" rtl="0">
              <a:spcBef>
                <a:spcPts val="0"/>
              </a:spcBef>
              <a:spcAft>
                <a:spcPts val="0"/>
              </a:spcAft>
              <a:buClr>
                <a:srgbClr val="FF0000"/>
              </a:buClr>
              <a:buSzPct val="100000"/>
              <a:buFont typeface="Noto Sans Symbols"/>
              <a:buChar char="⮚"/>
            </a:pPr>
            <a:r>
              <a:rPr lang="en-US" sz="3800" b="1" i="0" u="none" strike="noStrike" cap="none" dirty="0">
                <a:solidFill>
                  <a:srgbClr val="FF0000"/>
                </a:solidFill>
                <a:latin typeface="Calibri" pitchFamily="34" charset="0"/>
                <a:ea typeface="Calibri" pitchFamily="34" charset="0"/>
                <a:cs typeface="Calibri" pitchFamily="34" charset="0"/>
                <a:sym typeface="Trebuchet MS"/>
              </a:rPr>
              <a:t>Remission Period : -</a:t>
            </a:r>
            <a:endParaRPr b="1">
              <a:latin typeface="Calibri" pitchFamily="34" charset="0"/>
              <a:ea typeface="Calibri" pitchFamily="34" charset="0"/>
              <a:cs typeface="Calibri" pitchFamily="34" charset="0"/>
            </a:endParaRPr>
          </a:p>
          <a:p>
            <a:pPr marL="349250" marR="0" lvl="1" indent="-208915" algn="just" rtl="0">
              <a:spcBef>
                <a:spcPts val="0"/>
              </a:spcBef>
              <a:spcAft>
                <a:spcPts val="0"/>
              </a:spcAft>
              <a:buClr>
                <a:schemeClr val="dk1"/>
              </a:buClr>
              <a:buSzPct val="100000"/>
              <a:buFont typeface="Noto Sans Symbols"/>
              <a:buNone/>
            </a:pPr>
            <a:endParaRPr sz="26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1" indent="-208915" algn="just" rtl="0">
              <a:spcBef>
                <a:spcPts val="0"/>
              </a:spcBef>
              <a:spcAft>
                <a:spcPts val="0"/>
              </a:spcAft>
              <a:buClr>
                <a:schemeClr val="dk1"/>
              </a:buClr>
              <a:buSzPct val="100000"/>
              <a:buFont typeface="Noto Sans Symbols"/>
              <a:buNone/>
            </a:pPr>
            <a:endParaRPr sz="26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1" indent="-208915" algn="just" rtl="0">
              <a:spcBef>
                <a:spcPts val="0"/>
              </a:spcBef>
              <a:spcAft>
                <a:spcPts val="0"/>
              </a:spcAft>
              <a:buClr>
                <a:schemeClr val="dk1"/>
              </a:buClr>
              <a:buSzPct val="100000"/>
              <a:buFont typeface="Noto Sans Symbols"/>
              <a:buNone/>
            </a:pPr>
            <a:endParaRPr sz="26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1" indent="-208915" algn="just" rtl="0">
              <a:spcBef>
                <a:spcPts val="0"/>
              </a:spcBef>
              <a:spcAft>
                <a:spcPts val="0"/>
              </a:spcAft>
              <a:buClr>
                <a:schemeClr val="dk1"/>
              </a:buClr>
              <a:buSzPct val="100000"/>
              <a:buFont typeface="Noto Sans Symbols"/>
              <a:buNone/>
            </a:pPr>
            <a:endParaRPr sz="26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1" indent="-208915" algn="just" rtl="0">
              <a:spcBef>
                <a:spcPts val="0"/>
              </a:spcBef>
              <a:spcAft>
                <a:spcPts val="0"/>
              </a:spcAft>
              <a:buClr>
                <a:schemeClr val="dk1"/>
              </a:buClr>
              <a:buSzPct val="100000"/>
              <a:buFont typeface="Noto Sans Symbols"/>
              <a:buNone/>
            </a:pPr>
            <a:endParaRPr sz="26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1" indent="-208915" algn="just" rtl="0">
              <a:spcBef>
                <a:spcPts val="0"/>
              </a:spcBef>
              <a:spcAft>
                <a:spcPts val="0"/>
              </a:spcAft>
              <a:buClr>
                <a:schemeClr val="dk1"/>
              </a:buClr>
              <a:buSzPct val="100000"/>
              <a:buFont typeface="Noto Sans Symbols"/>
              <a:buNone/>
            </a:pPr>
            <a:endParaRPr sz="26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1" indent="-208915" algn="just" rtl="0">
              <a:spcBef>
                <a:spcPts val="0"/>
              </a:spcBef>
              <a:spcAft>
                <a:spcPts val="0"/>
              </a:spcAft>
              <a:buClr>
                <a:schemeClr val="dk1"/>
              </a:buClr>
              <a:buSzPct val="100000"/>
              <a:buFont typeface="Noto Sans Symbols"/>
              <a:buNone/>
            </a:pPr>
            <a:endParaRPr sz="26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1" indent="-208915" algn="just" rtl="0">
              <a:spcBef>
                <a:spcPts val="0"/>
              </a:spcBef>
              <a:spcAft>
                <a:spcPts val="0"/>
              </a:spcAft>
              <a:buClr>
                <a:schemeClr val="dk1"/>
              </a:buClr>
              <a:buSzPct val="100000"/>
              <a:buFont typeface="Noto Sans Symbols"/>
              <a:buNone/>
            </a:pPr>
            <a:endParaRPr sz="26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1" indent="-208915" algn="just" rtl="0">
              <a:spcBef>
                <a:spcPts val="0"/>
              </a:spcBef>
              <a:spcAft>
                <a:spcPts val="0"/>
              </a:spcAft>
              <a:buClr>
                <a:schemeClr val="dk1"/>
              </a:buClr>
              <a:buSzPct val="100000"/>
              <a:buFont typeface="Noto Sans Symbols"/>
              <a:buNone/>
            </a:pPr>
            <a:endParaRPr sz="26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1" indent="-208915" algn="just" rtl="0">
              <a:spcBef>
                <a:spcPts val="0"/>
              </a:spcBef>
              <a:spcAft>
                <a:spcPts val="0"/>
              </a:spcAft>
              <a:buClr>
                <a:schemeClr val="dk1"/>
              </a:buClr>
              <a:buSzPct val="100000"/>
              <a:buFont typeface="Noto Sans Symbols"/>
              <a:buNone/>
            </a:pPr>
            <a:endParaRPr sz="26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1" indent="-208915" algn="just" rtl="0">
              <a:spcBef>
                <a:spcPts val="0"/>
              </a:spcBef>
              <a:spcAft>
                <a:spcPts val="0"/>
              </a:spcAft>
              <a:buClr>
                <a:schemeClr val="dk1"/>
              </a:buClr>
              <a:buSzPct val="100000"/>
              <a:buFont typeface="Noto Sans Symbols"/>
              <a:buNone/>
            </a:pPr>
            <a:endParaRPr sz="26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1" indent="-208915" algn="just" rtl="0">
              <a:spcBef>
                <a:spcPts val="0"/>
              </a:spcBef>
              <a:spcAft>
                <a:spcPts val="0"/>
              </a:spcAft>
              <a:buClr>
                <a:schemeClr val="dk1"/>
              </a:buClr>
              <a:buSzPct val="100000"/>
              <a:buFont typeface="Noto Sans Symbols"/>
              <a:buNone/>
            </a:pPr>
            <a:endParaRPr sz="26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1" indent="-349250" algn="just" rtl="0">
              <a:spcBef>
                <a:spcPts val="0"/>
              </a:spcBef>
              <a:spcAft>
                <a:spcPts val="0"/>
              </a:spcAft>
              <a:buClr>
                <a:schemeClr val="dk1"/>
              </a:buClr>
              <a:buSzPct val="1000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In the event of death of the life assured taking place during the period of remission allowed as above and before payment of arrears of premium/</a:t>
            </a:r>
            <a:r>
              <a:rPr lang="en-US" sz="2800" b="1" i="0" u="none" strike="noStrike" cap="none" dirty="0" err="1">
                <a:solidFill>
                  <a:schemeClr val="dk1"/>
                </a:solidFill>
                <a:latin typeface="Calibri" pitchFamily="34" charset="0"/>
                <a:ea typeface="Calibri" pitchFamily="34" charset="0"/>
                <a:cs typeface="Calibri" pitchFamily="34" charset="0"/>
                <a:sym typeface="Trebuchet MS"/>
              </a:rPr>
              <a:t>premia</a:t>
            </a:r>
            <a:r>
              <a:rPr lang="en-US" sz="2800" b="1" i="0" u="none" strike="noStrike" cap="none" dirty="0">
                <a:solidFill>
                  <a:schemeClr val="dk1"/>
                </a:solidFill>
                <a:latin typeface="Calibri" pitchFamily="34" charset="0"/>
                <a:ea typeface="Calibri" pitchFamily="34" charset="0"/>
                <a:cs typeface="Calibri" pitchFamily="34" charset="0"/>
                <a:sym typeface="Trebuchet MS"/>
              </a:rPr>
              <a:t>, the policy shall still be considered valid and the sum assured paid to the claimant after the deduction of unpaid premium/</a:t>
            </a:r>
            <a:r>
              <a:rPr lang="en-US" sz="2800" b="1" i="0" u="none" strike="noStrike" cap="none" dirty="0" err="1">
                <a:solidFill>
                  <a:schemeClr val="dk1"/>
                </a:solidFill>
                <a:latin typeface="Calibri" pitchFamily="34" charset="0"/>
                <a:ea typeface="Calibri" pitchFamily="34" charset="0"/>
                <a:cs typeface="Calibri" pitchFamily="34" charset="0"/>
                <a:sym typeface="Trebuchet MS"/>
              </a:rPr>
              <a:t>premia</a:t>
            </a:r>
            <a:r>
              <a:rPr lang="en-US" sz="2800" b="1" i="0" u="none" strike="noStrike" cap="none" dirty="0">
                <a:solidFill>
                  <a:schemeClr val="dk1"/>
                </a:solidFill>
                <a:latin typeface="Calibri" pitchFamily="34" charset="0"/>
                <a:ea typeface="Calibri" pitchFamily="34" charset="0"/>
                <a:cs typeface="Calibri" pitchFamily="34" charset="0"/>
                <a:sym typeface="Trebuchet MS"/>
              </a:rPr>
              <a:t> &amp; default.</a:t>
            </a:r>
            <a:endParaRPr b="1">
              <a:latin typeface="Calibri" pitchFamily="34" charset="0"/>
              <a:ea typeface="Calibri" pitchFamily="34" charset="0"/>
              <a:cs typeface="Calibri" pitchFamily="34" charset="0"/>
            </a:endParaRPr>
          </a:p>
          <a:p>
            <a:pPr marL="349250" marR="0" lvl="1" indent="-208915" algn="just" rtl="0">
              <a:spcBef>
                <a:spcPts val="0"/>
              </a:spcBef>
              <a:spcAft>
                <a:spcPts val="0"/>
              </a:spcAft>
              <a:buClr>
                <a:schemeClr val="dk1"/>
              </a:buClr>
              <a:buSzPct val="100000"/>
              <a:buFont typeface="Noto Sans Symbols"/>
              <a:buNone/>
            </a:pPr>
            <a:endParaRPr sz="2600" b="1" i="0" u="none" strike="noStrike" cap="none">
              <a:solidFill>
                <a:srgbClr val="FF0000"/>
              </a:solidFill>
              <a:latin typeface="Calibri" pitchFamily="34" charset="0"/>
              <a:ea typeface="Calibri" pitchFamily="34" charset="0"/>
              <a:cs typeface="Calibri" pitchFamily="34" charset="0"/>
              <a:sym typeface="Trebuchet MS"/>
            </a:endParaRPr>
          </a:p>
        </p:txBody>
      </p:sp>
      <p:sp>
        <p:nvSpPr>
          <p:cNvPr id="646" name="Google Shape;646;p70"/>
          <p:cNvSpPr txBox="1"/>
          <p:nvPr/>
        </p:nvSpPr>
        <p:spPr>
          <a:xfrm>
            <a:off x="0" y="533400"/>
            <a:ext cx="371608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Remission Period :</a:t>
            </a:r>
            <a:endParaRPr sz="3200" b="1">
              <a:solidFill>
                <a:sysClr val="windowText" lastClr="000000"/>
              </a:solidFill>
              <a:latin typeface="Trebuchet MS"/>
              <a:ea typeface="Trebuchet MS"/>
              <a:cs typeface="Trebuchet MS"/>
              <a:sym typeface="Trebuchet MS"/>
            </a:endParaRPr>
          </a:p>
        </p:txBody>
      </p:sp>
      <p:graphicFrame>
        <p:nvGraphicFramePr>
          <p:cNvPr id="647" name="Google Shape;647;p70"/>
          <p:cNvGraphicFramePr/>
          <p:nvPr/>
        </p:nvGraphicFramePr>
        <p:xfrm>
          <a:off x="252000" y="2065148"/>
          <a:ext cx="8640000" cy="2735500"/>
        </p:xfrm>
        <a:graphic>
          <a:graphicData uri="http://schemas.openxmlformats.org/drawingml/2006/table">
            <a:tbl>
              <a:tblPr firstRow="1" bandRow="1">
                <a:noFill/>
                <a:tableStyleId>{D76A10A5-5DC5-4797-94AC-70420B3E1123}</a:tableStyleId>
              </a:tblPr>
              <a:tblGrid>
                <a:gridCol w="4320000"/>
                <a:gridCol w="4320000"/>
              </a:tblGrid>
              <a:tr h="864000">
                <a:tc>
                  <a:txBody>
                    <a:bodyPr/>
                    <a:lstStyle/>
                    <a:p>
                      <a:pPr marL="0" marR="0" lvl="0" indent="0" algn="ctr" rtl="0">
                        <a:spcBef>
                          <a:spcPts val="0"/>
                        </a:spcBef>
                        <a:spcAft>
                          <a:spcPts val="0"/>
                        </a:spcAft>
                        <a:buNone/>
                      </a:pPr>
                      <a:r>
                        <a:rPr lang="en-US" sz="2400" b="1">
                          <a:solidFill>
                            <a:srgbClr val="FFFF00"/>
                          </a:solidFill>
                          <a:latin typeface="Calibri" pitchFamily="34" charset="0"/>
                          <a:ea typeface="Calibri" pitchFamily="34" charset="0"/>
                          <a:cs typeface="Calibri" pitchFamily="34" charset="0"/>
                          <a:sym typeface="Trebuchet MS"/>
                        </a:rPr>
                        <a:t>Death occurred (from date of acceptance of policy)</a:t>
                      </a:r>
                      <a:endParaRPr sz="2400" b="1">
                        <a:solidFill>
                          <a:srgbClr val="FFFF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solidFill>
                            <a:srgbClr val="FFFF00"/>
                          </a:solidFill>
                          <a:latin typeface="Calibri" pitchFamily="34" charset="0"/>
                          <a:ea typeface="Calibri" pitchFamily="34" charset="0"/>
                          <a:cs typeface="Calibri" pitchFamily="34" charset="0"/>
                          <a:sym typeface="Trebuchet MS"/>
                        </a:rPr>
                        <a:t>Remission Period allowed (in addition to Grace Period)</a:t>
                      </a:r>
                      <a:endParaRPr sz="2400" b="1">
                        <a:solidFill>
                          <a:srgbClr val="FFFF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67875">
                <a:tc>
                  <a:txBody>
                    <a:bodyPr/>
                    <a:lstStyle/>
                    <a:p>
                      <a:pPr marL="0" marR="0" lvl="0" indent="0" algn="ctr" rtl="0">
                        <a:spcBef>
                          <a:spcPts val="0"/>
                        </a:spcBef>
                        <a:spcAft>
                          <a:spcPts val="0"/>
                        </a:spcAft>
                        <a:buNone/>
                      </a:pPr>
                      <a:r>
                        <a:rPr lang="en-US" sz="2000" b="1">
                          <a:solidFill>
                            <a:srgbClr val="FF0000"/>
                          </a:solidFill>
                          <a:latin typeface="Calibri" pitchFamily="34" charset="0"/>
                          <a:ea typeface="Calibri" pitchFamily="34" charset="0"/>
                          <a:cs typeface="Calibri" pitchFamily="34" charset="0"/>
                          <a:sym typeface="Trebuchet MS"/>
                        </a:rPr>
                        <a:t>Within 6 Months</a:t>
                      </a:r>
                      <a:endParaRPr sz="20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a:solidFill>
                            <a:srgbClr val="FF0000"/>
                          </a:solidFill>
                          <a:latin typeface="Calibri" pitchFamily="34" charset="0"/>
                          <a:ea typeface="Calibri" pitchFamily="34" charset="0"/>
                          <a:cs typeface="Calibri" pitchFamily="34" charset="0"/>
                          <a:sym typeface="Trebuchet MS"/>
                        </a:rPr>
                        <a:t>No remission period</a:t>
                      </a:r>
                      <a:endParaRPr sz="20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67875">
                <a:tc>
                  <a:txBody>
                    <a:bodyPr/>
                    <a:lstStyle/>
                    <a:p>
                      <a:pPr marL="0" marR="0" lvl="0" indent="0" algn="ctr" rtl="0">
                        <a:spcBef>
                          <a:spcPts val="0"/>
                        </a:spcBef>
                        <a:spcAft>
                          <a:spcPts val="0"/>
                        </a:spcAft>
                        <a:buNone/>
                      </a:pPr>
                      <a:r>
                        <a:rPr lang="en-US" sz="2000" b="1" dirty="0">
                          <a:solidFill>
                            <a:srgbClr val="FF0000"/>
                          </a:solidFill>
                          <a:latin typeface="Calibri" pitchFamily="34" charset="0"/>
                          <a:ea typeface="Calibri" pitchFamily="34" charset="0"/>
                          <a:cs typeface="Calibri" pitchFamily="34" charset="0"/>
                          <a:sym typeface="Trebuchet MS"/>
                        </a:rPr>
                        <a:t>After 6 Months &amp; before 12 Months</a:t>
                      </a:r>
                      <a:endParaRPr sz="20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a:solidFill>
                            <a:srgbClr val="FF0000"/>
                          </a:solidFill>
                          <a:latin typeface="Calibri" pitchFamily="34" charset="0"/>
                          <a:ea typeface="Calibri" pitchFamily="34" charset="0"/>
                          <a:cs typeface="Calibri" pitchFamily="34" charset="0"/>
                          <a:sym typeface="Trebuchet MS"/>
                        </a:rPr>
                        <a:t>30 days</a:t>
                      </a:r>
                      <a:endParaRPr sz="20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67875">
                <a:tc>
                  <a:txBody>
                    <a:bodyPr/>
                    <a:lstStyle/>
                    <a:p>
                      <a:pPr marL="0" marR="0" lvl="0" indent="0" algn="ctr" rtl="0">
                        <a:spcBef>
                          <a:spcPts val="0"/>
                        </a:spcBef>
                        <a:spcAft>
                          <a:spcPts val="0"/>
                        </a:spcAft>
                        <a:buNone/>
                      </a:pPr>
                      <a:r>
                        <a:rPr lang="en-US" sz="2000" b="1">
                          <a:solidFill>
                            <a:srgbClr val="FF0000"/>
                          </a:solidFill>
                          <a:latin typeface="Calibri" pitchFamily="34" charset="0"/>
                          <a:ea typeface="Calibri" pitchFamily="34" charset="0"/>
                          <a:cs typeface="Calibri" pitchFamily="34" charset="0"/>
                          <a:sym typeface="Trebuchet MS"/>
                        </a:rPr>
                        <a:t>After 12 Months &amp; before 24 Months</a:t>
                      </a:r>
                      <a:endParaRPr sz="20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a:solidFill>
                            <a:srgbClr val="FF0000"/>
                          </a:solidFill>
                          <a:latin typeface="Calibri" pitchFamily="34" charset="0"/>
                          <a:ea typeface="Calibri" pitchFamily="34" charset="0"/>
                          <a:cs typeface="Calibri" pitchFamily="34" charset="0"/>
                          <a:sym typeface="Trebuchet MS"/>
                        </a:rPr>
                        <a:t>60 days</a:t>
                      </a:r>
                      <a:endParaRPr sz="20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67875">
                <a:tc>
                  <a:txBody>
                    <a:bodyPr/>
                    <a:lstStyle/>
                    <a:p>
                      <a:pPr marL="0" marR="0" lvl="0" indent="0" algn="ctr" rtl="0">
                        <a:spcBef>
                          <a:spcPts val="0"/>
                        </a:spcBef>
                        <a:spcAft>
                          <a:spcPts val="0"/>
                        </a:spcAft>
                        <a:buNone/>
                      </a:pPr>
                      <a:r>
                        <a:rPr lang="en-US" sz="2000" b="1">
                          <a:solidFill>
                            <a:srgbClr val="FF0000"/>
                          </a:solidFill>
                          <a:latin typeface="Calibri" pitchFamily="34" charset="0"/>
                          <a:ea typeface="Calibri" pitchFamily="34" charset="0"/>
                          <a:cs typeface="Calibri" pitchFamily="34" charset="0"/>
                          <a:sym typeface="Trebuchet MS"/>
                        </a:rPr>
                        <a:t>After 24 Months &amp; before 36 Months</a:t>
                      </a:r>
                      <a:endParaRPr sz="20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dirty="0">
                          <a:solidFill>
                            <a:srgbClr val="FF0000"/>
                          </a:solidFill>
                          <a:latin typeface="Calibri" pitchFamily="34" charset="0"/>
                          <a:ea typeface="Calibri" pitchFamily="34" charset="0"/>
                          <a:cs typeface="Calibri" pitchFamily="34" charset="0"/>
                          <a:sym typeface="Trebuchet MS"/>
                        </a:rPr>
                        <a:t>90 days</a:t>
                      </a:r>
                      <a:endParaRPr sz="20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648" name="Google Shape;648;p7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71"/>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349250" marR="0" lvl="1" indent="-349250" algn="just" rtl="0">
              <a:spcBef>
                <a:spcPts val="0"/>
              </a:spcBef>
              <a:spcAft>
                <a:spcPts val="0"/>
              </a:spcAft>
              <a:buClr>
                <a:srgbClr val="FF0000"/>
              </a:buClr>
              <a:buSzPts val="2800"/>
              <a:buFont typeface="Noto Sans Symbols"/>
              <a:buChar char="⮚"/>
            </a:pPr>
            <a:r>
              <a:rPr lang="en-US" sz="2800" b="1" i="0" u="none" strike="noStrike" cap="none" dirty="0">
                <a:solidFill>
                  <a:srgbClr val="FF0000"/>
                </a:solidFill>
                <a:latin typeface="Calibri" pitchFamily="34" charset="0"/>
                <a:ea typeface="Calibri" pitchFamily="34" charset="0"/>
                <a:cs typeface="Calibri" pitchFamily="34" charset="0"/>
                <a:sym typeface="Trebuchet MS"/>
              </a:rPr>
              <a:t>Non-Medical Policy’s Death Claim : -</a:t>
            </a:r>
            <a:endParaRPr b="1">
              <a:latin typeface="Calibri" pitchFamily="34" charset="0"/>
              <a:ea typeface="Calibri" pitchFamily="34" charset="0"/>
              <a:cs typeface="Calibri" pitchFamily="34" charset="0"/>
            </a:endParaRPr>
          </a:p>
          <a:p>
            <a:pPr marL="1143000" marR="0" lvl="2" indent="-285750" algn="just" rtl="0">
              <a:spcBef>
                <a:spcPts val="0"/>
              </a:spcBef>
              <a:spcAft>
                <a:spcPts val="0"/>
              </a:spcAft>
              <a:buClr>
                <a:schemeClr val="dk1"/>
              </a:buClr>
              <a:buSzPts val="1000"/>
              <a:buFont typeface="Noto Sans Symbols"/>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In the event of a Non-Medical Policy’s death claim, the payment against such claim shall be restricted to the following amounts: </a:t>
            </a:r>
            <a:endParaRPr sz="2400" b="1" i="0" u="none" strike="noStrike" cap="none">
              <a:solidFill>
                <a:schemeClr val="dk1"/>
              </a:solidFill>
              <a:latin typeface="Calibri" pitchFamily="34" charset="0"/>
              <a:ea typeface="Calibri" pitchFamily="34" charset="0"/>
              <a:cs typeface="Calibri" pitchFamily="34" charset="0"/>
              <a:sym typeface="Trebuchet MS"/>
            </a:endParaRPr>
          </a:p>
        </p:txBody>
      </p:sp>
      <p:sp>
        <p:nvSpPr>
          <p:cNvPr id="654" name="Google Shape;654;p71"/>
          <p:cNvSpPr txBox="1"/>
          <p:nvPr/>
        </p:nvSpPr>
        <p:spPr>
          <a:xfrm>
            <a:off x="0" y="533400"/>
            <a:ext cx="679705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Non-Medical Policy’s Death Claim :</a:t>
            </a:r>
            <a:endParaRPr sz="3200" b="1">
              <a:solidFill>
                <a:sysClr val="windowText" lastClr="000000"/>
              </a:solidFill>
              <a:latin typeface="Trebuchet MS"/>
              <a:ea typeface="Trebuchet MS"/>
              <a:cs typeface="Trebuchet MS"/>
              <a:sym typeface="Trebuchet MS"/>
            </a:endParaRPr>
          </a:p>
        </p:txBody>
      </p:sp>
      <p:graphicFrame>
        <p:nvGraphicFramePr>
          <p:cNvPr id="655" name="Google Shape;655;p71"/>
          <p:cNvGraphicFramePr/>
          <p:nvPr/>
        </p:nvGraphicFramePr>
        <p:xfrm>
          <a:off x="266287" y="3086100"/>
          <a:ext cx="8640000" cy="2735500"/>
        </p:xfrm>
        <a:graphic>
          <a:graphicData uri="http://schemas.openxmlformats.org/drawingml/2006/table">
            <a:tbl>
              <a:tblPr firstRow="1" bandRow="1">
                <a:noFill/>
                <a:tableStyleId>{D76A10A5-5DC5-4797-94AC-70420B3E1123}</a:tableStyleId>
              </a:tblPr>
              <a:tblGrid>
                <a:gridCol w="4320000"/>
                <a:gridCol w="4320000"/>
              </a:tblGrid>
              <a:tr h="864000">
                <a:tc>
                  <a:txBody>
                    <a:bodyPr/>
                    <a:lstStyle/>
                    <a:p>
                      <a:pPr marL="0" marR="0" lvl="0" indent="0" algn="ctr" rtl="0">
                        <a:spcBef>
                          <a:spcPts val="0"/>
                        </a:spcBef>
                        <a:spcAft>
                          <a:spcPts val="0"/>
                        </a:spcAft>
                        <a:buNone/>
                      </a:pPr>
                      <a:r>
                        <a:rPr lang="en-US" sz="2400" b="1" dirty="0">
                          <a:solidFill>
                            <a:srgbClr val="FFFF00"/>
                          </a:solidFill>
                          <a:latin typeface="Calibri" pitchFamily="34" charset="0"/>
                          <a:ea typeface="Calibri" pitchFamily="34" charset="0"/>
                          <a:cs typeface="Calibri" pitchFamily="34" charset="0"/>
                          <a:sym typeface="Trebuchet MS"/>
                        </a:rPr>
                        <a:t>Death occurred (from date of acceptance of policy)</a:t>
                      </a:r>
                      <a:endParaRPr sz="2400" b="1">
                        <a:solidFill>
                          <a:srgbClr val="FFFF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solidFill>
                            <a:srgbClr val="FFFF00"/>
                          </a:solidFill>
                          <a:latin typeface="Calibri" pitchFamily="34" charset="0"/>
                          <a:ea typeface="Calibri" pitchFamily="34" charset="0"/>
                          <a:cs typeface="Calibri" pitchFamily="34" charset="0"/>
                          <a:sym typeface="Trebuchet MS"/>
                        </a:rPr>
                        <a:t>Claim Amount </a:t>
                      </a:r>
                      <a:endParaRPr b="1">
                        <a:latin typeface="Calibri" pitchFamily="34" charset="0"/>
                        <a:ea typeface="Calibri" pitchFamily="34" charset="0"/>
                        <a:cs typeface="Calibri" pitchFamily="34" charset="0"/>
                      </a:endParaRPr>
                    </a:p>
                    <a:p>
                      <a:pPr marL="0" marR="0" lvl="0" indent="0" algn="ctr" rtl="0">
                        <a:spcBef>
                          <a:spcPts val="0"/>
                        </a:spcBef>
                        <a:spcAft>
                          <a:spcPts val="0"/>
                        </a:spcAft>
                        <a:buNone/>
                      </a:pPr>
                      <a:r>
                        <a:rPr lang="en-US" sz="2400" b="1">
                          <a:solidFill>
                            <a:srgbClr val="FFFF00"/>
                          </a:solidFill>
                          <a:latin typeface="Calibri" pitchFamily="34" charset="0"/>
                          <a:ea typeface="Calibri" pitchFamily="34" charset="0"/>
                          <a:cs typeface="Calibri" pitchFamily="34" charset="0"/>
                          <a:sym typeface="Trebuchet MS"/>
                        </a:rPr>
                        <a:t>Restricted to</a:t>
                      </a:r>
                      <a:endParaRPr sz="2400" b="1">
                        <a:solidFill>
                          <a:srgbClr val="FFFF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67875">
                <a:tc>
                  <a:txBody>
                    <a:bodyPr/>
                    <a:lstStyle/>
                    <a:p>
                      <a:pPr marL="0" marR="0" lvl="0" indent="0" algn="ctr" rtl="0">
                        <a:spcBef>
                          <a:spcPts val="0"/>
                        </a:spcBef>
                        <a:spcAft>
                          <a:spcPts val="0"/>
                        </a:spcAft>
                        <a:buNone/>
                      </a:pPr>
                      <a:r>
                        <a:rPr lang="en-US" sz="2000" b="1" dirty="0">
                          <a:solidFill>
                            <a:srgbClr val="FF0000"/>
                          </a:solidFill>
                          <a:latin typeface="Calibri" pitchFamily="34" charset="0"/>
                          <a:ea typeface="Calibri" pitchFamily="34" charset="0"/>
                          <a:cs typeface="Calibri" pitchFamily="34" charset="0"/>
                          <a:sym typeface="Trebuchet MS"/>
                        </a:rPr>
                        <a:t>Before 1 Year</a:t>
                      </a:r>
                      <a:endParaRPr sz="20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a:solidFill>
                            <a:srgbClr val="FF0000"/>
                          </a:solidFill>
                          <a:latin typeface="Calibri" pitchFamily="34" charset="0"/>
                          <a:ea typeface="Calibri" pitchFamily="34" charset="0"/>
                          <a:cs typeface="Calibri" pitchFamily="34" charset="0"/>
                          <a:sym typeface="Trebuchet MS"/>
                        </a:rPr>
                        <a:t>35% of Sum Assured + Accrued Bonus</a:t>
                      </a:r>
                      <a:endParaRPr sz="20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67875">
                <a:tc>
                  <a:txBody>
                    <a:bodyPr/>
                    <a:lstStyle/>
                    <a:p>
                      <a:pPr marL="0" marR="0" lvl="0" indent="0" algn="ctr" rtl="0">
                        <a:spcBef>
                          <a:spcPts val="0"/>
                        </a:spcBef>
                        <a:spcAft>
                          <a:spcPts val="0"/>
                        </a:spcAft>
                        <a:buNone/>
                      </a:pPr>
                      <a:r>
                        <a:rPr lang="en-US" sz="2000" b="1">
                          <a:solidFill>
                            <a:srgbClr val="FF0000"/>
                          </a:solidFill>
                          <a:latin typeface="Calibri" pitchFamily="34" charset="0"/>
                          <a:ea typeface="Calibri" pitchFamily="34" charset="0"/>
                          <a:cs typeface="Calibri" pitchFamily="34" charset="0"/>
                          <a:sym typeface="Trebuchet MS"/>
                        </a:rPr>
                        <a:t>After 1 Year &amp; before 2 Years</a:t>
                      </a:r>
                      <a:endParaRPr sz="20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a:solidFill>
                            <a:srgbClr val="FF0000"/>
                          </a:solidFill>
                          <a:latin typeface="Calibri" pitchFamily="34" charset="0"/>
                          <a:ea typeface="Calibri" pitchFamily="34" charset="0"/>
                          <a:cs typeface="Calibri" pitchFamily="34" charset="0"/>
                          <a:sym typeface="Trebuchet MS"/>
                        </a:rPr>
                        <a:t>60% of Sum Assured + Accrued Bonus</a:t>
                      </a:r>
                      <a:endParaRPr sz="20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67875">
                <a:tc>
                  <a:txBody>
                    <a:bodyPr/>
                    <a:lstStyle/>
                    <a:p>
                      <a:pPr marL="0" marR="0" lvl="0" indent="0" algn="ctr" rtl="0">
                        <a:spcBef>
                          <a:spcPts val="0"/>
                        </a:spcBef>
                        <a:spcAft>
                          <a:spcPts val="0"/>
                        </a:spcAft>
                        <a:buNone/>
                      </a:pPr>
                      <a:r>
                        <a:rPr lang="en-US" sz="2000" b="1">
                          <a:solidFill>
                            <a:srgbClr val="FF0000"/>
                          </a:solidFill>
                          <a:latin typeface="Calibri" pitchFamily="34" charset="0"/>
                          <a:ea typeface="Calibri" pitchFamily="34" charset="0"/>
                          <a:cs typeface="Calibri" pitchFamily="34" charset="0"/>
                          <a:sym typeface="Trebuchet MS"/>
                        </a:rPr>
                        <a:t>After 2 Years &amp; before 3 Years</a:t>
                      </a:r>
                      <a:endParaRPr sz="20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a:solidFill>
                            <a:srgbClr val="FF0000"/>
                          </a:solidFill>
                          <a:latin typeface="Calibri" pitchFamily="34" charset="0"/>
                          <a:ea typeface="Calibri" pitchFamily="34" charset="0"/>
                          <a:cs typeface="Calibri" pitchFamily="34" charset="0"/>
                          <a:sym typeface="Trebuchet MS"/>
                        </a:rPr>
                        <a:t>90% of Sum Assured + Accrued Bonus</a:t>
                      </a:r>
                      <a:endParaRPr sz="20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67875">
                <a:tc>
                  <a:txBody>
                    <a:bodyPr/>
                    <a:lstStyle/>
                    <a:p>
                      <a:pPr marL="0" marR="0" lvl="0" indent="0" algn="ctr" rtl="0">
                        <a:spcBef>
                          <a:spcPts val="0"/>
                        </a:spcBef>
                        <a:spcAft>
                          <a:spcPts val="0"/>
                        </a:spcAft>
                        <a:buNone/>
                      </a:pPr>
                      <a:r>
                        <a:rPr lang="en-US" sz="2000" b="1">
                          <a:solidFill>
                            <a:srgbClr val="FF0000"/>
                          </a:solidFill>
                          <a:latin typeface="Calibri" pitchFamily="34" charset="0"/>
                          <a:ea typeface="Calibri" pitchFamily="34" charset="0"/>
                          <a:cs typeface="Calibri" pitchFamily="34" charset="0"/>
                          <a:sym typeface="Trebuchet MS"/>
                        </a:rPr>
                        <a:t>After 3 Years</a:t>
                      </a:r>
                      <a:endParaRPr sz="20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dirty="0">
                          <a:solidFill>
                            <a:srgbClr val="FF0000"/>
                          </a:solidFill>
                          <a:latin typeface="Calibri" pitchFamily="34" charset="0"/>
                          <a:ea typeface="Calibri" pitchFamily="34" charset="0"/>
                          <a:cs typeface="Calibri" pitchFamily="34" charset="0"/>
                          <a:sym typeface="Trebuchet MS"/>
                        </a:rPr>
                        <a:t>Full Sum Assured + Accrued Bonus</a:t>
                      </a:r>
                      <a:endParaRPr sz="2000" b="1">
                        <a:solidFill>
                          <a:srgbClr val="FF0000"/>
                        </a:solidFill>
                        <a:latin typeface="Calibri" pitchFamily="34" charset="0"/>
                        <a:ea typeface="Calibri" pitchFamily="34" charset="0"/>
                        <a:cs typeface="Calibri" pitchFamily="34" charset="0"/>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656" name="Google Shape;656;p7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72"/>
          <p:cNvSpPr txBox="1"/>
          <p:nvPr/>
        </p:nvSpPr>
        <p:spPr>
          <a:xfrm>
            <a:off x="214313" y="1571624"/>
            <a:ext cx="8629650" cy="5286375"/>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rgbClr val="FF0000"/>
              </a:buClr>
              <a:buSzPts val="2600"/>
              <a:buFont typeface="Noto Sans Symbols"/>
              <a:buChar char="⮚"/>
            </a:pPr>
            <a:r>
              <a:rPr lang="en-US" sz="2600" b="1" i="0" u="none" strike="noStrike" cap="none" dirty="0">
                <a:solidFill>
                  <a:srgbClr val="FF0000"/>
                </a:solidFill>
                <a:latin typeface="Calibri" pitchFamily="34" charset="0"/>
                <a:ea typeface="Calibri" pitchFamily="34" charset="0"/>
                <a:cs typeface="Calibri" pitchFamily="34" charset="0"/>
                <a:sym typeface="Trebuchet MS"/>
              </a:rPr>
              <a:t>Lapsing of policy beyond thirty six months and settlement of death claim : -</a:t>
            </a:r>
            <a:endParaRPr b="1">
              <a:latin typeface="Calibri" pitchFamily="34" charset="0"/>
              <a:ea typeface="Calibri" pitchFamily="34" charset="0"/>
              <a:cs typeface="Calibri" pitchFamily="34" charset="0"/>
            </a:endParaRPr>
          </a:p>
          <a:p>
            <a:pPr marL="806450" marR="0" lvl="2" indent="-260350" algn="just" rtl="0">
              <a:spcBef>
                <a:spcPts val="0"/>
              </a:spcBef>
              <a:spcAft>
                <a:spcPts val="0"/>
              </a:spcAft>
              <a:buClr>
                <a:schemeClr val="dk1"/>
              </a:buClr>
              <a:buSzPts val="1400"/>
              <a:buFont typeface="Noto Sans Symbols"/>
              <a:buNone/>
            </a:pPr>
            <a:endParaRPr sz="1400" b="1" i="0" u="none" strike="noStrike" cap="none">
              <a:solidFill>
                <a:srgbClr val="FF0000"/>
              </a:solidFill>
              <a:latin typeface="Calibri" pitchFamily="34" charset="0"/>
              <a:ea typeface="Calibri" pitchFamily="34" charset="0"/>
              <a:cs typeface="Calibri" pitchFamily="34" charset="0"/>
              <a:sym typeface="Trebuchet MS"/>
            </a:endParaRPr>
          </a:p>
          <a:p>
            <a:pPr marL="806450" marR="0" lvl="2" indent="-349250" algn="just" rtl="0">
              <a:spcBef>
                <a:spcPts val="0"/>
              </a:spcBef>
              <a:spcAft>
                <a:spcPts val="0"/>
              </a:spcAft>
              <a:buClr>
                <a:srgbClr val="00B050"/>
              </a:buClr>
              <a:buSzPts val="2600"/>
              <a:buFont typeface="Noto Sans Symbols"/>
              <a:buChar char="⮚"/>
            </a:pPr>
            <a:r>
              <a:rPr lang="en-US" sz="2600" b="1" i="0" u="none" strike="noStrike" cap="none" dirty="0">
                <a:solidFill>
                  <a:srgbClr val="00B050"/>
                </a:solidFill>
                <a:latin typeface="Calibri" pitchFamily="34" charset="0"/>
                <a:ea typeface="Calibri" pitchFamily="34" charset="0"/>
                <a:cs typeface="Calibri" pitchFamily="34" charset="0"/>
                <a:sym typeface="Trebuchet MS"/>
              </a:rPr>
              <a:t>Inactive Lapsed Policy :</a:t>
            </a:r>
            <a:endParaRPr b="1">
              <a:latin typeface="Calibri" pitchFamily="34" charset="0"/>
              <a:ea typeface="Calibri" pitchFamily="34" charset="0"/>
              <a:cs typeface="Calibri" pitchFamily="34" charset="0"/>
            </a:endParaRPr>
          </a:p>
          <a:p>
            <a:pPr marL="1143000" marR="0" lvl="2" indent="-285750" algn="just" rtl="0">
              <a:spcBef>
                <a:spcPts val="0"/>
              </a:spcBef>
              <a:spcAft>
                <a:spcPts val="0"/>
              </a:spcAft>
              <a:buClr>
                <a:schemeClr val="dk1"/>
              </a:buClr>
              <a:buSzPts val="1000"/>
              <a:buFont typeface="Noto Sans Symbols"/>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As we discussed earlier, if any policy become Inactive Lapsed and if death of insurant takes place of the policy becoming Inactive Lapsed (i.e. within 12 months from last premium payment);</a:t>
            </a:r>
            <a:endParaRPr b="1">
              <a:latin typeface="Calibri" pitchFamily="34" charset="0"/>
              <a:ea typeface="Calibri" pitchFamily="34" charset="0"/>
              <a:cs typeface="Calibri" pitchFamily="34" charset="0"/>
            </a:endParaRPr>
          </a:p>
          <a:p>
            <a:pPr marL="1143000" marR="0" lvl="2" indent="-260350" algn="just" rtl="0">
              <a:spcBef>
                <a:spcPts val="0"/>
              </a:spcBef>
              <a:spcAft>
                <a:spcPts val="0"/>
              </a:spcAft>
              <a:buClr>
                <a:schemeClr val="dk1"/>
              </a:buClr>
              <a:buSzPts val="1400"/>
              <a:buFont typeface="Noto Sans Symbols"/>
              <a:buNone/>
            </a:pPr>
            <a:endParaRPr sz="14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The policy shall still be considered valid and full Sum Assured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alongwith</a:t>
            </a:r>
            <a:r>
              <a:rPr lang="en-US" sz="2400" b="1" i="0" u="none" strike="noStrike" cap="none" dirty="0">
                <a:solidFill>
                  <a:schemeClr val="dk1"/>
                </a:solidFill>
                <a:latin typeface="Calibri" pitchFamily="34" charset="0"/>
                <a:ea typeface="Calibri" pitchFamily="34" charset="0"/>
                <a:cs typeface="Calibri" pitchFamily="34" charset="0"/>
                <a:sym typeface="Trebuchet MS"/>
              </a:rPr>
              <a:t> Accrued Bonus will be paid to the claimant after the deduction of unpaid premium/</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premia</a:t>
            </a:r>
            <a:r>
              <a:rPr lang="en-US" sz="2400" b="1" i="0" u="none" strike="noStrike" cap="none" dirty="0">
                <a:solidFill>
                  <a:schemeClr val="dk1"/>
                </a:solidFill>
                <a:latin typeface="Calibri" pitchFamily="34" charset="0"/>
                <a:ea typeface="Calibri" pitchFamily="34" charset="0"/>
                <a:cs typeface="Calibri" pitchFamily="34" charset="0"/>
                <a:sym typeface="Trebuchet MS"/>
              </a:rPr>
              <a:t> &amp; default.</a:t>
            </a:r>
            <a:endParaRPr b="1">
              <a:latin typeface="Calibri" pitchFamily="34" charset="0"/>
              <a:ea typeface="Calibri" pitchFamily="34" charset="0"/>
              <a:cs typeface="Calibri" pitchFamily="34" charset="0"/>
            </a:endParaRPr>
          </a:p>
        </p:txBody>
      </p:sp>
      <p:sp>
        <p:nvSpPr>
          <p:cNvPr id="662" name="Google Shape;662;p72"/>
          <p:cNvSpPr txBox="1"/>
          <p:nvPr/>
        </p:nvSpPr>
        <p:spPr>
          <a:xfrm>
            <a:off x="0" y="402848"/>
            <a:ext cx="689483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dirty="0">
                <a:solidFill>
                  <a:sysClr val="windowText" lastClr="000000"/>
                </a:solidFill>
                <a:latin typeface="Trebuchet MS"/>
                <a:ea typeface="Trebuchet MS"/>
                <a:cs typeface="Trebuchet MS"/>
                <a:sym typeface="Trebuchet MS"/>
              </a:rPr>
              <a:t>Lapsing of policy beyond thirty six months </a:t>
            </a:r>
            <a:endParaRPr>
              <a:solidFill>
                <a:sysClr val="windowText" lastClr="000000"/>
              </a:solidFill>
            </a:endParaRPr>
          </a:p>
          <a:p>
            <a:pPr marL="0" marR="0" lvl="0" indent="0" algn="l" rtl="0">
              <a:spcBef>
                <a:spcPts val="0"/>
              </a:spcBef>
              <a:spcAft>
                <a:spcPts val="0"/>
              </a:spcAft>
              <a:buNone/>
            </a:pPr>
            <a:r>
              <a:rPr lang="en-US" sz="2600" b="1" dirty="0">
                <a:solidFill>
                  <a:sysClr val="windowText" lastClr="000000"/>
                </a:solidFill>
                <a:latin typeface="Trebuchet MS"/>
                <a:ea typeface="Trebuchet MS"/>
                <a:cs typeface="Trebuchet MS"/>
                <a:sym typeface="Trebuchet MS"/>
              </a:rPr>
              <a:t>and settlement of death claim :</a:t>
            </a:r>
            <a:endParaRPr sz="2600" b="1">
              <a:solidFill>
                <a:sysClr val="windowText" lastClr="000000"/>
              </a:solidFill>
              <a:latin typeface="Trebuchet MS"/>
              <a:ea typeface="Trebuchet MS"/>
              <a:cs typeface="Trebuchet MS"/>
              <a:sym typeface="Trebuchet MS"/>
            </a:endParaRPr>
          </a:p>
        </p:txBody>
      </p:sp>
      <p:sp>
        <p:nvSpPr>
          <p:cNvPr id="663" name="Google Shape;663;p7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73"/>
          <p:cNvSpPr txBox="1"/>
          <p:nvPr/>
        </p:nvSpPr>
        <p:spPr>
          <a:xfrm>
            <a:off x="171450" y="1571625"/>
            <a:ext cx="8786813" cy="5286375"/>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rgbClr val="FF0000"/>
              </a:buClr>
              <a:buSzPts val="2600"/>
              <a:buFont typeface="Noto Sans Symbols"/>
              <a:buChar char="⮚"/>
            </a:pPr>
            <a:r>
              <a:rPr lang="en-US" sz="2600" b="1" i="0" u="none" strike="noStrike" cap="none" dirty="0">
                <a:solidFill>
                  <a:srgbClr val="FF0000"/>
                </a:solidFill>
                <a:latin typeface="Calibri" pitchFamily="34" charset="0"/>
                <a:ea typeface="Calibri" pitchFamily="34" charset="0"/>
                <a:cs typeface="Calibri" pitchFamily="34" charset="0"/>
                <a:sym typeface="Trebuchet MS"/>
              </a:rPr>
              <a:t>Lapsing of policy beyond thirty six months and settlement of death claim : -</a:t>
            </a:r>
            <a:endParaRPr b="1">
              <a:latin typeface="Calibri" pitchFamily="34" charset="0"/>
              <a:ea typeface="Calibri" pitchFamily="34" charset="0"/>
              <a:cs typeface="Calibri" pitchFamily="34" charset="0"/>
            </a:endParaRPr>
          </a:p>
          <a:p>
            <a:pPr marL="349250" marR="0" lvl="1" indent="-285750" algn="just" rtl="0">
              <a:spcBef>
                <a:spcPts val="0"/>
              </a:spcBef>
              <a:spcAft>
                <a:spcPts val="0"/>
              </a:spcAft>
              <a:buClr>
                <a:schemeClr val="dk1"/>
              </a:buClr>
              <a:buSzPts val="1000"/>
              <a:buFont typeface="Noto Sans Symbols"/>
              <a:buNone/>
            </a:pPr>
            <a:endParaRPr sz="1000" b="1" i="0" u="none" strike="noStrike" cap="none">
              <a:solidFill>
                <a:srgbClr val="FF0000"/>
              </a:solidFill>
              <a:latin typeface="Calibri" pitchFamily="34" charset="0"/>
              <a:ea typeface="Calibri" pitchFamily="34" charset="0"/>
              <a:cs typeface="Calibri" pitchFamily="34" charset="0"/>
              <a:sym typeface="Trebuchet MS"/>
            </a:endParaRPr>
          </a:p>
          <a:p>
            <a:pPr marL="806450" marR="0" lvl="2" indent="-349250" algn="just" rtl="0">
              <a:spcBef>
                <a:spcPts val="0"/>
              </a:spcBef>
              <a:spcAft>
                <a:spcPts val="0"/>
              </a:spcAft>
              <a:buClr>
                <a:srgbClr val="002060"/>
              </a:buClr>
              <a:buSzPts val="2600"/>
              <a:buFont typeface="Noto Sans Symbols"/>
              <a:buChar char="⮚"/>
            </a:pPr>
            <a:r>
              <a:rPr lang="en-US" sz="2600" b="1" i="0" u="none" strike="noStrike" cap="none" dirty="0">
                <a:solidFill>
                  <a:srgbClr val="002060"/>
                </a:solidFill>
                <a:latin typeface="Calibri" pitchFamily="34" charset="0"/>
                <a:ea typeface="Calibri" pitchFamily="34" charset="0"/>
                <a:cs typeface="Calibri" pitchFamily="34" charset="0"/>
                <a:sym typeface="Trebuchet MS"/>
              </a:rPr>
              <a:t>Active Lapse Policy :</a:t>
            </a:r>
            <a:endParaRPr b="1">
              <a:latin typeface="Calibri" pitchFamily="34" charset="0"/>
              <a:ea typeface="Calibri" pitchFamily="34" charset="0"/>
              <a:cs typeface="Calibri" pitchFamily="34" charset="0"/>
            </a:endParaRPr>
          </a:p>
          <a:p>
            <a:pPr marL="1143000" marR="0" lvl="2" indent="-285750" algn="just" rtl="0">
              <a:spcBef>
                <a:spcPts val="0"/>
              </a:spcBef>
              <a:spcAft>
                <a:spcPts val="0"/>
              </a:spcAft>
              <a:buClr>
                <a:schemeClr val="dk1"/>
              </a:buClr>
              <a:buSzPts val="1000"/>
              <a:buFont typeface="Noto Sans Symbols"/>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As we discussed earlier, if any policy become Active Lapsed and if death of insurant takes place of the policy becoming Active Lapsed (i.e. after 12 months from last premium payment);</a:t>
            </a:r>
            <a:endParaRPr b="1">
              <a:latin typeface="Calibri" pitchFamily="34" charset="0"/>
              <a:ea typeface="Calibri" pitchFamily="34" charset="0"/>
              <a:cs typeface="Calibri" pitchFamily="34" charset="0"/>
            </a:endParaRPr>
          </a:p>
          <a:p>
            <a:pPr marL="1143000" marR="0" lvl="2" indent="-285750" algn="just" rtl="0">
              <a:spcBef>
                <a:spcPts val="0"/>
              </a:spcBef>
              <a:spcAft>
                <a:spcPts val="0"/>
              </a:spcAft>
              <a:buClr>
                <a:schemeClr val="dk1"/>
              </a:buClr>
              <a:buSzPts val="1000"/>
              <a:buFont typeface="Noto Sans Symbols"/>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The policy shall be settled for and Paid Up Value </a:t>
            </a:r>
            <a:r>
              <a:rPr lang="en-US" sz="2400" b="1" i="0" u="none" strike="noStrike" cap="none" dirty="0" smtClean="0">
                <a:solidFill>
                  <a:schemeClr val="dk1"/>
                </a:solidFill>
                <a:latin typeface="Calibri" pitchFamily="34" charset="0"/>
                <a:ea typeface="Calibri" pitchFamily="34" charset="0"/>
                <a:cs typeface="Calibri" pitchFamily="34" charset="0"/>
                <a:sym typeface="Trebuchet MS"/>
              </a:rPr>
              <a:t>along with </a:t>
            </a:r>
            <a:r>
              <a:rPr lang="en-US" sz="2400" b="1" i="0" u="none" strike="noStrike" cap="none" dirty="0">
                <a:solidFill>
                  <a:schemeClr val="dk1"/>
                </a:solidFill>
                <a:latin typeface="Calibri" pitchFamily="34" charset="0"/>
                <a:ea typeface="Calibri" pitchFamily="34" charset="0"/>
                <a:cs typeface="Calibri" pitchFamily="34" charset="0"/>
                <a:sym typeface="Trebuchet MS"/>
              </a:rPr>
              <a:t>Proportionate Bonus (if policy remains in force for 5 years) &amp; will be paid to the claimant.</a:t>
            </a:r>
            <a:endParaRPr b="1">
              <a:latin typeface="Calibri" pitchFamily="34" charset="0"/>
              <a:ea typeface="Calibri" pitchFamily="34" charset="0"/>
              <a:cs typeface="Calibri" pitchFamily="34" charset="0"/>
            </a:endParaRPr>
          </a:p>
        </p:txBody>
      </p:sp>
      <p:sp>
        <p:nvSpPr>
          <p:cNvPr id="669" name="Google Shape;669;p73"/>
          <p:cNvSpPr txBox="1"/>
          <p:nvPr/>
        </p:nvSpPr>
        <p:spPr>
          <a:xfrm>
            <a:off x="0" y="402848"/>
            <a:ext cx="689483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dirty="0">
                <a:solidFill>
                  <a:sysClr val="windowText" lastClr="000000"/>
                </a:solidFill>
                <a:latin typeface="Trebuchet MS"/>
                <a:ea typeface="Trebuchet MS"/>
                <a:cs typeface="Trebuchet MS"/>
                <a:sym typeface="Trebuchet MS"/>
              </a:rPr>
              <a:t>Lapsing of policy beyond thirty six months </a:t>
            </a:r>
            <a:endParaRPr>
              <a:solidFill>
                <a:sysClr val="windowText" lastClr="000000"/>
              </a:solidFill>
            </a:endParaRPr>
          </a:p>
          <a:p>
            <a:pPr marL="0" marR="0" lvl="0" indent="0" algn="l" rtl="0">
              <a:spcBef>
                <a:spcPts val="0"/>
              </a:spcBef>
              <a:spcAft>
                <a:spcPts val="0"/>
              </a:spcAft>
              <a:buNone/>
            </a:pPr>
            <a:r>
              <a:rPr lang="en-US" sz="2600" b="1" dirty="0">
                <a:solidFill>
                  <a:sysClr val="windowText" lastClr="000000"/>
                </a:solidFill>
                <a:latin typeface="Trebuchet MS"/>
                <a:ea typeface="Trebuchet MS"/>
                <a:cs typeface="Trebuchet MS"/>
                <a:sym typeface="Trebuchet MS"/>
              </a:rPr>
              <a:t>and settlement of death claim :</a:t>
            </a:r>
            <a:endParaRPr sz="2600" b="1">
              <a:solidFill>
                <a:sysClr val="windowText" lastClr="000000"/>
              </a:solidFill>
              <a:latin typeface="Trebuchet MS"/>
              <a:ea typeface="Trebuchet MS"/>
              <a:cs typeface="Trebuchet MS"/>
              <a:sym typeface="Trebuchet MS"/>
            </a:endParaRPr>
          </a:p>
        </p:txBody>
      </p:sp>
      <p:sp>
        <p:nvSpPr>
          <p:cNvPr id="670" name="Google Shape;670;p7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4"/>
          <p:cNvSpPr txBox="1"/>
          <p:nvPr/>
        </p:nvSpPr>
        <p:spPr>
          <a:xfrm>
            <a:off x="0" y="1585912"/>
            <a:ext cx="8829675" cy="5272087"/>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rgbClr val="FF0000"/>
              </a:buClr>
              <a:buSzPts val="2800"/>
              <a:buFont typeface="Noto Sans Symbols"/>
              <a:buChar char="⮚"/>
            </a:pPr>
            <a:r>
              <a:rPr lang="en-US" sz="2800" b="1" i="0" u="none" strike="noStrike" cap="none" dirty="0">
                <a:solidFill>
                  <a:srgbClr val="FF0000"/>
                </a:solidFill>
                <a:latin typeface="Calibri" pitchFamily="34" charset="0"/>
                <a:ea typeface="Calibri" pitchFamily="34" charset="0"/>
                <a:cs typeface="Calibri" pitchFamily="34" charset="0"/>
                <a:sym typeface="Trebuchet MS"/>
              </a:rPr>
              <a:t>Suicide Death Claim : -</a:t>
            </a:r>
            <a:endParaRPr b="1">
              <a:latin typeface="Calibri" pitchFamily="34" charset="0"/>
              <a:ea typeface="Calibri" pitchFamily="34" charset="0"/>
              <a:cs typeface="Calibri" pitchFamily="34" charset="0"/>
            </a:endParaRPr>
          </a:p>
          <a:p>
            <a:pPr marL="581025" marR="0" lvl="2" indent="-222250" algn="just" rtl="0">
              <a:spcBef>
                <a:spcPts val="0"/>
              </a:spcBef>
              <a:spcAft>
                <a:spcPts val="0"/>
              </a:spcAft>
              <a:buClr>
                <a:schemeClr val="dk1"/>
              </a:buClr>
              <a:buSzPts val="2000"/>
              <a:buFont typeface="Noto Sans Symbols"/>
              <a:buNone/>
            </a:pPr>
            <a:endParaRPr sz="20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Where insured person commits suicide anytime before 1 year from date of acceptance of policy or date of revival whichever is later, the policy shall entitled for 80% of the premium paid till date of death or the surrender value, if applicable, as on date, whichever is higher provided the policy is in force.</a:t>
            </a:r>
            <a:endParaRPr b="1">
              <a:latin typeface="Calibri" pitchFamily="34" charset="0"/>
              <a:ea typeface="Calibri" pitchFamily="34" charset="0"/>
              <a:cs typeface="Calibri" pitchFamily="34" charset="0"/>
            </a:endParaRPr>
          </a:p>
        </p:txBody>
      </p:sp>
      <p:sp>
        <p:nvSpPr>
          <p:cNvPr id="676" name="Google Shape;676;p74"/>
          <p:cNvSpPr txBox="1"/>
          <p:nvPr/>
        </p:nvSpPr>
        <p:spPr>
          <a:xfrm>
            <a:off x="0" y="533400"/>
            <a:ext cx="427713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Suicide Death Claim :</a:t>
            </a:r>
            <a:endParaRPr sz="3200" b="1">
              <a:solidFill>
                <a:sysClr val="windowText" lastClr="000000"/>
              </a:solidFill>
              <a:latin typeface="Trebuchet MS"/>
              <a:ea typeface="Trebuchet MS"/>
              <a:cs typeface="Trebuchet MS"/>
              <a:sym typeface="Trebuchet MS"/>
            </a:endParaRPr>
          </a:p>
        </p:txBody>
      </p:sp>
      <p:sp>
        <p:nvSpPr>
          <p:cNvPr id="677" name="Google Shape;677;p7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75"/>
          <p:cNvSpPr txBox="1"/>
          <p:nvPr/>
        </p:nvSpPr>
        <p:spPr>
          <a:xfrm>
            <a:off x="0" y="1528763"/>
            <a:ext cx="8872538" cy="53292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b="1" dirty="0">
                <a:solidFill>
                  <a:srgbClr val="FF0000"/>
                </a:solidFill>
                <a:latin typeface="Calibri" pitchFamily="34" charset="0"/>
                <a:ea typeface="Calibri" pitchFamily="34" charset="0"/>
                <a:cs typeface="Calibri" pitchFamily="34" charset="0"/>
                <a:sym typeface="Trebuchet MS"/>
              </a:rPr>
              <a:t>Death Claim cases of murder of the insured committed by the nominee(s) or any legal representative(s) : -</a:t>
            </a:r>
            <a:endParaRPr b="1">
              <a:latin typeface="Calibri" pitchFamily="34" charset="0"/>
              <a:ea typeface="Calibri" pitchFamily="34" charset="0"/>
              <a:cs typeface="Calibri" pitchFamily="34" charset="0"/>
            </a:endParaRPr>
          </a:p>
          <a:p>
            <a:pPr marL="1143000" marR="0" lvl="2" indent="-349250" algn="just" rtl="0">
              <a:spcBef>
                <a:spcPts val="0"/>
              </a:spcBef>
              <a:spcAft>
                <a:spcPts val="0"/>
              </a:spcAft>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If the policy holder is murdered by any of the legal representative/nominee(s), the policy money shall not be paid to the murderer, even if he/she is acquitted by the competent court of law by giving him/her the benefit of doubt.</a:t>
            </a:r>
            <a:endParaRPr b="1">
              <a:latin typeface="Calibri" pitchFamily="34" charset="0"/>
              <a:ea typeface="Calibri" pitchFamily="34" charset="0"/>
              <a:cs typeface="Calibri" pitchFamily="34" charset="0"/>
            </a:endParaRPr>
          </a:p>
          <a:p>
            <a:pPr marL="1143000" marR="0" lvl="2" indent="-285750" algn="just" rtl="0">
              <a:spcBef>
                <a:spcPts val="0"/>
              </a:spcBef>
              <a:spcAft>
                <a:spcPts val="0"/>
              </a:spcAft>
              <a:buClr>
                <a:schemeClr val="dk1"/>
              </a:buClr>
              <a:buSzPts val="1000"/>
              <a:buFont typeface="Noto Sans Symbols"/>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If beneficiary person(s), who in the event of death of policy holder, is/are charged with the offence of murdering the policy holder, the claim of such person(s), including other eligible member or members of the family to receive the policy money, shall remain suspended till the conclusion of the criminal proceedings instituted against him/them.</a:t>
            </a:r>
            <a:endParaRPr b="1">
              <a:latin typeface="Calibri" pitchFamily="34" charset="0"/>
              <a:ea typeface="Calibri" pitchFamily="34" charset="0"/>
              <a:cs typeface="Calibri" pitchFamily="34" charset="0"/>
            </a:endParaRPr>
          </a:p>
        </p:txBody>
      </p:sp>
      <p:sp>
        <p:nvSpPr>
          <p:cNvPr id="683" name="Google Shape;683;p75"/>
          <p:cNvSpPr txBox="1"/>
          <p:nvPr/>
        </p:nvSpPr>
        <p:spPr>
          <a:xfrm>
            <a:off x="0" y="402848"/>
            <a:ext cx="9454832"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dirty="0">
                <a:solidFill>
                  <a:sysClr val="windowText" lastClr="000000"/>
                </a:solidFill>
                <a:latin typeface="Trebuchet MS"/>
                <a:ea typeface="Trebuchet MS"/>
                <a:cs typeface="Trebuchet MS"/>
                <a:sym typeface="Trebuchet MS"/>
              </a:rPr>
              <a:t>Death Claim cases of murder of the insured </a:t>
            </a:r>
            <a:endParaRPr>
              <a:solidFill>
                <a:sysClr val="windowText" lastClr="000000"/>
              </a:solidFill>
            </a:endParaRPr>
          </a:p>
          <a:p>
            <a:pPr marL="0" marR="0" lvl="0" indent="0" algn="l" rtl="0">
              <a:spcBef>
                <a:spcPts val="0"/>
              </a:spcBef>
              <a:spcAft>
                <a:spcPts val="0"/>
              </a:spcAft>
              <a:buNone/>
            </a:pPr>
            <a:r>
              <a:rPr lang="en-US" sz="2600" dirty="0">
                <a:solidFill>
                  <a:sysClr val="windowText" lastClr="000000"/>
                </a:solidFill>
                <a:latin typeface="Trebuchet MS"/>
                <a:ea typeface="Trebuchet MS"/>
                <a:cs typeface="Trebuchet MS"/>
                <a:sym typeface="Trebuchet MS"/>
              </a:rPr>
              <a:t>committed by the nominee(s) or any legal representative(s) </a:t>
            </a:r>
            <a:r>
              <a:rPr lang="en-US" sz="2600" b="1" dirty="0">
                <a:solidFill>
                  <a:sysClr val="windowText" lastClr="000000"/>
                </a:solidFill>
                <a:latin typeface="Trebuchet MS"/>
                <a:ea typeface="Trebuchet MS"/>
                <a:cs typeface="Trebuchet MS"/>
                <a:sym typeface="Trebuchet MS"/>
              </a:rPr>
              <a:t>:</a:t>
            </a:r>
            <a:endParaRPr sz="2600" b="1">
              <a:solidFill>
                <a:sysClr val="windowText" lastClr="000000"/>
              </a:solidFill>
              <a:latin typeface="Trebuchet MS"/>
              <a:ea typeface="Trebuchet MS"/>
              <a:cs typeface="Trebuchet MS"/>
              <a:sym typeface="Trebuchet MS"/>
            </a:endParaRPr>
          </a:p>
        </p:txBody>
      </p:sp>
      <p:sp>
        <p:nvSpPr>
          <p:cNvPr id="684" name="Google Shape;684;p7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76"/>
          <p:cNvSpPr txBox="1"/>
          <p:nvPr/>
        </p:nvSpPr>
        <p:spPr>
          <a:xfrm>
            <a:off x="200025" y="1657351"/>
            <a:ext cx="8658225" cy="52006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b="1" dirty="0">
                <a:solidFill>
                  <a:srgbClr val="FF0000"/>
                </a:solidFill>
                <a:latin typeface="Calibri" pitchFamily="34" charset="0"/>
                <a:ea typeface="Calibri" pitchFamily="34" charset="0"/>
                <a:cs typeface="Calibri" pitchFamily="34" charset="0"/>
                <a:sym typeface="Trebuchet MS"/>
              </a:rPr>
              <a:t>Death Claim cases of murder of the insured committed by the nominee(s) or any legal representative(s) : -</a:t>
            </a:r>
            <a:endParaRPr b="1">
              <a:latin typeface="Calibri" pitchFamily="34" charset="0"/>
              <a:ea typeface="Calibri" pitchFamily="34" charset="0"/>
              <a:cs typeface="Calibri" pitchFamily="34" charset="0"/>
            </a:endParaRPr>
          </a:p>
          <a:p>
            <a:pPr marL="1143000" marR="0" lvl="2" indent="-349250" algn="just" rtl="0">
              <a:spcBef>
                <a:spcPts val="0"/>
              </a:spcBef>
              <a:spcAft>
                <a:spcPts val="0"/>
              </a:spcAft>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If on the conclusion of the criminal proceedings, the person(s) concerned is/are convicted for the murder or abetting the murder of the policy holder or acquitted thereof by giving benefit of doubt, such person(s) shall be debarred from receiving the policy money which shall be payable to other eligible legal heir(s) of the policy holder.</a:t>
            </a:r>
            <a:endParaRPr b="1">
              <a:latin typeface="Calibri" pitchFamily="34" charset="0"/>
              <a:ea typeface="Calibri" pitchFamily="34" charset="0"/>
              <a:cs typeface="Calibri" pitchFamily="34" charset="0"/>
            </a:endParaRPr>
          </a:p>
        </p:txBody>
      </p:sp>
      <p:sp>
        <p:nvSpPr>
          <p:cNvPr id="690" name="Google Shape;690;p76"/>
          <p:cNvSpPr txBox="1"/>
          <p:nvPr/>
        </p:nvSpPr>
        <p:spPr>
          <a:xfrm>
            <a:off x="0" y="402848"/>
            <a:ext cx="9454832"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dirty="0">
                <a:solidFill>
                  <a:sysClr val="windowText" lastClr="000000"/>
                </a:solidFill>
                <a:latin typeface="Trebuchet MS"/>
                <a:ea typeface="Trebuchet MS"/>
                <a:cs typeface="Trebuchet MS"/>
                <a:sym typeface="Trebuchet MS"/>
              </a:rPr>
              <a:t>Death Claim cases of murder of the insured </a:t>
            </a:r>
            <a:endParaRPr>
              <a:solidFill>
                <a:sysClr val="windowText" lastClr="000000"/>
              </a:solidFill>
            </a:endParaRPr>
          </a:p>
          <a:p>
            <a:pPr marL="0" marR="0" lvl="0" indent="0" algn="l" rtl="0">
              <a:spcBef>
                <a:spcPts val="0"/>
              </a:spcBef>
              <a:spcAft>
                <a:spcPts val="0"/>
              </a:spcAft>
              <a:buNone/>
            </a:pPr>
            <a:r>
              <a:rPr lang="en-US" sz="2600" dirty="0">
                <a:solidFill>
                  <a:sysClr val="windowText" lastClr="000000"/>
                </a:solidFill>
                <a:latin typeface="Trebuchet MS"/>
                <a:ea typeface="Trebuchet MS"/>
                <a:cs typeface="Trebuchet MS"/>
                <a:sym typeface="Trebuchet MS"/>
              </a:rPr>
              <a:t>committed by the nominee(s) or any legal representative(s) </a:t>
            </a:r>
            <a:r>
              <a:rPr lang="en-US" sz="2600" b="1" dirty="0">
                <a:solidFill>
                  <a:sysClr val="windowText" lastClr="000000"/>
                </a:solidFill>
                <a:latin typeface="Trebuchet MS"/>
                <a:ea typeface="Trebuchet MS"/>
                <a:cs typeface="Trebuchet MS"/>
                <a:sym typeface="Trebuchet MS"/>
              </a:rPr>
              <a:t>:</a:t>
            </a:r>
            <a:endParaRPr sz="2600" b="1">
              <a:solidFill>
                <a:sysClr val="windowText" lastClr="000000"/>
              </a:solidFill>
              <a:latin typeface="Trebuchet MS"/>
              <a:ea typeface="Trebuchet MS"/>
              <a:cs typeface="Trebuchet MS"/>
              <a:sym typeface="Trebuchet MS"/>
            </a:endParaRPr>
          </a:p>
        </p:txBody>
      </p:sp>
      <p:sp>
        <p:nvSpPr>
          <p:cNvPr id="691" name="Google Shape;691;p7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77"/>
          <p:cNvSpPr txBox="1"/>
          <p:nvPr/>
        </p:nvSpPr>
        <p:spPr>
          <a:xfrm>
            <a:off x="214312" y="1500188"/>
            <a:ext cx="8729663" cy="5086350"/>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In death claim for an amount up to Rs 3,00,000/- (Rs. Three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Lakh</a:t>
            </a:r>
            <a:r>
              <a:rPr lang="en-US" sz="2400" b="1" i="0" u="none" strike="noStrike" cap="none" dirty="0">
                <a:solidFill>
                  <a:schemeClr val="dk1"/>
                </a:solidFill>
                <a:latin typeface="Calibri" pitchFamily="34" charset="0"/>
                <a:ea typeface="Calibri" pitchFamily="34" charset="0"/>
                <a:cs typeface="Calibri" pitchFamily="34" charset="0"/>
                <a:sym typeface="Trebuchet MS"/>
              </a:rPr>
              <a:t> only), where no nomination exists or nominee pre-deceases insurant, the production of succession certificate may be waived by the Head of Circle, provided the case is recommended by the Postmaster General concerned on valid grounds.</a:t>
            </a:r>
            <a:endParaRPr b="1">
              <a:latin typeface="Calibri" pitchFamily="34" charset="0"/>
              <a:ea typeface="Calibri" pitchFamily="34" charset="0"/>
              <a:cs typeface="Calibri" pitchFamily="34" charset="0"/>
            </a:endParaRPr>
          </a:p>
          <a:p>
            <a:pPr marL="349250" marR="0" lvl="1" indent="-196850" algn="just" rtl="0">
              <a:spcBef>
                <a:spcPts val="0"/>
              </a:spcBef>
              <a:spcAft>
                <a:spcPts val="0"/>
              </a:spcAft>
              <a:buClr>
                <a:schemeClr val="dk1"/>
              </a:buClr>
              <a:buSzPts val="2400"/>
              <a:buFont typeface="Noto Sans Symbols"/>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349250" marR="0" lvl="1"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After waiver, the case shall be settled by Postmaster/Manager of Central Processing Centre (GPO/Head Office)/ Head of Division/Director, as per the limits of the claim sanction prescribed by Director General of Posts from time to time, observing usual formalities.</a:t>
            </a:r>
            <a:endParaRPr b="1">
              <a:latin typeface="Calibri" pitchFamily="34" charset="0"/>
              <a:ea typeface="Calibri" pitchFamily="34" charset="0"/>
              <a:cs typeface="Calibri" pitchFamily="34" charset="0"/>
            </a:endParaRPr>
          </a:p>
        </p:txBody>
      </p:sp>
      <p:sp>
        <p:nvSpPr>
          <p:cNvPr id="697" name="Google Shape;697;p77"/>
          <p:cNvSpPr txBox="1"/>
          <p:nvPr/>
        </p:nvSpPr>
        <p:spPr>
          <a:xfrm>
            <a:off x="0" y="402848"/>
            <a:ext cx="7029488"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dirty="0">
                <a:solidFill>
                  <a:sysClr val="windowText" lastClr="000000"/>
                </a:solidFill>
                <a:latin typeface="Trebuchet MS"/>
                <a:ea typeface="Trebuchet MS"/>
                <a:cs typeface="Trebuchet MS"/>
                <a:sym typeface="Trebuchet MS"/>
              </a:rPr>
              <a:t>Death Claims - Where no Nomination exists </a:t>
            </a:r>
            <a:endParaRPr>
              <a:solidFill>
                <a:sysClr val="windowText" lastClr="000000"/>
              </a:solidFill>
            </a:endParaRPr>
          </a:p>
          <a:p>
            <a:pPr marL="0" marR="0" lvl="0" indent="0" algn="l" rtl="0">
              <a:spcBef>
                <a:spcPts val="0"/>
              </a:spcBef>
              <a:spcAft>
                <a:spcPts val="0"/>
              </a:spcAft>
              <a:buNone/>
            </a:pPr>
            <a:r>
              <a:rPr lang="en-US" sz="2600" b="1" dirty="0">
                <a:solidFill>
                  <a:sysClr val="windowText" lastClr="000000"/>
                </a:solidFill>
                <a:latin typeface="Trebuchet MS"/>
                <a:ea typeface="Trebuchet MS"/>
                <a:cs typeface="Trebuchet MS"/>
                <a:sym typeface="Trebuchet MS"/>
              </a:rPr>
              <a:t>or Nominee Pre-deceases insurant  :</a:t>
            </a:r>
            <a:endParaRPr sz="2600" b="1">
              <a:solidFill>
                <a:sysClr val="windowText" lastClr="000000"/>
              </a:solidFill>
              <a:latin typeface="Trebuchet MS"/>
              <a:ea typeface="Trebuchet MS"/>
              <a:cs typeface="Trebuchet MS"/>
              <a:sym typeface="Trebuchet MS"/>
            </a:endParaRPr>
          </a:p>
        </p:txBody>
      </p:sp>
      <p:sp>
        <p:nvSpPr>
          <p:cNvPr id="698" name="Google Shape;698;p7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78"/>
          <p:cNvSpPr txBox="1"/>
          <p:nvPr/>
        </p:nvSpPr>
        <p:spPr>
          <a:xfrm>
            <a:off x="0" y="1371599"/>
            <a:ext cx="9144000" cy="5486400"/>
          </a:xfrm>
          <a:prstGeom prst="rect">
            <a:avLst/>
          </a:prstGeom>
          <a:noFill/>
          <a:ln>
            <a:noFill/>
          </a:ln>
        </p:spPr>
        <p:txBody>
          <a:bodyPr spcFirstLastPara="1" wrap="square" lIns="91425" tIns="45700" rIns="91425" bIns="45700" anchor="t" anchorCtr="0">
            <a:normAutofit/>
          </a:bodyPr>
          <a:lstStyle/>
          <a:p>
            <a:pPr marL="685800" marR="0" lvl="1" indent="-349250" algn="ctr" rtl="0">
              <a:spcBef>
                <a:spcPts val="0"/>
              </a:spcBef>
              <a:spcAft>
                <a:spcPts val="0"/>
              </a:spcAft>
              <a:buNone/>
            </a:pPr>
            <a:r>
              <a:rPr lang="en-US" sz="3600" b="1" i="0" u="none" strike="noStrike" cap="none" dirty="0">
                <a:solidFill>
                  <a:schemeClr val="dk1"/>
                </a:solidFill>
                <a:latin typeface="Calibri" pitchFamily="34" charset="0"/>
                <a:ea typeface="Calibri" pitchFamily="34" charset="0"/>
                <a:cs typeface="Calibri" pitchFamily="34" charset="0"/>
                <a:sym typeface="Trebuchet MS"/>
              </a:rPr>
              <a:t>- : Non - Financial Services : - </a:t>
            </a:r>
            <a:endParaRPr b="1">
              <a:latin typeface="Calibri" pitchFamily="34" charset="0"/>
              <a:ea typeface="Calibri" pitchFamily="34" charset="0"/>
              <a:cs typeface="Calibri" pitchFamily="34" charset="0"/>
            </a:endParaRPr>
          </a:p>
          <a:p>
            <a:pPr marL="685800" marR="0" lvl="1" indent="-282575" algn="just" rtl="0">
              <a:spcBef>
                <a:spcPts val="0"/>
              </a:spcBef>
              <a:spcAft>
                <a:spcPts val="0"/>
              </a:spcAft>
              <a:buClr>
                <a:schemeClr val="dk1"/>
              </a:buClr>
              <a:buSzPts val="1050"/>
              <a:buFont typeface="Noto Sans Symbols"/>
              <a:buNone/>
            </a:pPr>
            <a:endParaRPr sz="105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60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Change in Nomination :</a:t>
            </a:r>
            <a:endParaRPr b="1">
              <a:latin typeface="Calibri" pitchFamily="34" charset="0"/>
              <a:ea typeface="Calibri" pitchFamily="34" charset="0"/>
              <a:cs typeface="Calibri" pitchFamily="34" charset="0"/>
            </a:endParaRPr>
          </a:p>
          <a:p>
            <a:pPr marL="685800" marR="0" lvl="1" indent="-349250" algn="just" rtl="0">
              <a:spcBef>
                <a:spcPts val="60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Duplicate Policy Bond :</a:t>
            </a:r>
            <a:endParaRPr b="1">
              <a:latin typeface="Calibri" pitchFamily="34" charset="0"/>
              <a:ea typeface="Calibri" pitchFamily="34" charset="0"/>
              <a:cs typeface="Calibri" pitchFamily="34" charset="0"/>
            </a:endParaRPr>
          </a:p>
          <a:p>
            <a:pPr marL="685800" marR="0" lvl="1" indent="-349250" algn="just" rtl="0">
              <a:spcBef>
                <a:spcPts val="60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Duplicate Premium Receipt Book :</a:t>
            </a:r>
            <a:endParaRPr b="1">
              <a:latin typeface="Calibri" pitchFamily="34" charset="0"/>
              <a:ea typeface="Calibri" pitchFamily="34" charset="0"/>
              <a:cs typeface="Calibri" pitchFamily="34" charset="0"/>
            </a:endParaRPr>
          </a:p>
          <a:p>
            <a:pPr marL="685800" marR="0" lvl="1" indent="-349250" algn="just" rtl="0">
              <a:spcBef>
                <a:spcPts val="60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Duplicate Loan Repayment Book :</a:t>
            </a:r>
            <a:endParaRPr b="1">
              <a:latin typeface="Calibri" pitchFamily="34" charset="0"/>
              <a:ea typeface="Calibri" pitchFamily="34" charset="0"/>
              <a:cs typeface="Calibri" pitchFamily="34" charset="0"/>
            </a:endParaRPr>
          </a:p>
          <a:p>
            <a:pPr marL="685800" marR="0" lvl="1" indent="-349250" algn="just" rtl="0">
              <a:spcBef>
                <a:spcPts val="600"/>
              </a:spcBef>
              <a:spcAft>
                <a:spcPts val="0"/>
              </a:spcAft>
              <a:buClr>
                <a:schemeClr val="dk1"/>
              </a:buClr>
              <a:buSzPts val="2800"/>
              <a:buFont typeface="Noto Sans Symbols"/>
              <a:buChar char="⮚"/>
            </a:pPr>
            <a:r>
              <a:rPr lang="en-US" sz="2800" b="1" i="0" u="none" strike="noStrike" cap="none" dirty="0">
                <a:solidFill>
                  <a:schemeClr val="dk1"/>
                </a:solidFill>
                <a:latin typeface="Calibri" pitchFamily="34" charset="0"/>
                <a:ea typeface="Calibri" pitchFamily="34" charset="0"/>
                <a:cs typeface="Calibri" pitchFamily="34" charset="0"/>
                <a:sym typeface="Trebuchet MS"/>
              </a:rPr>
              <a:t>Client Maintenance Services :</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None/>
            </a:pPr>
            <a:r>
              <a:rPr lang="en-US" sz="2600" b="1" i="0" u="none" strike="noStrike" cap="none" dirty="0">
                <a:solidFill>
                  <a:schemeClr val="dk1"/>
                </a:solidFill>
                <a:latin typeface="Calibri" pitchFamily="34" charset="0"/>
                <a:ea typeface="Calibri" pitchFamily="34" charset="0"/>
                <a:cs typeface="Calibri" pitchFamily="34" charset="0"/>
                <a:sym typeface="Trebuchet MS"/>
              </a:rPr>
              <a:t>		- Change in Billing Method :</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None/>
            </a:pPr>
            <a:r>
              <a:rPr lang="en-US" sz="2600" b="1" i="0" u="none" strike="noStrike" cap="none" dirty="0">
                <a:solidFill>
                  <a:schemeClr val="dk1"/>
                </a:solidFill>
                <a:latin typeface="Calibri" pitchFamily="34" charset="0"/>
                <a:ea typeface="Calibri" pitchFamily="34" charset="0"/>
                <a:cs typeface="Calibri" pitchFamily="34" charset="0"/>
                <a:sym typeface="Trebuchet MS"/>
              </a:rPr>
              <a:t>		- Change in Billing Frequency :</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None/>
            </a:pPr>
            <a:r>
              <a:rPr lang="en-US" sz="2600" b="1" i="0" u="none" strike="noStrike" cap="none" dirty="0">
                <a:solidFill>
                  <a:schemeClr val="dk1"/>
                </a:solidFill>
                <a:latin typeface="Calibri" pitchFamily="34" charset="0"/>
                <a:ea typeface="Calibri" pitchFamily="34" charset="0"/>
                <a:cs typeface="Calibri" pitchFamily="34" charset="0"/>
                <a:sym typeface="Trebuchet MS"/>
              </a:rPr>
              <a:t>		- Change in Name :</a:t>
            </a:r>
            <a:endParaRPr b="1">
              <a:latin typeface="Calibri" pitchFamily="34" charset="0"/>
              <a:ea typeface="Calibri" pitchFamily="34" charset="0"/>
              <a:cs typeface="Calibri" pitchFamily="34" charset="0"/>
            </a:endParaRPr>
          </a:p>
          <a:p>
            <a:pPr marL="685800" marR="0" lvl="1" indent="-349250" algn="just" rtl="0">
              <a:spcBef>
                <a:spcPts val="0"/>
              </a:spcBef>
              <a:spcAft>
                <a:spcPts val="0"/>
              </a:spcAft>
              <a:buNone/>
            </a:pPr>
            <a:r>
              <a:rPr lang="en-US" sz="2600" b="1" i="0" u="none" strike="noStrike" cap="none" dirty="0">
                <a:solidFill>
                  <a:schemeClr val="dk1"/>
                </a:solidFill>
                <a:latin typeface="Calibri" pitchFamily="34" charset="0"/>
                <a:ea typeface="Calibri" pitchFamily="34" charset="0"/>
                <a:cs typeface="Calibri" pitchFamily="34" charset="0"/>
                <a:sym typeface="Trebuchet MS"/>
              </a:rPr>
              <a:t>		- Change in Address (Mobile/</a:t>
            </a:r>
            <a:r>
              <a:rPr lang="en-US" sz="2600" b="1" i="0" u="none" strike="noStrike" cap="none" dirty="0" err="1">
                <a:solidFill>
                  <a:schemeClr val="dk1"/>
                </a:solidFill>
                <a:latin typeface="Calibri" pitchFamily="34" charset="0"/>
                <a:ea typeface="Calibri" pitchFamily="34" charset="0"/>
                <a:cs typeface="Calibri" pitchFamily="34" charset="0"/>
                <a:sym typeface="Trebuchet MS"/>
              </a:rPr>
              <a:t>Aadhar</a:t>
            </a:r>
            <a:r>
              <a:rPr lang="en-US" sz="2600" b="1" i="0" u="none" strike="noStrike" cap="none" dirty="0">
                <a:solidFill>
                  <a:schemeClr val="dk1"/>
                </a:solidFill>
                <a:latin typeface="Calibri" pitchFamily="34" charset="0"/>
                <a:ea typeface="Calibri" pitchFamily="34" charset="0"/>
                <a:cs typeface="Calibri" pitchFamily="34" charset="0"/>
                <a:sym typeface="Trebuchet MS"/>
              </a:rPr>
              <a:t>) :</a:t>
            </a:r>
            <a:endParaRPr b="1">
              <a:latin typeface="Calibri" pitchFamily="34" charset="0"/>
              <a:ea typeface="Calibri" pitchFamily="34" charset="0"/>
              <a:cs typeface="Calibri" pitchFamily="34" charset="0"/>
            </a:endParaRPr>
          </a:p>
        </p:txBody>
      </p:sp>
      <p:sp>
        <p:nvSpPr>
          <p:cNvPr id="704" name="Google Shape;704;p78"/>
          <p:cNvSpPr txBox="1"/>
          <p:nvPr/>
        </p:nvSpPr>
        <p:spPr>
          <a:xfrm>
            <a:off x="0" y="533400"/>
            <a:ext cx="594688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Types of After Sales Services :</a:t>
            </a:r>
            <a:endParaRPr sz="3200" b="1">
              <a:solidFill>
                <a:sysClr val="windowText" lastClr="000000"/>
              </a:solidFill>
              <a:latin typeface="Trebuchet MS"/>
              <a:ea typeface="Trebuchet MS"/>
              <a:cs typeface="Trebuchet MS"/>
              <a:sym typeface="Trebuchet MS"/>
            </a:endParaRPr>
          </a:p>
        </p:txBody>
      </p:sp>
      <p:sp>
        <p:nvSpPr>
          <p:cNvPr id="705" name="Google Shape;705;p7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144" name="Google Shape;144;p8"/>
          <p:cNvSpPr txBox="1"/>
          <p:nvPr/>
        </p:nvSpPr>
        <p:spPr>
          <a:xfrm>
            <a:off x="0" y="533400"/>
            <a:ext cx="431400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PLI/RPLI Sales Force :</a:t>
            </a:r>
            <a:endParaRPr sz="3200" b="1">
              <a:solidFill>
                <a:sysClr val="windowText" lastClr="000000"/>
              </a:solidFill>
              <a:latin typeface="Trebuchet MS"/>
              <a:ea typeface="Trebuchet MS"/>
              <a:cs typeface="Trebuchet MS"/>
              <a:sym typeface="Trebuchet MS"/>
            </a:endParaRPr>
          </a:p>
        </p:txBody>
      </p:sp>
      <p:sp>
        <p:nvSpPr>
          <p:cNvPr id="145" name="Google Shape;145;p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
        <p:nvSpPr>
          <p:cNvPr id="146" name="Google Shape;146;p8"/>
          <p:cNvSpPr txBox="1"/>
          <p:nvPr/>
        </p:nvSpPr>
        <p:spPr>
          <a:xfrm>
            <a:off x="0" y="1371600"/>
            <a:ext cx="9144000" cy="5486400"/>
          </a:xfrm>
          <a:prstGeom prst="rect">
            <a:avLst/>
          </a:prstGeom>
          <a:noFill/>
          <a:ln>
            <a:noFill/>
          </a:ln>
        </p:spPr>
        <p:txBody>
          <a:bodyPr spcFirstLastPara="1" wrap="square" lIns="91425" tIns="45700" rIns="91425" bIns="45700" anchor="t" anchorCtr="0">
            <a:normAutofit/>
          </a:bodyPr>
          <a:lstStyle/>
          <a:p>
            <a:pPr marL="349250" marR="0" lvl="1" indent="-349250" algn="just" rtl="0">
              <a:spcBef>
                <a:spcPts val="0"/>
              </a:spcBef>
              <a:spcAft>
                <a:spcPts val="0"/>
              </a:spcAft>
              <a:buClr>
                <a:srgbClr val="FF0000"/>
              </a:buClr>
              <a:buSzPts val="2800"/>
              <a:buFont typeface="Noto Sans Symbols"/>
              <a:buChar char="❑"/>
            </a:pPr>
            <a:r>
              <a:rPr lang="en-US" sz="2800" b="1" i="0" u="none" strike="noStrike" cap="none" dirty="0">
                <a:solidFill>
                  <a:srgbClr val="FF0000"/>
                </a:solidFill>
                <a:latin typeface="Calibri" pitchFamily="34" charset="0"/>
                <a:ea typeface="Calibri" pitchFamily="34" charset="0"/>
                <a:cs typeface="Calibri" pitchFamily="34" charset="0"/>
                <a:sym typeface="Trebuchet MS"/>
              </a:rPr>
              <a:t>Who can procure PLI/RPLI Business:</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Clr>
                <a:schemeClr val="dk1"/>
              </a:buClr>
              <a:buSzPts val="2400"/>
              <a:buFont typeface="Arial"/>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Any official of the Department (Departmental Agent including IP, ASP, AAO).</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Clr>
                <a:schemeClr val="dk1"/>
              </a:buClr>
              <a:buSzPts val="2400"/>
              <a:buFont typeface="Arial"/>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GDS can also procure PLI Business (GDS)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a/w</a:t>
            </a:r>
            <a:r>
              <a:rPr lang="en-US" sz="2400" b="1" i="0" u="none" strike="noStrike" cap="none" dirty="0">
                <a:solidFill>
                  <a:schemeClr val="dk1"/>
                </a:solidFill>
                <a:latin typeface="Calibri" pitchFamily="34" charset="0"/>
                <a:ea typeface="Calibri" pitchFamily="34" charset="0"/>
                <a:cs typeface="Calibri" pitchFamily="34" charset="0"/>
                <a:sym typeface="Trebuchet MS"/>
              </a:rPr>
              <a:t> RPLI.</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Clr>
                <a:schemeClr val="dk1"/>
              </a:buClr>
              <a:buSzPts val="2400"/>
              <a:buFont typeface="Arial"/>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Direct Agents (DA).</a:t>
            </a:r>
            <a:endParaRPr b="1">
              <a:latin typeface="Calibri" pitchFamily="34" charset="0"/>
              <a:ea typeface="Calibri" pitchFamily="34" charset="0"/>
              <a:cs typeface="Calibri" pitchFamily="34" charset="0"/>
            </a:endParaRPr>
          </a:p>
          <a:p>
            <a:pPr marL="685800" marR="0" lvl="1" indent="-349250" algn="just" rtl="0">
              <a:spcBef>
                <a:spcPts val="1200"/>
              </a:spcBef>
              <a:spcAft>
                <a:spcPts val="0"/>
              </a:spcAft>
              <a:buClr>
                <a:schemeClr val="dk1"/>
              </a:buClr>
              <a:buSzPts val="2400"/>
              <a:buFont typeface="Arial"/>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Field Officer (FO).</a:t>
            </a:r>
            <a:endParaRPr b="1">
              <a:latin typeface="Calibri" pitchFamily="34" charset="0"/>
              <a:ea typeface="Calibri" pitchFamily="34" charset="0"/>
              <a:cs typeface="Calibri" pitchFamily="34" charset="0"/>
            </a:endParaRPr>
          </a:p>
          <a:p>
            <a:pPr marL="685800" marR="0" lvl="1" indent="-209550" algn="just" rtl="0">
              <a:spcBef>
                <a:spcPts val="1200"/>
              </a:spcBef>
              <a:spcAft>
                <a:spcPts val="0"/>
              </a:spcAft>
              <a:buClr>
                <a:schemeClr val="dk1"/>
              </a:buClr>
              <a:buSzPts val="2200"/>
              <a:buFont typeface="Arial"/>
              <a:buNone/>
            </a:pPr>
            <a:endParaRPr sz="2200" b="1" i="0" u="none" strike="noStrike" cap="none">
              <a:solidFill>
                <a:schemeClr val="dk1"/>
              </a:solidFill>
              <a:latin typeface="Calibri" pitchFamily="34" charset="0"/>
              <a:ea typeface="Calibri" pitchFamily="34" charset="0"/>
              <a:cs typeface="Calibri" pitchFamily="34" charset="0"/>
              <a:sym typeface="Trebuchet MS"/>
            </a:endParaRPr>
          </a:p>
          <a:p>
            <a:pPr marL="685800" marR="0" lvl="1" indent="-349250" algn="just" rtl="0">
              <a:spcBef>
                <a:spcPts val="1200"/>
              </a:spcBef>
              <a:spcAft>
                <a:spcPts val="0"/>
              </a:spcAft>
              <a:buClr>
                <a:schemeClr val="dk1"/>
              </a:buClr>
              <a:buSzPts val="2400"/>
              <a:buFont typeface="Arial"/>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For availing the facility the customer can visit any nearby Post Office or purchase PLI/RPLI policy from official website of Department of Posts.</a:t>
            </a:r>
            <a:endParaRPr b="1">
              <a:latin typeface="Calibri" pitchFamily="34" charset="0"/>
              <a:ea typeface="Calibri" pitchFamily="34" charset="0"/>
              <a:cs typeface="Calibri" pitchFamily="34" charset="0"/>
            </a:endParaRPr>
          </a:p>
          <a:p>
            <a:pPr marL="895350" marR="0" lvl="1" indent="-285750" algn="just" rtl="0">
              <a:spcBef>
                <a:spcPts val="600"/>
              </a:spcBef>
              <a:spcAft>
                <a:spcPts val="0"/>
              </a:spcAft>
              <a:buClr>
                <a:schemeClr val="dk1"/>
              </a:buClr>
              <a:buSzPts val="2400"/>
              <a:buFont typeface="Arial"/>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79"/>
          <p:cNvSpPr txBox="1"/>
          <p:nvPr/>
        </p:nvSpPr>
        <p:spPr>
          <a:xfrm>
            <a:off x="0" y="1428750"/>
            <a:ext cx="8886825" cy="5429250"/>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rgbClr val="FF0000"/>
              </a:buClr>
              <a:buSzPts val="2600"/>
              <a:buFont typeface="Noto Sans Symbols"/>
              <a:buChar char="⮚"/>
            </a:pPr>
            <a:r>
              <a:rPr lang="en-US" sz="2600" b="1" i="0" u="none" strike="noStrike" cap="none" dirty="0">
                <a:solidFill>
                  <a:srgbClr val="FF0000"/>
                </a:solidFill>
                <a:latin typeface="Calibri" pitchFamily="34" charset="0"/>
                <a:ea typeface="Calibri" pitchFamily="34" charset="0"/>
                <a:cs typeface="Calibri" pitchFamily="34" charset="0"/>
                <a:sym typeface="Trebuchet MS"/>
              </a:rPr>
              <a:t>Nomination can be registered for :</a:t>
            </a:r>
            <a:endParaRPr b="1">
              <a:latin typeface="Calibri" pitchFamily="34" charset="0"/>
              <a:ea typeface="Calibri" pitchFamily="34" charset="0"/>
              <a:cs typeface="Calibri" pitchFamily="34" charset="0"/>
            </a:endParaRPr>
          </a:p>
          <a:p>
            <a:pPr marL="1495425" marR="0" lvl="4"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A person or maximum of three person(s),</a:t>
            </a:r>
            <a:endParaRPr b="1">
              <a:latin typeface="Calibri" pitchFamily="34" charset="0"/>
              <a:ea typeface="Calibri" pitchFamily="34" charset="0"/>
              <a:cs typeface="Calibri" pitchFamily="34" charset="0"/>
            </a:endParaRPr>
          </a:p>
          <a:p>
            <a:pPr marL="1495425" marR="0" lvl="4"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Religious Trust.</a:t>
            </a:r>
            <a:endParaRPr b="1">
              <a:latin typeface="Calibri" pitchFamily="34" charset="0"/>
              <a:ea typeface="Calibri" pitchFamily="34" charset="0"/>
              <a:cs typeface="Calibri" pitchFamily="34" charset="0"/>
            </a:endParaRPr>
          </a:p>
          <a:p>
            <a:pPr marL="1143000" marR="0" lvl="2" indent="-285750" algn="just" rtl="0">
              <a:spcBef>
                <a:spcPts val="0"/>
              </a:spcBef>
              <a:spcAft>
                <a:spcPts val="0"/>
              </a:spcAft>
              <a:buClr>
                <a:schemeClr val="dk1"/>
              </a:buClr>
              <a:buSzPts val="1000"/>
              <a:buFont typeface="Noto Sans Symbols"/>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Nomination may, at any time before the policy matures for payment, be cancelled or changed by the assured.</a:t>
            </a:r>
            <a:endParaRPr b="1">
              <a:latin typeface="Calibri" pitchFamily="34" charset="0"/>
              <a:ea typeface="Calibri" pitchFamily="34" charset="0"/>
              <a:cs typeface="Calibri" pitchFamily="34" charset="0"/>
            </a:endParaRPr>
          </a:p>
          <a:p>
            <a:pPr marL="581025" marR="0" lvl="2" indent="-196850" algn="just" rtl="0">
              <a:spcBef>
                <a:spcPts val="0"/>
              </a:spcBef>
              <a:spcAft>
                <a:spcPts val="0"/>
              </a:spcAft>
              <a:buClr>
                <a:schemeClr val="dk1"/>
              </a:buClr>
              <a:buSzPts val="2400"/>
              <a:buFont typeface="Noto Sans Symbols"/>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Assignment of policy shall automatically cancel the nomination (Except in case of Loan from Department itself).</a:t>
            </a:r>
            <a:endParaRPr b="1">
              <a:latin typeface="Calibri" pitchFamily="34" charset="0"/>
              <a:ea typeface="Calibri" pitchFamily="34" charset="0"/>
              <a:cs typeface="Calibri" pitchFamily="34" charset="0"/>
            </a:endParaRPr>
          </a:p>
          <a:p>
            <a:pPr marL="581025" marR="0" lvl="2" indent="-196850" algn="just" rtl="0">
              <a:spcBef>
                <a:spcPts val="0"/>
              </a:spcBef>
              <a:spcAft>
                <a:spcPts val="0"/>
              </a:spcAft>
              <a:buClr>
                <a:schemeClr val="dk1"/>
              </a:buClr>
              <a:buSzPts val="2400"/>
              <a:buFont typeface="Noto Sans Symbols"/>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In case of nominees die before the policy matures for payment, the amount shall be payable to the policy holder or his heirs or legal representative of the holder of a succession certificate as the case may be.</a:t>
            </a:r>
            <a:endParaRPr b="1">
              <a:latin typeface="Calibri" pitchFamily="34" charset="0"/>
              <a:ea typeface="Calibri" pitchFamily="34" charset="0"/>
              <a:cs typeface="Calibri" pitchFamily="34" charset="0"/>
            </a:endParaRPr>
          </a:p>
        </p:txBody>
      </p:sp>
      <p:sp>
        <p:nvSpPr>
          <p:cNvPr id="711" name="Google Shape;711;p79"/>
          <p:cNvSpPr txBox="1"/>
          <p:nvPr/>
        </p:nvSpPr>
        <p:spPr>
          <a:xfrm>
            <a:off x="0" y="533400"/>
            <a:ext cx="46682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Change in Nomination :</a:t>
            </a:r>
            <a:endParaRPr sz="3200" b="1">
              <a:solidFill>
                <a:sysClr val="windowText" lastClr="000000"/>
              </a:solidFill>
              <a:latin typeface="Trebuchet MS"/>
              <a:ea typeface="Trebuchet MS"/>
              <a:cs typeface="Trebuchet MS"/>
              <a:sym typeface="Trebuchet MS"/>
            </a:endParaRPr>
          </a:p>
        </p:txBody>
      </p:sp>
      <p:sp>
        <p:nvSpPr>
          <p:cNvPr id="712" name="Google Shape;712;p7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80"/>
          <p:cNvSpPr txBox="1"/>
          <p:nvPr/>
        </p:nvSpPr>
        <p:spPr>
          <a:xfrm>
            <a:off x="0" y="1528762"/>
            <a:ext cx="8815388" cy="5329237"/>
          </a:xfrm>
          <a:prstGeom prst="rect">
            <a:avLst/>
          </a:prstGeom>
          <a:noFill/>
          <a:ln>
            <a:noFill/>
          </a:ln>
        </p:spPr>
        <p:txBody>
          <a:bodyPr spcFirstLastPara="1" wrap="square" lIns="91425" tIns="45700" rIns="91425" bIns="45700" anchor="t" anchorCtr="0">
            <a:noAutofit/>
          </a:bodyPr>
          <a:lstStyle/>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In the event of death of a nominee or more than one nominees, the policy shall be payable to the survivor(s).</a:t>
            </a:r>
            <a:endParaRPr b="1">
              <a:latin typeface="Calibri" pitchFamily="34" charset="0"/>
              <a:ea typeface="Calibri" pitchFamily="34" charset="0"/>
              <a:cs typeface="Calibri" pitchFamily="34" charset="0"/>
            </a:endParaRPr>
          </a:p>
          <a:p>
            <a:pPr marL="581025" marR="0" lvl="2" indent="-247650" algn="just" rtl="0">
              <a:spcBef>
                <a:spcPts val="0"/>
              </a:spcBef>
              <a:spcAft>
                <a:spcPts val="0"/>
              </a:spcAft>
              <a:buClr>
                <a:schemeClr val="dk1"/>
              </a:buClr>
              <a:buSzPts val="1600"/>
              <a:buFont typeface="Noto Sans Symbols"/>
              <a:buNone/>
            </a:pPr>
            <a:endParaRPr sz="16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For nominating Minor Nominee, any person should be  appointed with consent of the that person.</a:t>
            </a:r>
            <a:endParaRPr b="1">
              <a:latin typeface="Calibri" pitchFamily="34" charset="0"/>
              <a:ea typeface="Calibri" pitchFamily="34" charset="0"/>
              <a:cs typeface="Calibri" pitchFamily="34" charset="0"/>
            </a:endParaRPr>
          </a:p>
          <a:p>
            <a:pPr marL="581025" marR="0" lvl="2" indent="-247650" algn="just" rtl="0">
              <a:spcBef>
                <a:spcPts val="0"/>
              </a:spcBef>
              <a:spcAft>
                <a:spcPts val="0"/>
              </a:spcAft>
              <a:buClr>
                <a:schemeClr val="dk1"/>
              </a:buClr>
              <a:buSzPts val="1600"/>
              <a:buFont typeface="Noto Sans Symbols"/>
              <a:buNone/>
            </a:pPr>
            <a:endParaRPr sz="16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Nomination not allowed in the policies procured under Married Women Property Act (MWPA) 1874.</a:t>
            </a:r>
            <a:endParaRPr b="1">
              <a:latin typeface="Calibri" pitchFamily="34" charset="0"/>
              <a:ea typeface="Calibri" pitchFamily="34" charset="0"/>
              <a:cs typeface="Calibri" pitchFamily="34" charset="0"/>
            </a:endParaRPr>
          </a:p>
          <a:p>
            <a:pPr marL="581025" marR="0" lvl="2" indent="-247650" algn="just" rtl="0">
              <a:spcBef>
                <a:spcPts val="0"/>
              </a:spcBef>
              <a:spcAft>
                <a:spcPts val="0"/>
              </a:spcAft>
              <a:buClr>
                <a:schemeClr val="dk1"/>
              </a:buClr>
              <a:buSzPts val="1600"/>
              <a:buFont typeface="Noto Sans Symbols"/>
              <a:buNone/>
            </a:pPr>
            <a:endParaRPr sz="16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A nominee under a policy of the life insurance has a bare right to collect the money payable under the policy on the death of the insured and give a good discharge to the insurer. The nominee liable to make it over to the legal representative of the insured. Thus the nominee acts as a receiver only, subject to the provision of these Rules.</a:t>
            </a:r>
            <a:endParaRPr b="1">
              <a:latin typeface="Calibri" pitchFamily="34" charset="0"/>
              <a:ea typeface="Calibri" pitchFamily="34" charset="0"/>
              <a:cs typeface="Calibri" pitchFamily="34" charset="0"/>
            </a:endParaRPr>
          </a:p>
        </p:txBody>
      </p:sp>
      <p:sp>
        <p:nvSpPr>
          <p:cNvPr id="718" name="Google Shape;718;p80"/>
          <p:cNvSpPr txBox="1"/>
          <p:nvPr/>
        </p:nvSpPr>
        <p:spPr>
          <a:xfrm>
            <a:off x="0" y="533400"/>
            <a:ext cx="46682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Change in Nomination :</a:t>
            </a:r>
            <a:endParaRPr sz="3200" b="1">
              <a:solidFill>
                <a:sysClr val="windowText" lastClr="000000"/>
              </a:solidFill>
              <a:latin typeface="Trebuchet MS"/>
              <a:ea typeface="Trebuchet MS"/>
              <a:cs typeface="Trebuchet MS"/>
              <a:sym typeface="Trebuchet MS"/>
            </a:endParaRPr>
          </a:p>
        </p:txBody>
      </p:sp>
      <p:sp>
        <p:nvSpPr>
          <p:cNvPr id="719" name="Google Shape;719;p8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81</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81"/>
          <p:cNvSpPr txBox="1"/>
          <p:nvPr/>
        </p:nvSpPr>
        <p:spPr>
          <a:xfrm>
            <a:off x="0" y="1385888"/>
            <a:ext cx="8843963" cy="5472112"/>
          </a:xfrm>
          <a:prstGeom prst="rect">
            <a:avLst/>
          </a:prstGeom>
          <a:noFill/>
          <a:ln>
            <a:noFill/>
          </a:ln>
        </p:spPr>
        <p:txBody>
          <a:bodyPr spcFirstLastPara="1" wrap="square" lIns="91425" tIns="45700" rIns="91425" bIns="45700" anchor="t" anchorCtr="0">
            <a:noAutofit/>
          </a:bodyPr>
          <a:lstStyle/>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In the event of loss or destruction of Policy Document from the custody of insurant, Duplicate Policy Bond may be issued. Procedure to be followed is as under :</a:t>
            </a:r>
            <a:endParaRPr b="1">
              <a:latin typeface="Calibri" pitchFamily="34" charset="0"/>
              <a:ea typeface="Calibri" pitchFamily="34" charset="0"/>
              <a:cs typeface="Calibri" pitchFamily="34" charset="0"/>
            </a:endParaRPr>
          </a:p>
          <a:p>
            <a:pPr marL="581025" marR="0" lvl="2" indent="-285750" algn="just" rtl="0">
              <a:spcBef>
                <a:spcPts val="0"/>
              </a:spcBef>
              <a:spcAft>
                <a:spcPts val="0"/>
              </a:spcAft>
              <a:buClr>
                <a:schemeClr val="dk1"/>
              </a:buClr>
              <a:buSzPts val="1000"/>
              <a:buFont typeface="Noto Sans Symbols"/>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1038225" marR="0" lvl="3" indent="-349250" algn="just" rtl="0">
              <a:spcBef>
                <a:spcPts val="0"/>
              </a:spcBef>
              <a:spcAft>
                <a:spcPts val="0"/>
              </a:spcAft>
              <a:buClr>
                <a:schemeClr val="dk1"/>
              </a:buClr>
              <a:buSzPts val="2200"/>
              <a:buFont typeface="Noto Sans Symbols"/>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Policy holder to submit the Affidavit/Bond of Indemnity duly filled.</a:t>
            </a:r>
            <a:endParaRPr b="1">
              <a:latin typeface="Calibri" pitchFamily="34" charset="0"/>
              <a:ea typeface="Calibri" pitchFamily="34" charset="0"/>
              <a:cs typeface="Calibri" pitchFamily="34" charset="0"/>
            </a:endParaRPr>
          </a:p>
          <a:p>
            <a:pPr marL="1038225" marR="0" lvl="3" indent="-349250" algn="just" rtl="0">
              <a:spcBef>
                <a:spcPts val="0"/>
              </a:spcBef>
              <a:spcAft>
                <a:spcPts val="0"/>
              </a:spcAft>
              <a:buClr>
                <a:schemeClr val="dk1"/>
              </a:buClr>
              <a:buSzPts val="2200"/>
              <a:buFont typeface="Noto Sans Symbols"/>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Undertaking by the insurant concerned, that </a:t>
            </a:r>
            <a:endParaRPr b="1">
              <a:latin typeface="Calibri" pitchFamily="34" charset="0"/>
              <a:ea typeface="Calibri" pitchFamily="34" charset="0"/>
              <a:cs typeface="Calibri" pitchFamily="34" charset="0"/>
            </a:endParaRPr>
          </a:p>
          <a:p>
            <a:pPr marL="800100" marR="0" lvl="4" indent="-349250" algn="just" rtl="0">
              <a:spcBef>
                <a:spcPts val="0"/>
              </a:spcBef>
              <a:spcAft>
                <a:spcPts val="0"/>
              </a:spcAft>
              <a:buNone/>
            </a:pPr>
            <a:r>
              <a:rPr lang="en-US" sz="2400" b="1" i="1" u="none" strike="noStrike" cap="none" dirty="0">
                <a:solidFill>
                  <a:schemeClr val="dk1"/>
                </a:solidFill>
                <a:latin typeface="Calibri" pitchFamily="34" charset="0"/>
                <a:ea typeface="Calibri" pitchFamily="34" charset="0"/>
                <a:cs typeface="Calibri" pitchFamily="34" charset="0"/>
                <a:sym typeface="Trebuchet MS"/>
              </a:rPr>
              <a:t>			</a:t>
            </a:r>
            <a:r>
              <a:rPr lang="en-US" sz="2000" b="1" i="1" u="none" strike="noStrike" cap="none" dirty="0">
                <a:solidFill>
                  <a:schemeClr val="dk1"/>
                </a:solidFill>
                <a:latin typeface="Calibri" pitchFamily="34" charset="0"/>
                <a:ea typeface="Calibri" pitchFamily="34" charset="0"/>
                <a:cs typeface="Calibri" pitchFamily="34" charset="0"/>
                <a:sym typeface="Trebuchet MS"/>
              </a:rPr>
              <a:t>“Policy has been lost irrecoverable and has not been mortgaged or assigned or submitted anywhere for any purpose”</a:t>
            </a:r>
            <a:r>
              <a:rPr lang="en-US" sz="2000" b="1" i="0" u="none" strike="noStrike" cap="none" dirty="0">
                <a:solidFill>
                  <a:schemeClr val="dk1"/>
                </a:solidFill>
                <a:latin typeface="Calibri" pitchFamily="34" charset="0"/>
                <a:ea typeface="Calibri" pitchFamily="34" charset="0"/>
                <a:cs typeface="Calibri" pitchFamily="34" charset="0"/>
                <a:sym typeface="Trebuchet MS"/>
              </a:rPr>
              <a:t>.</a:t>
            </a:r>
            <a:endParaRPr sz="2200" b="1" i="0" u="none" strike="noStrike" cap="none">
              <a:solidFill>
                <a:srgbClr val="FF0000"/>
              </a:solidFill>
              <a:latin typeface="Calibri" pitchFamily="34" charset="0"/>
              <a:ea typeface="Calibri" pitchFamily="34" charset="0"/>
              <a:cs typeface="Calibri" pitchFamily="34" charset="0"/>
              <a:sym typeface="Trebuchet MS"/>
            </a:endParaRPr>
          </a:p>
          <a:p>
            <a:pPr marL="1038225" marR="0" lvl="3" indent="-349250" algn="just" rtl="0">
              <a:spcBef>
                <a:spcPts val="0"/>
              </a:spcBef>
              <a:spcAft>
                <a:spcPts val="0"/>
              </a:spcAft>
              <a:buClr>
                <a:schemeClr val="dk1"/>
              </a:buClr>
              <a:buSzPts val="2200"/>
              <a:buFont typeface="Noto Sans Symbols"/>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To pay Fee for issue of Duplicate Policy Bond of Rs. 100/- in </a:t>
            </a:r>
            <a:r>
              <a:rPr lang="en-US" sz="2200" b="1" i="0" u="none" strike="noStrike" cap="none" dirty="0" err="1">
                <a:solidFill>
                  <a:schemeClr val="dk1"/>
                </a:solidFill>
                <a:latin typeface="Calibri" pitchFamily="34" charset="0"/>
                <a:ea typeface="Calibri" pitchFamily="34" charset="0"/>
                <a:cs typeface="Calibri" pitchFamily="34" charset="0"/>
                <a:sym typeface="Trebuchet MS"/>
              </a:rPr>
              <a:t>McCamish</a:t>
            </a:r>
            <a:r>
              <a:rPr lang="en-US" sz="2200" b="1" i="0" u="none" strike="noStrike" cap="none" dirty="0">
                <a:solidFill>
                  <a:schemeClr val="dk1"/>
                </a:solidFill>
                <a:latin typeface="Calibri" pitchFamily="34" charset="0"/>
                <a:ea typeface="Calibri" pitchFamily="34" charset="0"/>
                <a:cs typeface="Calibri" pitchFamily="34" charset="0"/>
                <a:sym typeface="Trebuchet MS"/>
              </a:rPr>
              <a:t> System.</a:t>
            </a:r>
            <a:endParaRPr b="1">
              <a:latin typeface="Calibri" pitchFamily="34" charset="0"/>
              <a:ea typeface="Calibri" pitchFamily="34" charset="0"/>
              <a:cs typeface="Calibri" pitchFamily="34" charset="0"/>
            </a:endParaRPr>
          </a:p>
          <a:p>
            <a:pPr marL="1038225" marR="0" lvl="3" indent="-349250" algn="just" rtl="0">
              <a:spcBef>
                <a:spcPts val="0"/>
              </a:spcBef>
              <a:spcAft>
                <a:spcPts val="0"/>
              </a:spcAft>
              <a:buClr>
                <a:schemeClr val="dk1"/>
              </a:buClr>
              <a:buSzPts val="2200"/>
              <a:buFont typeface="Noto Sans Symbols"/>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No need of Advertisement in Newspaper (irrespective of SA).</a:t>
            </a:r>
            <a:endParaRPr b="1">
              <a:latin typeface="Calibri" pitchFamily="34" charset="0"/>
              <a:ea typeface="Calibri" pitchFamily="34" charset="0"/>
              <a:cs typeface="Calibri" pitchFamily="34" charset="0"/>
            </a:endParaRPr>
          </a:p>
          <a:p>
            <a:pPr marL="1038225" marR="0" lvl="3" indent="-349250" algn="just" rtl="0">
              <a:spcBef>
                <a:spcPts val="0"/>
              </a:spcBef>
              <a:spcAft>
                <a:spcPts val="0"/>
              </a:spcAft>
              <a:buClr>
                <a:schemeClr val="dk1"/>
              </a:buClr>
              <a:buSzPts val="2200"/>
              <a:buFont typeface="Noto Sans Symbols"/>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No need of Solvency Certificate.</a:t>
            </a:r>
            <a:endParaRPr b="1">
              <a:latin typeface="Calibri" pitchFamily="34" charset="0"/>
              <a:ea typeface="Calibri" pitchFamily="34" charset="0"/>
              <a:cs typeface="Calibri" pitchFamily="34" charset="0"/>
            </a:endParaRPr>
          </a:p>
          <a:p>
            <a:pPr marL="1038225" marR="0" lvl="3" indent="-349250" algn="just" rtl="0">
              <a:spcBef>
                <a:spcPts val="0"/>
              </a:spcBef>
              <a:spcAft>
                <a:spcPts val="0"/>
              </a:spcAft>
              <a:buClr>
                <a:schemeClr val="dk1"/>
              </a:buClr>
              <a:buSzPts val="2200"/>
              <a:buFont typeface="Noto Sans Symbols"/>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Sum Assured </a:t>
            </a:r>
            <a:r>
              <a:rPr lang="en-US" sz="2200" b="1" i="0" u="none" strike="noStrike" cap="none" dirty="0" err="1">
                <a:solidFill>
                  <a:schemeClr val="dk1"/>
                </a:solidFill>
                <a:latin typeface="Calibri" pitchFamily="34" charset="0"/>
                <a:ea typeface="Calibri" pitchFamily="34" charset="0"/>
                <a:cs typeface="Calibri" pitchFamily="34" charset="0"/>
                <a:sym typeface="Trebuchet MS"/>
              </a:rPr>
              <a:t>upto</a:t>
            </a:r>
            <a:r>
              <a:rPr lang="en-US" sz="2200" b="1" i="0" u="none" strike="noStrike" cap="none" dirty="0">
                <a:solidFill>
                  <a:schemeClr val="dk1"/>
                </a:solidFill>
                <a:latin typeface="Calibri" pitchFamily="34" charset="0"/>
                <a:ea typeface="Calibri" pitchFamily="34" charset="0"/>
                <a:cs typeface="Calibri" pitchFamily="34" charset="0"/>
                <a:sym typeface="Trebuchet MS"/>
              </a:rPr>
              <a:t> Rs. 10 </a:t>
            </a:r>
            <a:r>
              <a:rPr lang="en-US" sz="2200" b="1" i="0" u="none" strike="noStrike" cap="none" dirty="0" err="1">
                <a:solidFill>
                  <a:schemeClr val="dk1"/>
                </a:solidFill>
                <a:latin typeface="Calibri" pitchFamily="34" charset="0"/>
                <a:ea typeface="Calibri" pitchFamily="34" charset="0"/>
                <a:cs typeface="Calibri" pitchFamily="34" charset="0"/>
                <a:sym typeface="Trebuchet MS"/>
              </a:rPr>
              <a:t>Lakh</a:t>
            </a:r>
            <a:r>
              <a:rPr lang="en-US" sz="2200" b="1" i="0" u="none" strike="noStrike" cap="none" dirty="0">
                <a:solidFill>
                  <a:schemeClr val="dk1"/>
                </a:solidFill>
                <a:latin typeface="Calibri" pitchFamily="34" charset="0"/>
                <a:ea typeface="Calibri" pitchFamily="34" charset="0"/>
                <a:cs typeface="Calibri" pitchFamily="34" charset="0"/>
                <a:sym typeface="Trebuchet MS"/>
              </a:rPr>
              <a:t> by Manager CPC to approve.</a:t>
            </a:r>
            <a:endParaRPr b="1">
              <a:latin typeface="Calibri" pitchFamily="34" charset="0"/>
              <a:ea typeface="Calibri" pitchFamily="34" charset="0"/>
              <a:cs typeface="Calibri" pitchFamily="34" charset="0"/>
            </a:endParaRPr>
          </a:p>
          <a:p>
            <a:pPr marL="1038225" marR="0" lvl="3" indent="-349250" algn="just" rtl="0">
              <a:spcBef>
                <a:spcPts val="0"/>
              </a:spcBef>
              <a:spcAft>
                <a:spcPts val="0"/>
              </a:spcAft>
              <a:buClr>
                <a:schemeClr val="dk1"/>
              </a:buClr>
              <a:buSzPts val="2200"/>
              <a:buFont typeface="Noto Sans Symbols"/>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Sum Assured above Rs. 10 </a:t>
            </a:r>
            <a:r>
              <a:rPr lang="en-US" sz="2200" b="1" i="0" u="none" strike="noStrike" cap="none" dirty="0" err="1">
                <a:solidFill>
                  <a:schemeClr val="dk1"/>
                </a:solidFill>
                <a:latin typeface="Calibri" pitchFamily="34" charset="0"/>
                <a:ea typeface="Calibri" pitchFamily="34" charset="0"/>
                <a:cs typeface="Calibri" pitchFamily="34" charset="0"/>
                <a:sym typeface="Trebuchet MS"/>
              </a:rPr>
              <a:t>Lakh</a:t>
            </a:r>
            <a:r>
              <a:rPr lang="en-US" sz="2200" b="1" i="0" u="none" strike="noStrike" cap="none" dirty="0">
                <a:solidFill>
                  <a:schemeClr val="dk1"/>
                </a:solidFill>
                <a:latin typeface="Calibri" pitchFamily="34" charset="0"/>
                <a:ea typeface="Calibri" pitchFamily="34" charset="0"/>
                <a:cs typeface="Calibri" pitchFamily="34" charset="0"/>
                <a:sym typeface="Trebuchet MS"/>
              </a:rPr>
              <a:t> by Head of Division to approve.</a:t>
            </a:r>
            <a:endParaRPr b="1">
              <a:latin typeface="Calibri" pitchFamily="34" charset="0"/>
              <a:ea typeface="Calibri" pitchFamily="34" charset="0"/>
              <a:cs typeface="Calibri" pitchFamily="34" charset="0"/>
            </a:endParaRPr>
          </a:p>
        </p:txBody>
      </p:sp>
      <p:sp>
        <p:nvSpPr>
          <p:cNvPr id="725" name="Google Shape;725;p81"/>
          <p:cNvSpPr txBox="1"/>
          <p:nvPr/>
        </p:nvSpPr>
        <p:spPr>
          <a:xfrm>
            <a:off x="0" y="533400"/>
            <a:ext cx="460574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Duplicate Policy Bond :</a:t>
            </a:r>
            <a:endParaRPr sz="3200" b="1">
              <a:solidFill>
                <a:sysClr val="windowText" lastClr="000000"/>
              </a:solidFill>
              <a:latin typeface="Trebuchet MS"/>
              <a:ea typeface="Trebuchet MS"/>
              <a:cs typeface="Trebuchet MS"/>
              <a:sym typeface="Trebuchet MS"/>
            </a:endParaRPr>
          </a:p>
        </p:txBody>
      </p:sp>
      <p:sp>
        <p:nvSpPr>
          <p:cNvPr id="726" name="Google Shape;726;p8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82</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82"/>
          <p:cNvSpPr txBox="1"/>
          <p:nvPr/>
        </p:nvSpPr>
        <p:spPr>
          <a:xfrm>
            <a:off x="0" y="1400174"/>
            <a:ext cx="8858250" cy="5457825"/>
          </a:xfrm>
          <a:prstGeom prst="rect">
            <a:avLst/>
          </a:prstGeom>
          <a:noFill/>
          <a:ln>
            <a:noFill/>
          </a:ln>
        </p:spPr>
        <p:txBody>
          <a:bodyPr spcFirstLastPara="1" wrap="square" lIns="91425" tIns="45700" rIns="91425" bIns="45700" anchor="t" anchorCtr="0">
            <a:noAutofit/>
          </a:bodyPr>
          <a:lstStyle/>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In the event of loss of Premium Receipt Book / Loan Repayment Book, Duplicate PRB / Loan RB may be issued. Procedure to be followed is as under :</a:t>
            </a:r>
            <a:endParaRPr b="1">
              <a:latin typeface="Calibri" pitchFamily="34" charset="0"/>
              <a:ea typeface="Calibri" pitchFamily="34" charset="0"/>
              <a:cs typeface="Calibri" pitchFamily="34" charset="0"/>
            </a:endParaRPr>
          </a:p>
          <a:p>
            <a:pPr marL="581025" marR="0" lvl="2" indent="-247650" algn="just" rtl="0">
              <a:spcBef>
                <a:spcPts val="0"/>
              </a:spcBef>
              <a:spcAft>
                <a:spcPts val="0"/>
              </a:spcAft>
              <a:buClr>
                <a:schemeClr val="dk1"/>
              </a:buClr>
              <a:buSzPts val="1600"/>
              <a:buFont typeface="Noto Sans Symbols"/>
              <a:buNone/>
            </a:pPr>
            <a:endParaRPr sz="1600" b="1" i="0" u="none" strike="noStrike" cap="none">
              <a:solidFill>
                <a:schemeClr val="dk1"/>
              </a:solidFill>
              <a:latin typeface="Calibri" pitchFamily="34" charset="0"/>
              <a:ea typeface="Calibri" pitchFamily="34" charset="0"/>
              <a:cs typeface="Calibri" pitchFamily="34" charset="0"/>
              <a:sym typeface="Trebuchet MS"/>
            </a:endParaRPr>
          </a:p>
          <a:p>
            <a:pPr marL="1038225" marR="0" lvl="3" indent="-349250" algn="just" rtl="0">
              <a:spcBef>
                <a:spcPts val="0"/>
              </a:spcBef>
              <a:spcAft>
                <a:spcPts val="0"/>
              </a:spcAft>
              <a:buClr>
                <a:schemeClr val="dk1"/>
              </a:buClr>
              <a:buSzPts val="2200"/>
              <a:buFont typeface="Noto Sans Symbols"/>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Policy holder to submit written application stating the circumstances under which the original PRB/Loan RB was lost.</a:t>
            </a:r>
            <a:endParaRPr b="1">
              <a:latin typeface="Calibri" pitchFamily="34" charset="0"/>
              <a:ea typeface="Calibri" pitchFamily="34" charset="0"/>
              <a:cs typeface="Calibri" pitchFamily="34" charset="0"/>
            </a:endParaRPr>
          </a:p>
          <a:p>
            <a:pPr marL="1038225" marR="0" lvl="3" indent="-209550" algn="just" rtl="0">
              <a:spcBef>
                <a:spcPts val="0"/>
              </a:spcBef>
              <a:spcAft>
                <a:spcPts val="0"/>
              </a:spcAft>
              <a:buClr>
                <a:schemeClr val="dk1"/>
              </a:buClr>
              <a:buSzPts val="2200"/>
              <a:buFont typeface="Noto Sans Symbols"/>
              <a:buNone/>
            </a:pPr>
            <a:endParaRPr sz="2200" b="1" i="0" u="none" strike="noStrike" cap="none">
              <a:solidFill>
                <a:schemeClr val="dk1"/>
              </a:solidFill>
              <a:latin typeface="Calibri" pitchFamily="34" charset="0"/>
              <a:ea typeface="Calibri" pitchFamily="34" charset="0"/>
              <a:cs typeface="Calibri" pitchFamily="34" charset="0"/>
              <a:sym typeface="Trebuchet MS"/>
            </a:endParaRPr>
          </a:p>
          <a:p>
            <a:pPr marL="1038225" marR="0" lvl="3" indent="-349250" algn="just" rtl="0">
              <a:spcBef>
                <a:spcPts val="0"/>
              </a:spcBef>
              <a:spcAft>
                <a:spcPts val="0"/>
              </a:spcAft>
              <a:buClr>
                <a:schemeClr val="dk1"/>
              </a:buClr>
              <a:buSzPts val="2200"/>
              <a:buFont typeface="Noto Sans Symbols"/>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To pay Fee for issue of Duplicate PRB of Rs. 20/- in </a:t>
            </a:r>
            <a:r>
              <a:rPr lang="en-US" sz="2200" b="1" i="0" u="none" strike="noStrike" cap="none" dirty="0" err="1">
                <a:solidFill>
                  <a:schemeClr val="dk1"/>
                </a:solidFill>
                <a:latin typeface="Calibri" pitchFamily="34" charset="0"/>
                <a:ea typeface="Calibri" pitchFamily="34" charset="0"/>
                <a:cs typeface="Calibri" pitchFamily="34" charset="0"/>
                <a:sym typeface="Trebuchet MS"/>
              </a:rPr>
              <a:t>McCamish</a:t>
            </a:r>
            <a:r>
              <a:rPr lang="en-US" sz="2200" b="1" i="0" u="none" strike="noStrike" cap="none" dirty="0">
                <a:solidFill>
                  <a:schemeClr val="dk1"/>
                </a:solidFill>
                <a:latin typeface="Calibri" pitchFamily="34" charset="0"/>
                <a:ea typeface="Calibri" pitchFamily="34" charset="0"/>
                <a:cs typeface="Calibri" pitchFamily="34" charset="0"/>
                <a:sym typeface="Trebuchet MS"/>
              </a:rPr>
              <a:t> System.</a:t>
            </a:r>
            <a:endParaRPr b="1">
              <a:latin typeface="Calibri" pitchFamily="34" charset="0"/>
              <a:ea typeface="Calibri" pitchFamily="34" charset="0"/>
              <a:cs typeface="Calibri" pitchFamily="34" charset="0"/>
            </a:endParaRPr>
          </a:p>
          <a:p>
            <a:pPr marL="1038225" marR="0" lvl="3" indent="-209550" algn="just" rtl="0">
              <a:spcBef>
                <a:spcPts val="0"/>
              </a:spcBef>
              <a:spcAft>
                <a:spcPts val="0"/>
              </a:spcAft>
              <a:buClr>
                <a:schemeClr val="dk1"/>
              </a:buClr>
              <a:buSzPts val="2200"/>
              <a:buFont typeface="Noto Sans Symbols"/>
              <a:buNone/>
            </a:pPr>
            <a:endParaRPr sz="2200" b="1" i="0" u="none" strike="noStrike" cap="none">
              <a:solidFill>
                <a:schemeClr val="dk1"/>
              </a:solidFill>
              <a:latin typeface="Calibri" pitchFamily="34" charset="0"/>
              <a:ea typeface="Calibri" pitchFamily="34" charset="0"/>
              <a:cs typeface="Calibri" pitchFamily="34" charset="0"/>
              <a:sym typeface="Trebuchet MS"/>
            </a:endParaRPr>
          </a:p>
          <a:p>
            <a:pPr marL="1038225" marR="0" lvl="3" indent="-349250" algn="just" rtl="0">
              <a:spcBef>
                <a:spcPts val="0"/>
              </a:spcBef>
              <a:spcAft>
                <a:spcPts val="0"/>
              </a:spcAft>
              <a:buClr>
                <a:schemeClr val="dk1"/>
              </a:buClr>
              <a:buSzPts val="2200"/>
              <a:buFont typeface="Noto Sans Symbols"/>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To pay Fee for issue of Duplicate Loan RB of Rs. 5/- in </a:t>
            </a:r>
            <a:r>
              <a:rPr lang="en-US" sz="2200" b="1" i="0" u="none" strike="noStrike" cap="none" dirty="0" err="1">
                <a:solidFill>
                  <a:schemeClr val="dk1"/>
                </a:solidFill>
                <a:latin typeface="Calibri" pitchFamily="34" charset="0"/>
                <a:ea typeface="Calibri" pitchFamily="34" charset="0"/>
                <a:cs typeface="Calibri" pitchFamily="34" charset="0"/>
                <a:sym typeface="Trebuchet MS"/>
              </a:rPr>
              <a:t>McCamish</a:t>
            </a:r>
            <a:r>
              <a:rPr lang="en-US" sz="2200" b="1" i="0" u="none" strike="noStrike" cap="none" dirty="0">
                <a:solidFill>
                  <a:schemeClr val="dk1"/>
                </a:solidFill>
                <a:latin typeface="Calibri" pitchFamily="34" charset="0"/>
                <a:ea typeface="Calibri" pitchFamily="34" charset="0"/>
                <a:cs typeface="Calibri" pitchFamily="34" charset="0"/>
                <a:sym typeface="Trebuchet MS"/>
              </a:rPr>
              <a:t> System.</a:t>
            </a:r>
            <a:endParaRPr b="1">
              <a:latin typeface="Calibri" pitchFamily="34" charset="0"/>
              <a:ea typeface="Calibri" pitchFamily="34" charset="0"/>
              <a:cs typeface="Calibri" pitchFamily="34" charset="0"/>
            </a:endParaRPr>
          </a:p>
          <a:p>
            <a:pPr marL="1038225" marR="0" lvl="3" indent="-209550" algn="just" rtl="0">
              <a:spcBef>
                <a:spcPts val="0"/>
              </a:spcBef>
              <a:spcAft>
                <a:spcPts val="0"/>
              </a:spcAft>
              <a:buClr>
                <a:schemeClr val="dk1"/>
              </a:buClr>
              <a:buSzPts val="2200"/>
              <a:buFont typeface="Noto Sans Symbols"/>
              <a:buNone/>
            </a:pPr>
            <a:endParaRPr sz="2200" b="1" i="0" u="none" strike="noStrike" cap="none">
              <a:solidFill>
                <a:schemeClr val="dk1"/>
              </a:solidFill>
              <a:latin typeface="Calibri" pitchFamily="34" charset="0"/>
              <a:ea typeface="Calibri" pitchFamily="34" charset="0"/>
              <a:cs typeface="Calibri" pitchFamily="34" charset="0"/>
              <a:sym typeface="Trebuchet MS"/>
            </a:endParaRPr>
          </a:p>
          <a:p>
            <a:pPr marL="1038225" marR="0" lvl="3" indent="-349250" algn="just" rtl="0">
              <a:spcBef>
                <a:spcPts val="0"/>
              </a:spcBef>
              <a:spcAft>
                <a:spcPts val="0"/>
              </a:spcAft>
              <a:buClr>
                <a:schemeClr val="dk1"/>
              </a:buClr>
              <a:buSzPts val="2200"/>
              <a:buFont typeface="Noto Sans Symbols"/>
              <a:buChar char="▪"/>
            </a:pPr>
            <a:r>
              <a:rPr lang="en-US" sz="2200" b="1" i="0" u="none" strike="noStrike" cap="none" dirty="0">
                <a:solidFill>
                  <a:schemeClr val="dk1"/>
                </a:solidFill>
                <a:latin typeface="Calibri" pitchFamily="34" charset="0"/>
                <a:ea typeface="Calibri" pitchFamily="34" charset="0"/>
                <a:cs typeface="Calibri" pitchFamily="34" charset="0"/>
                <a:sym typeface="Trebuchet MS"/>
              </a:rPr>
              <a:t>Duplicate PRB/Loan RB will be issued by CPC &amp; send it to the Post Office concerned  for delivery to the Policy Holder.</a:t>
            </a:r>
            <a:endParaRPr b="1">
              <a:latin typeface="Calibri" pitchFamily="34" charset="0"/>
              <a:ea typeface="Calibri" pitchFamily="34" charset="0"/>
              <a:cs typeface="Calibri" pitchFamily="34" charset="0"/>
            </a:endParaRPr>
          </a:p>
        </p:txBody>
      </p:sp>
      <p:sp>
        <p:nvSpPr>
          <p:cNvPr id="732" name="Google Shape;732;p82"/>
          <p:cNvSpPr txBox="1"/>
          <p:nvPr/>
        </p:nvSpPr>
        <p:spPr>
          <a:xfrm>
            <a:off x="0" y="402848"/>
            <a:ext cx="5537093"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dirty="0">
                <a:solidFill>
                  <a:sysClr val="windowText" lastClr="000000"/>
                </a:solidFill>
                <a:latin typeface="Trebuchet MS"/>
                <a:ea typeface="Trebuchet MS"/>
                <a:cs typeface="Trebuchet MS"/>
                <a:sym typeface="Trebuchet MS"/>
              </a:rPr>
              <a:t>Duplicate Premium Receipt Book /</a:t>
            </a:r>
            <a:endParaRPr>
              <a:solidFill>
                <a:sysClr val="windowText" lastClr="000000"/>
              </a:solidFill>
            </a:endParaRPr>
          </a:p>
          <a:p>
            <a:pPr marL="0" marR="0" lvl="0" indent="0" algn="l" rtl="0">
              <a:spcBef>
                <a:spcPts val="0"/>
              </a:spcBef>
              <a:spcAft>
                <a:spcPts val="0"/>
              </a:spcAft>
              <a:buNone/>
            </a:pPr>
            <a:r>
              <a:rPr lang="en-US" sz="2600" b="1" dirty="0">
                <a:solidFill>
                  <a:sysClr val="windowText" lastClr="000000"/>
                </a:solidFill>
                <a:latin typeface="Trebuchet MS"/>
                <a:ea typeface="Trebuchet MS"/>
                <a:cs typeface="Trebuchet MS"/>
                <a:sym typeface="Trebuchet MS"/>
              </a:rPr>
              <a:t>Duplicate Loan Repayment Book :</a:t>
            </a:r>
            <a:endParaRPr sz="2600" b="1">
              <a:solidFill>
                <a:sysClr val="windowText" lastClr="000000"/>
              </a:solidFill>
              <a:latin typeface="Trebuchet MS"/>
              <a:ea typeface="Trebuchet MS"/>
              <a:cs typeface="Trebuchet MS"/>
              <a:sym typeface="Trebuchet MS"/>
            </a:endParaRPr>
          </a:p>
        </p:txBody>
      </p:sp>
      <p:sp>
        <p:nvSpPr>
          <p:cNvPr id="733" name="Google Shape;733;p8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83"/>
          <p:cNvSpPr txBox="1"/>
          <p:nvPr/>
        </p:nvSpPr>
        <p:spPr>
          <a:xfrm>
            <a:off x="185737" y="1614488"/>
            <a:ext cx="8786813" cy="5243512"/>
          </a:xfrm>
          <a:prstGeom prst="rect">
            <a:avLst/>
          </a:prstGeom>
          <a:noFill/>
          <a:ln>
            <a:noFill/>
          </a:ln>
        </p:spPr>
        <p:txBody>
          <a:bodyPr spcFirstLastPara="1" wrap="square" lIns="91425" tIns="36175" rIns="91425" bIns="45700" anchor="t" anchorCtr="0">
            <a:noAutofit/>
          </a:bodyPr>
          <a:lstStyle/>
          <a:p>
            <a:pPr marL="581025" marR="0" lvl="2" indent="-349250" algn="just" rtl="0">
              <a:lnSpc>
                <a:spcPct val="100000"/>
              </a:lnSpc>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When the Book is filled up and has no further space for entries, it should be forwarded to the Postmaster/ Manager CPC.</a:t>
            </a: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lnSpc>
                <a:spcPct val="100000"/>
              </a:lnSpc>
              <a:spcBef>
                <a:spcPts val="120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Manager CPC after verifying the entries will arrange to issue a new Book in which it will be noted, under his signature, the month up to which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premia</a:t>
            </a:r>
            <a:r>
              <a:rPr lang="en-US" sz="2400" b="1" i="0" u="none" strike="noStrike" cap="none" dirty="0">
                <a:solidFill>
                  <a:schemeClr val="dk1"/>
                </a:solidFill>
                <a:latin typeface="Calibri" pitchFamily="34" charset="0"/>
                <a:ea typeface="Calibri" pitchFamily="34" charset="0"/>
                <a:cs typeface="Calibri" pitchFamily="34" charset="0"/>
                <a:sym typeface="Trebuchet MS"/>
              </a:rPr>
              <a:t> have been paid.</a:t>
            </a:r>
            <a:endParaRPr b="1">
              <a:latin typeface="Calibri" pitchFamily="34" charset="0"/>
              <a:ea typeface="Calibri" pitchFamily="34" charset="0"/>
              <a:cs typeface="Calibri" pitchFamily="34" charset="0"/>
            </a:endParaRPr>
          </a:p>
          <a:p>
            <a:pPr marL="581025" marR="0" lvl="2" indent="-349250" algn="just" rtl="0">
              <a:lnSpc>
                <a:spcPct val="100000"/>
              </a:lnSpc>
              <a:spcBef>
                <a:spcPts val="120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The first page entries of old Premium Receipt Book to be copied; like Policy No., Name of Insurant, Class &amp; Sum Assured, Rate of Premium, Date of Last Installment, Date of Maturity/Premium Ceasing Date, Premium Paid Up to, Non-credits etc.</a:t>
            </a:r>
            <a:endParaRPr b="1">
              <a:latin typeface="Calibri" pitchFamily="34" charset="0"/>
              <a:ea typeface="Calibri" pitchFamily="34" charset="0"/>
              <a:cs typeface="Calibri" pitchFamily="34" charset="0"/>
            </a:endParaRPr>
          </a:p>
        </p:txBody>
      </p:sp>
      <p:sp>
        <p:nvSpPr>
          <p:cNvPr id="739" name="Google Shape;739;p8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84</a:t>
            </a:fld>
            <a:endParaRPr/>
          </a:p>
        </p:txBody>
      </p:sp>
      <p:sp>
        <p:nvSpPr>
          <p:cNvPr id="740" name="Google Shape;740;p83"/>
          <p:cNvSpPr txBox="1"/>
          <p:nvPr/>
        </p:nvSpPr>
        <p:spPr>
          <a:xfrm>
            <a:off x="0" y="533400"/>
            <a:ext cx="378982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Continuation PRB :</a:t>
            </a:r>
            <a:endParaRPr sz="3200" b="1">
              <a:solidFill>
                <a:sysClr val="windowText" lastClr="000000"/>
              </a:solidFill>
              <a:latin typeface="Trebuchet MS"/>
              <a:ea typeface="Trebuchet MS"/>
              <a:cs typeface="Trebuchet MS"/>
              <a:sym typeface="Trebuchet M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84"/>
          <p:cNvSpPr txBox="1"/>
          <p:nvPr/>
        </p:nvSpPr>
        <p:spPr>
          <a:xfrm>
            <a:off x="0" y="533400"/>
            <a:ext cx="58705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Client Maintenance Services :</a:t>
            </a:r>
            <a:endParaRPr sz="3200" b="1">
              <a:solidFill>
                <a:sysClr val="windowText" lastClr="000000"/>
              </a:solidFill>
              <a:latin typeface="Trebuchet MS"/>
              <a:ea typeface="Trebuchet MS"/>
              <a:cs typeface="Trebuchet MS"/>
              <a:sym typeface="Trebuchet MS"/>
            </a:endParaRPr>
          </a:p>
        </p:txBody>
      </p:sp>
      <p:sp>
        <p:nvSpPr>
          <p:cNvPr id="746" name="Google Shape;746;p84"/>
          <p:cNvSpPr txBox="1"/>
          <p:nvPr/>
        </p:nvSpPr>
        <p:spPr>
          <a:xfrm>
            <a:off x="0" y="1400174"/>
            <a:ext cx="8943975" cy="5457825"/>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rgbClr val="FF0000"/>
              </a:buClr>
              <a:buSzPts val="2600"/>
              <a:buFont typeface="Noto Sans Symbols"/>
              <a:buChar char="⮚"/>
            </a:pPr>
            <a:r>
              <a:rPr lang="en-US" sz="2600" b="1" i="0" u="none" strike="noStrike" cap="none" dirty="0">
                <a:solidFill>
                  <a:srgbClr val="FF0000"/>
                </a:solidFill>
                <a:latin typeface="Calibri" pitchFamily="34" charset="0"/>
                <a:ea typeface="Calibri" pitchFamily="34" charset="0"/>
                <a:cs typeface="Calibri" pitchFamily="34" charset="0"/>
                <a:sym typeface="Trebuchet MS"/>
              </a:rPr>
              <a:t>Change in Name : -</a:t>
            </a:r>
            <a:endParaRPr b="1">
              <a:latin typeface="Calibri" pitchFamily="34" charset="0"/>
              <a:ea typeface="Calibri" pitchFamily="34" charset="0"/>
              <a:cs typeface="Calibri" pitchFamily="34" charset="0"/>
            </a:endParaRPr>
          </a:p>
          <a:p>
            <a:pPr marL="349250" marR="0" lvl="1" indent="-285750" algn="just" rtl="0">
              <a:spcBef>
                <a:spcPts val="0"/>
              </a:spcBef>
              <a:spcAft>
                <a:spcPts val="0"/>
              </a:spcAft>
              <a:buClr>
                <a:schemeClr val="dk1"/>
              </a:buClr>
              <a:buSzPts val="1000"/>
              <a:buFont typeface="Noto Sans Symbols"/>
              <a:buNone/>
            </a:pPr>
            <a:endParaRPr sz="1000" b="1" i="0" u="none" strike="noStrike" cap="none">
              <a:solidFill>
                <a:srgbClr val="FF0000"/>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Policy holder may at any time during term of his policy change/correct his/her Name on Policy. He will apply with the supporting documents.</a:t>
            </a:r>
            <a:endParaRPr sz="26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1" indent="-184150" algn="just" rtl="0">
              <a:spcBef>
                <a:spcPts val="0"/>
              </a:spcBef>
              <a:spcAft>
                <a:spcPts val="0"/>
              </a:spcAft>
              <a:buClr>
                <a:schemeClr val="dk1"/>
              </a:buClr>
              <a:buSzPts val="2600"/>
              <a:buFont typeface="Noto Sans Symbols"/>
              <a:buNone/>
            </a:pPr>
            <a:endParaRPr sz="26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1" indent="-349250" algn="just" rtl="0">
              <a:spcBef>
                <a:spcPts val="0"/>
              </a:spcBef>
              <a:spcAft>
                <a:spcPts val="0"/>
              </a:spcAft>
              <a:buClr>
                <a:srgbClr val="FF0000"/>
              </a:buClr>
              <a:buSzPts val="2600"/>
              <a:buFont typeface="Noto Sans Symbols"/>
              <a:buChar char="⮚"/>
            </a:pPr>
            <a:r>
              <a:rPr lang="en-US" sz="2600" b="1" i="0" u="none" strike="noStrike" cap="none" dirty="0">
                <a:solidFill>
                  <a:srgbClr val="FF0000"/>
                </a:solidFill>
                <a:latin typeface="Calibri" pitchFamily="34" charset="0"/>
                <a:ea typeface="Calibri" pitchFamily="34" charset="0"/>
                <a:cs typeface="Calibri" pitchFamily="34" charset="0"/>
                <a:sym typeface="Trebuchet MS"/>
              </a:rPr>
              <a:t>Change in Address : -</a:t>
            </a:r>
            <a:endParaRPr b="1">
              <a:latin typeface="Calibri" pitchFamily="34" charset="0"/>
              <a:ea typeface="Calibri" pitchFamily="34" charset="0"/>
              <a:cs typeface="Calibri" pitchFamily="34" charset="0"/>
            </a:endParaRPr>
          </a:p>
          <a:p>
            <a:pPr marL="1143000" marR="0" lvl="2" indent="-349250" algn="just" rtl="0">
              <a:spcBef>
                <a:spcPts val="0"/>
              </a:spcBef>
              <a:spcAft>
                <a:spcPts val="0"/>
              </a:spcAft>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Policy holder may at any time during term of his policy change the Address of Policy, address change includes Addition/alteration/deletion of Communication Address, Permanent Address, Mobile No.,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eMail</a:t>
            </a:r>
            <a:r>
              <a:rPr lang="en-US" sz="2400" b="1" i="0" u="none" strike="noStrike" cap="none" dirty="0">
                <a:solidFill>
                  <a:schemeClr val="dk1"/>
                </a:solidFill>
                <a:latin typeface="Calibri" pitchFamily="34" charset="0"/>
                <a:ea typeface="Calibri" pitchFamily="34" charset="0"/>
                <a:cs typeface="Calibri" pitchFamily="34" charset="0"/>
                <a:sym typeface="Trebuchet MS"/>
              </a:rPr>
              <a:t> ID,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Aadhar</a:t>
            </a:r>
            <a:r>
              <a:rPr lang="en-US" sz="2400" b="1" i="0" u="none" strike="noStrike" cap="none" dirty="0">
                <a:solidFill>
                  <a:schemeClr val="dk1"/>
                </a:solidFill>
                <a:latin typeface="Calibri" pitchFamily="34" charset="0"/>
                <a:ea typeface="Calibri" pitchFamily="34" charset="0"/>
                <a:cs typeface="Calibri" pitchFamily="34" charset="0"/>
                <a:sym typeface="Trebuchet MS"/>
              </a:rPr>
              <a:t> No., Passport No., etc.</a:t>
            </a:r>
            <a:endParaRPr b="1">
              <a:latin typeface="Calibri" pitchFamily="34" charset="0"/>
              <a:ea typeface="Calibri" pitchFamily="34" charset="0"/>
              <a:cs typeface="Calibri" pitchFamily="34" charset="0"/>
            </a:endParaRPr>
          </a:p>
          <a:p>
            <a:pPr marL="1143000" marR="0" lvl="2" indent="-349250" algn="just" rtl="0">
              <a:spcBef>
                <a:spcPts val="0"/>
              </a:spcBef>
              <a:spcAft>
                <a:spcPts val="0"/>
              </a:spcAft>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p:txBody>
      </p:sp>
      <p:sp>
        <p:nvSpPr>
          <p:cNvPr id="747" name="Google Shape;747;p8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85</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85"/>
          <p:cNvSpPr txBox="1"/>
          <p:nvPr/>
        </p:nvSpPr>
        <p:spPr>
          <a:xfrm>
            <a:off x="0" y="533400"/>
            <a:ext cx="58705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Client Maintenance Services :</a:t>
            </a:r>
            <a:endParaRPr sz="3200" b="1">
              <a:solidFill>
                <a:sysClr val="windowText" lastClr="000000"/>
              </a:solidFill>
              <a:latin typeface="Trebuchet MS"/>
              <a:ea typeface="Trebuchet MS"/>
              <a:cs typeface="Trebuchet MS"/>
              <a:sym typeface="Trebuchet MS"/>
            </a:endParaRPr>
          </a:p>
        </p:txBody>
      </p:sp>
      <p:sp>
        <p:nvSpPr>
          <p:cNvPr id="753" name="Google Shape;753;p85"/>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rgbClr val="FF0000"/>
              </a:buClr>
              <a:buSzPts val="2600"/>
              <a:buFont typeface="Noto Sans Symbols"/>
              <a:buChar char="⮚"/>
            </a:pPr>
            <a:r>
              <a:rPr lang="en-US" sz="2600" b="1" i="0" u="none" strike="noStrike" cap="none" dirty="0">
                <a:solidFill>
                  <a:srgbClr val="FF0000"/>
                </a:solidFill>
                <a:latin typeface="Calibri" pitchFamily="34" charset="0"/>
                <a:ea typeface="Calibri" pitchFamily="34" charset="0"/>
                <a:cs typeface="Calibri" pitchFamily="34" charset="0"/>
                <a:sym typeface="Trebuchet MS"/>
              </a:rPr>
              <a:t>Change in Billing Method : -</a:t>
            </a:r>
            <a:endParaRPr b="1">
              <a:latin typeface="Calibri" pitchFamily="34" charset="0"/>
              <a:ea typeface="Calibri" pitchFamily="34" charset="0"/>
              <a:cs typeface="Calibri" pitchFamily="34" charset="0"/>
            </a:endParaRPr>
          </a:p>
          <a:p>
            <a:pPr marL="1143000" marR="0" lvl="2" indent="-349250" algn="just" rtl="0">
              <a:spcBef>
                <a:spcPts val="0"/>
              </a:spcBef>
              <a:spcAft>
                <a:spcPts val="0"/>
              </a:spcAft>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Policy holder may at any time during term of his policy change the Billing Method (if the policy is in force) :</a:t>
            </a:r>
            <a:endParaRPr b="1">
              <a:latin typeface="Calibri" pitchFamily="34" charset="0"/>
              <a:ea typeface="Calibri" pitchFamily="34" charset="0"/>
              <a:cs typeface="Calibri" pitchFamily="34" charset="0"/>
            </a:endParaRPr>
          </a:p>
          <a:p>
            <a:pPr marL="1143000" marR="0" lvl="2" indent="-285750" algn="just" rtl="0">
              <a:spcBef>
                <a:spcPts val="0"/>
              </a:spcBef>
              <a:spcAft>
                <a:spcPts val="0"/>
              </a:spcAft>
              <a:buClr>
                <a:schemeClr val="dk1"/>
              </a:buClr>
              <a:buSzPts val="1000"/>
              <a:buFont typeface="Noto Sans Symbols"/>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1038225" marR="0" lvl="3"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From Cash to Pay Recovery.</a:t>
            </a:r>
            <a:endParaRPr b="1">
              <a:latin typeface="Calibri" pitchFamily="34" charset="0"/>
              <a:ea typeface="Calibri" pitchFamily="34" charset="0"/>
              <a:cs typeface="Calibri" pitchFamily="34" charset="0"/>
            </a:endParaRPr>
          </a:p>
          <a:p>
            <a:pPr marL="1038225" marR="0" lvl="3"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From Pay Recovery to Cash.</a:t>
            </a:r>
            <a:endParaRPr b="1">
              <a:latin typeface="Calibri" pitchFamily="34" charset="0"/>
              <a:ea typeface="Calibri" pitchFamily="34" charset="0"/>
              <a:cs typeface="Calibri" pitchFamily="34" charset="0"/>
            </a:endParaRPr>
          </a:p>
          <a:p>
            <a:pPr marL="1038225" marR="0" lvl="3"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From Cash/Pay to ECS/NACH (Upcoming feature).</a:t>
            </a:r>
            <a:endParaRPr b="1">
              <a:latin typeface="Calibri" pitchFamily="34" charset="0"/>
              <a:ea typeface="Calibri" pitchFamily="34" charset="0"/>
              <a:cs typeface="Calibri" pitchFamily="34" charset="0"/>
            </a:endParaRPr>
          </a:p>
          <a:p>
            <a:pPr marL="581025" marR="0" lvl="2" indent="-285750" algn="just" rtl="0">
              <a:spcBef>
                <a:spcPts val="0"/>
              </a:spcBef>
              <a:spcAft>
                <a:spcPts val="0"/>
              </a:spcAft>
              <a:buClr>
                <a:schemeClr val="dk1"/>
              </a:buClr>
              <a:buSzPts val="1000"/>
              <a:buFont typeface="Noto Sans Symbols"/>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349250" marR="0" lvl="1" indent="-349250" algn="just" rtl="0">
              <a:spcBef>
                <a:spcPts val="0"/>
              </a:spcBef>
              <a:spcAft>
                <a:spcPts val="0"/>
              </a:spcAft>
              <a:buClr>
                <a:srgbClr val="FF0000"/>
              </a:buClr>
              <a:buSzPts val="2600"/>
              <a:buFont typeface="Noto Sans Symbols"/>
              <a:buChar char="⮚"/>
            </a:pPr>
            <a:r>
              <a:rPr lang="en-US" sz="2600" b="1" i="0" u="none" strike="noStrike" cap="none" dirty="0">
                <a:solidFill>
                  <a:srgbClr val="FF0000"/>
                </a:solidFill>
                <a:latin typeface="Calibri" pitchFamily="34" charset="0"/>
                <a:ea typeface="Calibri" pitchFamily="34" charset="0"/>
                <a:cs typeface="Calibri" pitchFamily="34" charset="0"/>
                <a:sym typeface="Trebuchet MS"/>
              </a:rPr>
              <a:t>Change in Billing Frequency : -</a:t>
            </a:r>
            <a:endParaRPr b="1">
              <a:latin typeface="Calibri" pitchFamily="34" charset="0"/>
              <a:ea typeface="Calibri" pitchFamily="34" charset="0"/>
              <a:cs typeface="Calibri" pitchFamily="34" charset="0"/>
            </a:endParaRPr>
          </a:p>
          <a:p>
            <a:pPr marL="1143000" marR="0" lvl="2" indent="-349250" algn="just" rtl="0">
              <a:spcBef>
                <a:spcPts val="0"/>
              </a:spcBef>
              <a:spcAft>
                <a:spcPts val="0"/>
              </a:spcAft>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Policy holder may at any time during term of his policy change the Billing Method (if the policy is in force) :</a:t>
            </a:r>
            <a:endParaRPr b="1">
              <a:latin typeface="Calibri" pitchFamily="34" charset="0"/>
              <a:ea typeface="Calibri" pitchFamily="34" charset="0"/>
              <a:cs typeface="Calibri" pitchFamily="34" charset="0"/>
            </a:endParaRPr>
          </a:p>
          <a:p>
            <a:pPr marL="1143000" marR="0" lvl="2" indent="-285750" algn="just" rtl="0">
              <a:spcBef>
                <a:spcPts val="0"/>
              </a:spcBef>
              <a:spcAft>
                <a:spcPts val="0"/>
              </a:spcAft>
              <a:buClr>
                <a:schemeClr val="dk1"/>
              </a:buClr>
              <a:buSzPts val="1000"/>
              <a:buFont typeface="Noto Sans Symbols"/>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1038225" marR="0" lvl="3"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From Monthly to Quarterly/</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H.Yearly</a:t>
            </a:r>
            <a:r>
              <a:rPr lang="en-US" sz="2400" b="1" i="0" u="none" strike="noStrike" cap="none" dirty="0">
                <a:solidFill>
                  <a:schemeClr val="dk1"/>
                </a:solidFill>
                <a:latin typeface="Calibri" pitchFamily="34" charset="0"/>
                <a:ea typeface="Calibri" pitchFamily="34" charset="0"/>
                <a:cs typeface="Calibri" pitchFamily="34" charset="0"/>
                <a:sym typeface="Trebuchet MS"/>
              </a:rPr>
              <a:t>/Yearly &amp; vice-versa.</a:t>
            </a:r>
            <a:endParaRPr b="1">
              <a:latin typeface="Calibri" pitchFamily="34" charset="0"/>
              <a:ea typeface="Calibri" pitchFamily="34" charset="0"/>
              <a:cs typeface="Calibri" pitchFamily="34" charset="0"/>
            </a:endParaRPr>
          </a:p>
          <a:p>
            <a:pPr marL="1038225" marR="0" lvl="3"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While processing such request payment for the requested frequency cycle has to be observed accordingly.</a:t>
            </a:r>
            <a:endParaRPr b="1">
              <a:latin typeface="Calibri" pitchFamily="34" charset="0"/>
              <a:ea typeface="Calibri" pitchFamily="34" charset="0"/>
              <a:cs typeface="Calibri" pitchFamily="34" charset="0"/>
            </a:endParaRPr>
          </a:p>
        </p:txBody>
      </p:sp>
      <p:sp>
        <p:nvSpPr>
          <p:cNvPr id="754" name="Google Shape;754;p8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86</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86"/>
          <p:cNvSpPr txBox="1"/>
          <p:nvPr/>
        </p:nvSpPr>
        <p:spPr>
          <a:xfrm>
            <a:off x="0" y="533400"/>
            <a:ext cx="58705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Client Maintenance Services :</a:t>
            </a:r>
            <a:endParaRPr sz="3200" b="1">
              <a:solidFill>
                <a:sysClr val="windowText" lastClr="000000"/>
              </a:solidFill>
              <a:latin typeface="Trebuchet MS"/>
              <a:ea typeface="Trebuchet MS"/>
              <a:cs typeface="Trebuchet MS"/>
              <a:sym typeface="Trebuchet MS"/>
            </a:endParaRPr>
          </a:p>
        </p:txBody>
      </p:sp>
      <p:sp>
        <p:nvSpPr>
          <p:cNvPr id="760" name="Google Shape;760;p86"/>
          <p:cNvSpPr txBox="1"/>
          <p:nvPr/>
        </p:nvSpPr>
        <p:spPr>
          <a:xfrm>
            <a:off x="0" y="1500188"/>
            <a:ext cx="8972550" cy="5357812"/>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rgbClr val="FF0000"/>
              </a:buClr>
              <a:buSzPts val="2600"/>
              <a:buFont typeface="Noto Sans Symbols"/>
              <a:buChar char="⮚"/>
            </a:pPr>
            <a:r>
              <a:rPr lang="en-US" sz="2600" b="1" i="0" u="none" strike="noStrike" cap="none" dirty="0">
                <a:solidFill>
                  <a:srgbClr val="FF0000"/>
                </a:solidFill>
                <a:latin typeface="Calibri" pitchFamily="34" charset="0"/>
                <a:ea typeface="Calibri" pitchFamily="34" charset="0"/>
                <a:cs typeface="Calibri" pitchFamily="34" charset="0"/>
                <a:sym typeface="Trebuchet MS"/>
              </a:rPr>
              <a:t>Precautions to be taken while </a:t>
            </a:r>
            <a:r>
              <a:rPr lang="en-US" sz="2600" b="1" i="0" u="none" strike="noStrike" cap="none" dirty="0" err="1">
                <a:solidFill>
                  <a:srgbClr val="FF0000"/>
                </a:solidFill>
                <a:latin typeface="Calibri" pitchFamily="34" charset="0"/>
                <a:ea typeface="Calibri" pitchFamily="34" charset="0"/>
                <a:cs typeface="Calibri" pitchFamily="34" charset="0"/>
                <a:sym typeface="Trebuchet MS"/>
              </a:rPr>
              <a:t>updation</a:t>
            </a:r>
            <a:r>
              <a:rPr lang="en-US" sz="2600" b="1" i="0" u="none" strike="noStrike" cap="none" dirty="0">
                <a:solidFill>
                  <a:srgbClr val="FF0000"/>
                </a:solidFill>
                <a:latin typeface="Calibri" pitchFamily="34" charset="0"/>
                <a:ea typeface="Calibri" pitchFamily="34" charset="0"/>
                <a:cs typeface="Calibri" pitchFamily="34" charset="0"/>
                <a:sym typeface="Trebuchet MS"/>
              </a:rPr>
              <a:t> of Mobile &amp; </a:t>
            </a:r>
            <a:r>
              <a:rPr lang="en-US" sz="2600" b="1" i="0" u="none" strike="noStrike" cap="none" dirty="0" err="1">
                <a:solidFill>
                  <a:srgbClr val="FF0000"/>
                </a:solidFill>
                <a:latin typeface="Calibri" pitchFamily="34" charset="0"/>
                <a:ea typeface="Calibri" pitchFamily="34" charset="0"/>
                <a:cs typeface="Calibri" pitchFamily="34" charset="0"/>
                <a:sym typeface="Trebuchet MS"/>
              </a:rPr>
              <a:t>eMail</a:t>
            </a:r>
            <a:r>
              <a:rPr lang="en-US" sz="2600" b="1" i="0" u="none" strike="noStrike" cap="none" dirty="0">
                <a:solidFill>
                  <a:srgbClr val="FF0000"/>
                </a:solidFill>
                <a:latin typeface="Calibri" pitchFamily="34" charset="0"/>
                <a:ea typeface="Calibri" pitchFamily="34" charset="0"/>
                <a:cs typeface="Calibri" pitchFamily="34" charset="0"/>
                <a:sym typeface="Trebuchet MS"/>
              </a:rPr>
              <a:t> ID of Policy : -</a:t>
            </a:r>
            <a:endParaRPr b="1">
              <a:latin typeface="Calibri" pitchFamily="34" charset="0"/>
              <a:ea typeface="Calibri" pitchFamily="34" charset="0"/>
              <a:cs typeface="Calibri" pitchFamily="34" charset="0"/>
            </a:endParaRPr>
          </a:p>
          <a:p>
            <a:pPr marL="1143000" marR="0" lvl="2" indent="-349250" algn="just" rtl="0">
              <a:spcBef>
                <a:spcPts val="0"/>
              </a:spcBef>
              <a:spcAft>
                <a:spcPts val="0"/>
              </a:spcAft>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581025" marR="0" lvl="2" indent="-349250" algn="just" rtl="0">
              <a:spcBef>
                <a:spcPts val="0"/>
              </a:spcBef>
              <a:spcAft>
                <a:spcPts val="0"/>
              </a:spcAft>
              <a:buClr>
                <a:srgbClr val="00B050"/>
              </a:buClr>
              <a:buSzPts val="2400"/>
              <a:buFont typeface="Noto Sans Symbols"/>
              <a:buChar char="▪"/>
            </a:pPr>
            <a:r>
              <a:rPr lang="en-US" sz="2400" b="1" i="0" u="none" strike="noStrike" cap="none" dirty="0">
                <a:solidFill>
                  <a:srgbClr val="00B050"/>
                </a:solidFill>
                <a:latin typeface="Calibri" pitchFamily="34" charset="0"/>
                <a:ea typeface="Calibri" pitchFamily="34" charset="0"/>
                <a:cs typeface="Calibri" pitchFamily="34" charset="0"/>
                <a:sym typeface="Trebuchet MS"/>
              </a:rPr>
              <a:t>As per PLI Directorate order dated 05.02.2019:</a:t>
            </a:r>
            <a:endParaRPr b="1">
              <a:latin typeface="Calibri" pitchFamily="34" charset="0"/>
              <a:ea typeface="Calibri" pitchFamily="34" charset="0"/>
              <a:cs typeface="Calibri" pitchFamily="34" charset="0"/>
            </a:endParaRPr>
          </a:p>
          <a:p>
            <a:pPr marL="1038225" marR="0" lvl="3" indent="-260350" algn="just" rtl="0">
              <a:spcBef>
                <a:spcPts val="0"/>
              </a:spcBef>
              <a:spcAft>
                <a:spcPts val="0"/>
              </a:spcAft>
              <a:buClr>
                <a:schemeClr val="dk1"/>
              </a:buClr>
              <a:buSzPts val="1400"/>
              <a:buFont typeface="Noto Sans Symbols"/>
              <a:buNone/>
            </a:pPr>
            <a:endParaRPr sz="1400" b="1" i="0" u="none" strike="noStrike" cap="none">
              <a:solidFill>
                <a:schemeClr val="dk1"/>
              </a:solidFill>
              <a:latin typeface="Calibri" pitchFamily="34" charset="0"/>
              <a:ea typeface="Calibri" pitchFamily="34" charset="0"/>
              <a:cs typeface="Calibri" pitchFamily="34" charset="0"/>
              <a:sym typeface="Trebuchet MS"/>
            </a:endParaRPr>
          </a:p>
          <a:p>
            <a:pPr marL="1038225" marR="0" lvl="3"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Request/Application on plain paper should be taken at Post Office/CPC.</a:t>
            </a:r>
            <a:endParaRPr b="1">
              <a:latin typeface="Calibri" pitchFamily="34" charset="0"/>
              <a:ea typeface="Calibri" pitchFamily="34" charset="0"/>
              <a:cs typeface="Calibri" pitchFamily="34" charset="0"/>
            </a:endParaRPr>
          </a:p>
          <a:p>
            <a:pPr marL="1038225" marR="0" lvl="3" indent="-196850" algn="just" rtl="0">
              <a:spcBef>
                <a:spcPts val="0"/>
              </a:spcBef>
              <a:spcAft>
                <a:spcPts val="0"/>
              </a:spcAft>
              <a:buClr>
                <a:schemeClr val="dk1"/>
              </a:buClr>
              <a:buSzPts val="2400"/>
              <a:buFont typeface="Noto Sans Symbols"/>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1038225" marR="0" lvl="3"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Counter PA to update the details in the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McCamish</a:t>
            </a:r>
            <a:r>
              <a:rPr lang="en-US" sz="2400" b="1" i="0" u="none" strike="noStrike" cap="none" dirty="0">
                <a:solidFill>
                  <a:schemeClr val="dk1"/>
                </a:solidFill>
                <a:latin typeface="Calibri" pitchFamily="34" charset="0"/>
                <a:ea typeface="Calibri" pitchFamily="34" charset="0"/>
                <a:cs typeface="Calibri" pitchFamily="34" charset="0"/>
                <a:sym typeface="Trebuchet MS"/>
              </a:rPr>
              <a:t> System.</a:t>
            </a:r>
            <a:endParaRPr b="1">
              <a:latin typeface="Calibri" pitchFamily="34" charset="0"/>
              <a:ea typeface="Calibri" pitchFamily="34" charset="0"/>
              <a:cs typeface="Calibri" pitchFamily="34" charset="0"/>
            </a:endParaRPr>
          </a:p>
          <a:p>
            <a:pPr marL="1038225" marR="0" lvl="3" indent="-196850" algn="just" rtl="0">
              <a:spcBef>
                <a:spcPts val="0"/>
              </a:spcBef>
              <a:spcAft>
                <a:spcPts val="0"/>
              </a:spcAft>
              <a:buClr>
                <a:schemeClr val="dk1"/>
              </a:buClr>
              <a:buSzPts val="2400"/>
              <a:buFont typeface="Noto Sans Symbols"/>
              <a:buNone/>
            </a:pPr>
            <a:endParaRPr sz="2400" b="1" i="0" u="none" strike="noStrike" cap="none">
              <a:solidFill>
                <a:schemeClr val="dk1"/>
              </a:solidFill>
              <a:latin typeface="Calibri" pitchFamily="34" charset="0"/>
              <a:ea typeface="Calibri" pitchFamily="34" charset="0"/>
              <a:cs typeface="Calibri" pitchFamily="34" charset="0"/>
              <a:sym typeface="Trebuchet MS"/>
            </a:endParaRPr>
          </a:p>
          <a:p>
            <a:pPr marL="1038225" marR="0" lvl="3"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Mobile &amp;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eMail</a:t>
            </a:r>
            <a:r>
              <a:rPr lang="en-US" sz="2400" b="1" i="0" u="none" strike="noStrike" cap="none" dirty="0">
                <a:solidFill>
                  <a:schemeClr val="dk1"/>
                </a:solidFill>
                <a:latin typeface="Calibri" pitchFamily="34" charset="0"/>
                <a:ea typeface="Calibri" pitchFamily="34" charset="0"/>
                <a:cs typeface="Calibri" pitchFamily="34" charset="0"/>
                <a:sym typeface="Trebuchet MS"/>
              </a:rPr>
              <a:t> ID can be updated by Counter PA / CPC PA (Operation Post Offices only and not by Administration Offices)</a:t>
            </a:r>
            <a:endParaRPr b="1">
              <a:latin typeface="Calibri" pitchFamily="34" charset="0"/>
              <a:ea typeface="Calibri" pitchFamily="34" charset="0"/>
              <a:cs typeface="Calibri" pitchFamily="34" charset="0"/>
            </a:endParaRPr>
          </a:p>
        </p:txBody>
      </p:sp>
      <p:sp>
        <p:nvSpPr>
          <p:cNvPr id="761" name="Google Shape;761;p8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87</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graphicFrame>
        <p:nvGraphicFramePr>
          <p:cNvPr id="766" name="Google Shape;766;p87"/>
          <p:cNvGraphicFramePr/>
          <p:nvPr/>
        </p:nvGraphicFramePr>
        <p:xfrm>
          <a:off x="0" y="1422896"/>
          <a:ext cx="9144000" cy="5201760"/>
        </p:xfrm>
        <a:graphic>
          <a:graphicData uri="http://schemas.openxmlformats.org/drawingml/2006/table">
            <a:tbl>
              <a:tblPr>
                <a:noFill/>
                <a:tableStyleId>{C185C730-B269-4C4C-8C9A-49DF47A02AEB}</a:tableStyleId>
              </a:tblPr>
              <a:tblGrid>
                <a:gridCol w="571500"/>
                <a:gridCol w="3162300"/>
                <a:gridCol w="3429000"/>
                <a:gridCol w="1981200"/>
              </a:tblGrid>
              <a:tr h="822950">
                <a:tc>
                  <a:txBody>
                    <a:bodyPr/>
                    <a:lstStyle/>
                    <a:p>
                      <a:pPr marL="0" marR="0" lvl="0" indent="0" algn="ctr" rtl="0">
                        <a:spcBef>
                          <a:spcPts val="0"/>
                        </a:spcBef>
                        <a:spcAft>
                          <a:spcPts val="0"/>
                        </a:spcAft>
                        <a:buNone/>
                      </a:pPr>
                      <a:r>
                        <a:rPr lang="en-US" sz="1400" b="1" dirty="0">
                          <a:solidFill>
                            <a:srgbClr val="FFFFFF"/>
                          </a:solidFill>
                          <a:latin typeface="Calibri" pitchFamily="34" charset="0"/>
                          <a:ea typeface="Calibri" pitchFamily="34" charset="0"/>
                          <a:cs typeface="Calibri" pitchFamily="34" charset="0"/>
                          <a:sym typeface="Trebuchet MS"/>
                        </a:rPr>
                        <a:t>Sl. </a:t>
                      </a:r>
                      <a:endParaRPr b="1">
                        <a:latin typeface="Calibri" pitchFamily="34" charset="0"/>
                        <a:ea typeface="Calibri" pitchFamily="34" charset="0"/>
                        <a:cs typeface="Calibri" pitchFamily="34" charset="0"/>
                      </a:endParaRPr>
                    </a:p>
                    <a:p>
                      <a:pPr marL="0" marR="0" lvl="0" indent="0" algn="ctr" rtl="0">
                        <a:spcBef>
                          <a:spcPts val="0"/>
                        </a:spcBef>
                        <a:spcAft>
                          <a:spcPts val="0"/>
                        </a:spcAft>
                        <a:buNone/>
                      </a:pPr>
                      <a:r>
                        <a:rPr lang="en-US" sz="1400" b="1" dirty="0">
                          <a:solidFill>
                            <a:srgbClr val="FFFFFF"/>
                          </a:solidFill>
                          <a:latin typeface="Calibri" pitchFamily="34" charset="0"/>
                          <a:ea typeface="Calibri" pitchFamily="34" charset="0"/>
                          <a:cs typeface="Calibri" pitchFamily="34" charset="0"/>
                          <a:sym typeface="Trebuchet MS"/>
                        </a:rPr>
                        <a:t>No.</a:t>
                      </a:r>
                      <a:endParaRPr b="1">
                        <a:latin typeface="Calibri" pitchFamily="34" charset="0"/>
                        <a:ea typeface="Calibri" pitchFamily="34" charset="0"/>
                        <a:cs typeface="Calibri" pitchFamily="34" charset="0"/>
                      </a:endParaRPr>
                    </a:p>
                  </a:txBody>
                  <a:tcPr marL="31600" marR="31600" marT="31600" marB="3160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00000"/>
                    </a:solidFill>
                  </a:tcPr>
                </a:tc>
                <a:tc>
                  <a:txBody>
                    <a:bodyPr/>
                    <a:lstStyle/>
                    <a:p>
                      <a:pPr marL="0" marR="0" lvl="0" indent="0" algn="ctr" rtl="0">
                        <a:spcBef>
                          <a:spcPts val="0"/>
                        </a:spcBef>
                        <a:spcAft>
                          <a:spcPts val="0"/>
                        </a:spcAft>
                        <a:buNone/>
                      </a:pPr>
                      <a:r>
                        <a:rPr lang="en-US" sz="1400" b="1">
                          <a:solidFill>
                            <a:srgbClr val="FFFFFF"/>
                          </a:solidFill>
                          <a:latin typeface="Calibri" pitchFamily="34" charset="0"/>
                          <a:ea typeface="Calibri" pitchFamily="34" charset="0"/>
                          <a:cs typeface="Calibri" pitchFamily="34" charset="0"/>
                          <a:sym typeface="Trebuchet MS"/>
                        </a:rPr>
                        <a:t>Nature of work</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00000"/>
                    </a:solidFill>
                  </a:tcPr>
                </a:tc>
                <a:tc>
                  <a:txBody>
                    <a:bodyPr/>
                    <a:lstStyle/>
                    <a:p>
                      <a:pPr marL="0" marR="0" lvl="0" indent="0" algn="ctr" rtl="0">
                        <a:spcBef>
                          <a:spcPts val="0"/>
                        </a:spcBef>
                        <a:spcAft>
                          <a:spcPts val="0"/>
                        </a:spcAft>
                        <a:buNone/>
                      </a:pPr>
                      <a:r>
                        <a:rPr lang="en-US" sz="1400" b="1">
                          <a:solidFill>
                            <a:srgbClr val="FFFFFF"/>
                          </a:solidFill>
                          <a:latin typeface="Calibri" pitchFamily="34" charset="0"/>
                          <a:ea typeface="Calibri" pitchFamily="34" charset="0"/>
                          <a:cs typeface="Calibri" pitchFamily="34" charset="0"/>
                          <a:sym typeface="Trebuchet MS"/>
                        </a:rPr>
                        <a:t>Qualifying Description</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00000"/>
                    </a:solidFill>
                  </a:tcPr>
                </a:tc>
                <a:tc>
                  <a:txBody>
                    <a:bodyPr/>
                    <a:lstStyle/>
                    <a:p>
                      <a:pPr marL="0" marR="0" lvl="0" indent="0" algn="ctr" rtl="0">
                        <a:spcBef>
                          <a:spcPts val="0"/>
                        </a:spcBef>
                        <a:spcAft>
                          <a:spcPts val="0"/>
                        </a:spcAft>
                        <a:buNone/>
                      </a:pPr>
                      <a:r>
                        <a:rPr lang="en-US" sz="1400" b="1">
                          <a:solidFill>
                            <a:srgbClr val="FFFFFF"/>
                          </a:solidFill>
                          <a:latin typeface="Calibri" pitchFamily="34" charset="0"/>
                          <a:ea typeface="Calibri" pitchFamily="34" charset="0"/>
                          <a:cs typeface="Calibri" pitchFamily="34" charset="0"/>
                          <a:sym typeface="Trebuchet MS"/>
                        </a:rPr>
                        <a:t>Service Standards</a:t>
                      </a:r>
                      <a:br>
                        <a:rPr lang="en-US" sz="1400" b="1">
                          <a:solidFill>
                            <a:srgbClr val="FFFFFF"/>
                          </a:solidFill>
                          <a:latin typeface="Calibri" pitchFamily="34" charset="0"/>
                          <a:ea typeface="Calibri" pitchFamily="34" charset="0"/>
                          <a:cs typeface="Calibri" pitchFamily="34" charset="0"/>
                          <a:sym typeface="Trebuchet MS"/>
                        </a:rPr>
                      </a:br>
                      <a:r>
                        <a:rPr lang="en-US" sz="1400" b="1">
                          <a:solidFill>
                            <a:srgbClr val="FFFFFF"/>
                          </a:solidFill>
                          <a:latin typeface="Calibri" pitchFamily="34" charset="0"/>
                          <a:ea typeface="Calibri" pitchFamily="34" charset="0"/>
                          <a:cs typeface="Calibri" pitchFamily="34" charset="0"/>
                          <a:sym typeface="Trebuchet MS"/>
                        </a:rPr>
                        <a:t>(Unit in Days)</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00000"/>
                    </a:solidFill>
                  </a:tcPr>
                </a:tc>
              </a:tr>
              <a:tr h="457200">
                <a:tc>
                  <a:txBody>
                    <a:bodyPr/>
                    <a:lstStyle/>
                    <a:p>
                      <a:pPr marL="0" marR="0" lvl="0" indent="0" algn="ctr" rtl="0">
                        <a:spcBef>
                          <a:spcPts val="0"/>
                        </a:spcBef>
                        <a:spcAft>
                          <a:spcPts val="0"/>
                        </a:spcAft>
                        <a:buNone/>
                      </a:pPr>
                      <a:r>
                        <a:rPr lang="en-US" sz="1400" b="1">
                          <a:latin typeface="Calibri" pitchFamily="34" charset="0"/>
                          <a:ea typeface="Calibri" pitchFamily="34" charset="0"/>
                          <a:cs typeface="Calibri" pitchFamily="34" charset="0"/>
                          <a:sym typeface="Trebuchet MS"/>
                        </a:rPr>
                        <a:t>1</a:t>
                      </a:r>
                      <a:endParaRPr b="1">
                        <a:latin typeface="Calibri" pitchFamily="34" charset="0"/>
                        <a:ea typeface="Calibri" pitchFamily="34" charset="0"/>
                        <a:cs typeface="Calibri" pitchFamily="34" charset="0"/>
                      </a:endParaRPr>
                    </a:p>
                  </a:txBody>
                  <a:tcPr marL="31600" marR="31600" marT="31600" marB="3160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88900" algn="l" rtl="0">
                        <a:spcBef>
                          <a:spcPts val="0"/>
                        </a:spcBef>
                        <a:spcAft>
                          <a:spcPts val="0"/>
                        </a:spcAft>
                        <a:buClr>
                          <a:schemeClr val="dk1"/>
                        </a:buClr>
                        <a:buSzPts val="1400"/>
                        <a:buFont typeface="Arial"/>
                        <a:buChar char="•"/>
                      </a:pPr>
                      <a:r>
                        <a:rPr lang="en-US" sz="1400" b="1">
                          <a:latin typeface="Calibri" pitchFamily="34" charset="0"/>
                          <a:ea typeface="Calibri" pitchFamily="34" charset="0"/>
                          <a:cs typeface="Calibri" pitchFamily="34" charset="0"/>
                          <a:sym typeface="Trebuchet MS"/>
                        </a:rPr>
                        <a:t>Issue of Acceptance Letter</a:t>
                      </a:r>
                      <a:endParaRPr sz="1400" b="1">
                        <a:latin typeface="Calibri" pitchFamily="34" charset="0"/>
                        <a:ea typeface="Calibri" pitchFamily="34" charset="0"/>
                        <a:cs typeface="Calibri" pitchFamily="34" charset="0"/>
                        <a:sym typeface="Trebuchet MS"/>
                      </a:endParaRPr>
                    </a:p>
                    <a:p>
                      <a:pPr marL="0" marR="0" lvl="0" indent="-88900" algn="l" rtl="0">
                        <a:spcBef>
                          <a:spcPts val="0"/>
                        </a:spcBef>
                        <a:spcAft>
                          <a:spcPts val="0"/>
                        </a:spcAft>
                        <a:buClr>
                          <a:schemeClr val="dk1"/>
                        </a:buClr>
                        <a:buSzPts val="1400"/>
                        <a:buFont typeface="Arial"/>
                        <a:buChar char="•"/>
                      </a:pPr>
                      <a:r>
                        <a:rPr lang="en-US" sz="1400" b="1">
                          <a:latin typeface="Calibri" pitchFamily="34" charset="0"/>
                          <a:ea typeface="Calibri" pitchFamily="34" charset="0"/>
                          <a:cs typeface="Calibri" pitchFamily="34" charset="0"/>
                          <a:sym typeface="Trebuchet MS"/>
                        </a:rPr>
                        <a:t>Issue of Policy Bond</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400" b="1">
                          <a:latin typeface="Calibri" pitchFamily="34" charset="0"/>
                          <a:ea typeface="Calibri" pitchFamily="34" charset="0"/>
                          <a:cs typeface="Calibri" pitchFamily="34" charset="0"/>
                          <a:sym typeface="Trebuchet MS"/>
                        </a:rPr>
                        <a:t>Time taken from the receipt of completed documents</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400" b="1">
                          <a:latin typeface="Calibri" pitchFamily="34" charset="0"/>
                          <a:ea typeface="Calibri" pitchFamily="34" charset="0"/>
                          <a:cs typeface="Calibri" pitchFamily="34" charset="0"/>
                          <a:sym typeface="Trebuchet MS"/>
                        </a:rPr>
                        <a:t>15</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r>
              <a:tr h="731525">
                <a:tc>
                  <a:txBody>
                    <a:bodyPr/>
                    <a:lstStyle/>
                    <a:p>
                      <a:pPr marL="0" marR="0" lvl="0" indent="0" algn="ctr" rtl="0">
                        <a:spcBef>
                          <a:spcPts val="0"/>
                        </a:spcBef>
                        <a:spcAft>
                          <a:spcPts val="0"/>
                        </a:spcAft>
                        <a:buNone/>
                      </a:pPr>
                      <a:r>
                        <a:rPr lang="en-US" sz="1400" b="1">
                          <a:latin typeface="Calibri" pitchFamily="34" charset="0"/>
                          <a:ea typeface="Calibri" pitchFamily="34" charset="0"/>
                          <a:cs typeface="Calibri" pitchFamily="34" charset="0"/>
                          <a:sym typeface="Trebuchet MS"/>
                        </a:rPr>
                        <a:t>2</a:t>
                      </a:r>
                      <a:endParaRPr b="1">
                        <a:latin typeface="Calibri" pitchFamily="34" charset="0"/>
                        <a:ea typeface="Calibri" pitchFamily="34" charset="0"/>
                        <a:cs typeface="Calibri" pitchFamily="34" charset="0"/>
                      </a:endParaRPr>
                    </a:p>
                  </a:txBody>
                  <a:tcPr marL="31600" marR="31600" marT="31600" marB="3160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400" b="1">
                          <a:latin typeface="Calibri" pitchFamily="34" charset="0"/>
                          <a:ea typeface="Calibri" pitchFamily="34" charset="0"/>
                          <a:cs typeface="Calibri" pitchFamily="34" charset="0"/>
                          <a:sym typeface="Trebuchet MS"/>
                        </a:rPr>
                        <a:t>i) Maturity Claim settlement / Paid up value of Policy/ Survival Benefit Payment</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400" b="1">
                          <a:latin typeface="Calibri" pitchFamily="34" charset="0"/>
                          <a:ea typeface="Calibri" pitchFamily="34" charset="0"/>
                          <a:cs typeface="Calibri" pitchFamily="34" charset="0"/>
                          <a:sym typeface="Trebuchet MS"/>
                        </a:rPr>
                        <a:t>Time taken from the receipt of completed documents</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400" b="1">
                          <a:latin typeface="Calibri" pitchFamily="34" charset="0"/>
                          <a:ea typeface="Calibri" pitchFamily="34" charset="0"/>
                          <a:cs typeface="Calibri" pitchFamily="34" charset="0"/>
                          <a:sym typeface="Trebuchet MS"/>
                        </a:rPr>
                        <a:t>15</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r>
              <a:tr h="731525">
                <a:tc rowSpan="2">
                  <a:txBody>
                    <a:bodyPr/>
                    <a:lstStyle/>
                    <a:p>
                      <a:pPr marL="0" marR="0" lvl="0" indent="0" algn="ctr" rtl="0">
                        <a:spcBef>
                          <a:spcPts val="0"/>
                        </a:spcBef>
                        <a:spcAft>
                          <a:spcPts val="0"/>
                        </a:spcAft>
                        <a:buNone/>
                      </a:pPr>
                      <a:r>
                        <a:rPr lang="en-US" sz="1400" b="1">
                          <a:latin typeface="Calibri" pitchFamily="34" charset="0"/>
                          <a:ea typeface="Calibri" pitchFamily="34" charset="0"/>
                          <a:cs typeface="Calibri" pitchFamily="34" charset="0"/>
                          <a:sym typeface="Trebuchet MS"/>
                        </a:rPr>
                        <a:t>3</a:t>
                      </a:r>
                      <a:endParaRPr b="1">
                        <a:latin typeface="Calibri" pitchFamily="34" charset="0"/>
                        <a:ea typeface="Calibri" pitchFamily="34" charset="0"/>
                        <a:cs typeface="Calibri" pitchFamily="34" charset="0"/>
                      </a:endParaRPr>
                    </a:p>
                  </a:txBody>
                  <a:tcPr marL="31600" marR="31600" marT="31600" marB="3160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rowSpan="2">
                  <a:txBody>
                    <a:bodyPr/>
                    <a:lstStyle/>
                    <a:p>
                      <a:pPr marL="0" marR="0" lvl="0" indent="0" algn="l" rtl="0">
                        <a:spcBef>
                          <a:spcPts val="0"/>
                        </a:spcBef>
                        <a:spcAft>
                          <a:spcPts val="0"/>
                        </a:spcAft>
                        <a:buNone/>
                      </a:pPr>
                      <a:r>
                        <a:rPr lang="en-US" sz="1400" b="1">
                          <a:latin typeface="Calibri" pitchFamily="34" charset="0"/>
                          <a:ea typeface="Calibri" pitchFamily="34" charset="0"/>
                          <a:cs typeface="Calibri" pitchFamily="34" charset="0"/>
                          <a:sym typeface="Trebuchet MS"/>
                        </a:rPr>
                        <a:t>ii) Settlement of PLI/RPLI Death Claims</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400" b="1" dirty="0">
                          <a:latin typeface="Calibri" pitchFamily="34" charset="0"/>
                          <a:ea typeface="Calibri" pitchFamily="34" charset="0"/>
                          <a:cs typeface="Calibri" pitchFamily="34" charset="0"/>
                          <a:sym typeface="Trebuchet MS"/>
                        </a:rPr>
                        <a:t>With/without nomination (Time taken from the receipt of completed documents)</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400" b="1">
                          <a:latin typeface="Calibri" pitchFamily="34" charset="0"/>
                          <a:ea typeface="Calibri" pitchFamily="34" charset="0"/>
                          <a:cs typeface="Calibri" pitchFamily="34" charset="0"/>
                          <a:sym typeface="Trebuchet MS"/>
                        </a:rPr>
                        <a:t>30</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r>
              <a:tr h="274325">
                <a:tc vMerge="1">
                  <a:txBody>
                    <a:bodyPr/>
                    <a:lstStyle/>
                    <a:p>
                      <a:endParaRPr lang="en-US"/>
                    </a:p>
                  </a:txBody>
                  <a:tcPr/>
                </a:tc>
                <a:tc vMerge="1">
                  <a:txBody>
                    <a:bodyPr/>
                    <a:lstStyle/>
                    <a:p>
                      <a:endParaRPr lang="en-US"/>
                    </a:p>
                  </a:txBody>
                  <a:tcPr/>
                </a:tc>
                <a:tc>
                  <a:txBody>
                    <a:bodyPr/>
                    <a:lstStyle/>
                    <a:p>
                      <a:pPr marL="0" marR="0" lvl="0" indent="0" algn="l" rtl="0">
                        <a:spcBef>
                          <a:spcPts val="0"/>
                        </a:spcBef>
                        <a:spcAft>
                          <a:spcPts val="0"/>
                        </a:spcAft>
                        <a:buNone/>
                      </a:pPr>
                      <a:r>
                        <a:rPr lang="en-US" sz="1400" b="1">
                          <a:latin typeface="Calibri" pitchFamily="34" charset="0"/>
                          <a:ea typeface="Calibri" pitchFamily="34" charset="0"/>
                          <a:cs typeface="Calibri" pitchFamily="34" charset="0"/>
                          <a:sym typeface="Trebuchet MS"/>
                        </a:rPr>
                        <a:t>Involving investigation</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400" b="1">
                          <a:latin typeface="Calibri" pitchFamily="34" charset="0"/>
                          <a:ea typeface="Calibri" pitchFamily="34" charset="0"/>
                          <a:cs typeface="Calibri" pitchFamily="34" charset="0"/>
                          <a:sym typeface="Trebuchet MS"/>
                        </a:rPr>
                        <a:t>90</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r>
              <a:tr h="457200">
                <a:tc>
                  <a:txBody>
                    <a:bodyPr/>
                    <a:lstStyle/>
                    <a:p>
                      <a:pPr marL="0" marR="0" lvl="0" indent="0" algn="ctr" rtl="0">
                        <a:spcBef>
                          <a:spcPts val="0"/>
                        </a:spcBef>
                        <a:spcAft>
                          <a:spcPts val="0"/>
                        </a:spcAft>
                        <a:buNone/>
                      </a:pPr>
                      <a:r>
                        <a:rPr lang="en-US" sz="1400" b="1">
                          <a:latin typeface="Calibri" pitchFamily="34" charset="0"/>
                          <a:ea typeface="Calibri" pitchFamily="34" charset="0"/>
                          <a:cs typeface="Calibri" pitchFamily="34" charset="0"/>
                          <a:sym typeface="Trebuchet MS"/>
                        </a:rPr>
                        <a:t>4</a:t>
                      </a:r>
                      <a:endParaRPr b="1">
                        <a:latin typeface="Calibri" pitchFamily="34" charset="0"/>
                        <a:ea typeface="Calibri" pitchFamily="34" charset="0"/>
                        <a:cs typeface="Calibri" pitchFamily="34" charset="0"/>
                      </a:endParaRPr>
                    </a:p>
                  </a:txBody>
                  <a:tcPr marL="31600" marR="31600" marT="31600" marB="3160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88900" algn="l" rtl="0">
                        <a:spcBef>
                          <a:spcPts val="0"/>
                        </a:spcBef>
                        <a:spcAft>
                          <a:spcPts val="0"/>
                        </a:spcAft>
                        <a:buClr>
                          <a:schemeClr val="dk1"/>
                        </a:buClr>
                        <a:buSzPts val="1400"/>
                        <a:buFont typeface="Arial"/>
                        <a:buChar char="•"/>
                      </a:pPr>
                      <a:r>
                        <a:rPr lang="en-US" sz="1400" b="1">
                          <a:latin typeface="Calibri" pitchFamily="34" charset="0"/>
                          <a:ea typeface="Calibri" pitchFamily="34" charset="0"/>
                          <a:cs typeface="Calibri" pitchFamily="34" charset="0"/>
                          <a:sym typeface="Trebuchet MS"/>
                        </a:rPr>
                        <a:t>Revival of Policy</a:t>
                      </a:r>
                      <a:endParaRPr sz="1400" b="1">
                        <a:latin typeface="Calibri" pitchFamily="34" charset="0"/>
                        <a:ea typeface="Calibri" pitchFamily="34" charset="0"/>
                        <a:cs typeface="Calibri" pitchFamily="34" charset="0"/>
                        <a:sym typeface="Trebuchet MS"/>
                      </a:endParaRPr>
                    </a:p>
                    <a:p>
                      <a:pPr marL="0" marR="0" lvl="0" indent="-88900" algn="l" rtl="0">
                        <a:spcBef>
                          <a:spcPts val="0"/>
                        </a:spcBef>
                        <a:spcAft>
                          <a:spcPts val="0"/>
                        </a:spcAft>
                        <a:buClr>
                          <a:schemeClr val="dk1"/>
                        </a:buClr>
                        <a:buSzPts val="1400"/>
                        <a:buFont typeface="Arial"/>
                        <a:buChar char="•"/>
                      </a:pPr>
                      <a:r>
                        <a:rPr lang="en-US" sz="1400" b="1">
                          <a:latin typeface="Calibri" pitchFamily="34" charset="0"/>
                          <a:ea typeface="Calibri" pitchFamily="34" charset="0"/>
                          <a:cs typeface="Calibri" pitchFamily="34" charset="0"/>
                          <a:sym typeface="Trebuchet MS"/>
                        </a:rPr>
                        <a:t>Conversion of Policy</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400" b="1">
                          <a:latin typeface="Calibri" pitchFamily="34" charset="0"/>
                          <a:ea typeface="Calibri" pitchFamily="34" charset="0"/>
                          <a:cs typeface="Calibri" pitchFamily="34" charset="0"/>
                          <a:sym typeface="Trebuchet MS"/>
                        </a:rPr>
                        <a:t>Time taken from the receipt of completed documents.</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400" b="1">
                          <a:latin typeface="Calibri" pitchFamily="34" charset="0"/>
                          <a:ea typeface="Calibri" pitchFamily="34" charset="0"/>
                          <a:cs typeface="Calibri" pitchFamily="34" charset="0"/>
                          <a:sym typeface="Trebuchet MS"/>
                        </a:rPr>
                        <a:t>15</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r>
              <a:tr h="274325">
                <a:tc rowSpan="5">
                  <a:txBody>
                    <a:bodyPr/>
                    <a:lstStyle/>
                    <a:p>
                      <a:pPr marL="0" marR="0" lvl="0" indent="0" algn="ctr" rtl="0">
                        <a:spcBef>
                          <a:spcPts val="0"/>
                        </a:spcBef>
                        <a:spcAft>
                          <a:spcPts val="0"/>
                        </a:spcAft>
                        <a:buNone/>
                      </a:pPr>
                      <a:r>
                        <a:rPr lang="en-US" sz="1400" b="1">
                          <a:latin typeface="Calibri" pitchFamily="34" charset="0"/>
                          <a:ea typeface="Calibri" pitchFamily="34" charset="0"/>
                          <a:cs typeface="Calibri" pitchFamily="34" charset="0"/>
                          <a:sym typeface="Trebuchet MS"/>
                        </a:rPr>
                        <a:t>5</a:t>
                      </a:r>
                      <a:endParaRPr b="1">
                        <a:latin typeface="Calibri" pitchFamily="34" charset="0"/>
                        <a:ea typeface="Calibri" pitchFamily="34" charset="0"/>
                        <a:cs typeface="Calibri" pitchFamily="34" charset="0"/>
                      </a:endParaRPr>
                    </a:p>
                  </a:txBody>
                  <a:tcPr marL="31600" marR="31600" marT="31600" marB="3160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400" b="1">
                          <a:latin typeface="Calibri" pitchFamily="34" charset="0"/>
                          <a:ea typeface="Calibri" pitchFamily="34" charset="0"/>
                          <a:cs typeface="Calibri" pitchFamily="34" charset="0"/>
                          <a:sym typeface="Trebuchet MS"/>
                        </a:rPr>
                        <a:t>i) Loan against Policies</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rowSpan="5">
                  <a:txBody>
                    <a:bodyPr/>
                    <a:lstStyle/>
                    <a:p>
                      <a:pPr marL="0" marR="0" lvl="0" indent="0" algn="l" rtl="0">
                        <a:spcBef>
                          <a:spcPts val="0"/>
                        </a:spcBef>
                        <a:spcAft>
                          <a:spcPts val="0"/>
                        </a:spcAft>
                        <a:buNone/>
                      </a:pPr>
                      <a:r>
                        <a:rPr lang="en-US" sz="1400" b="1">
                          <a:latin typeface="Calibri" pitchFamily="34" charset="0"/>
                          <a:ea typeface="Calibri" pitchFamily="34" charset="0"/>
                          <a:cs typeface="Calibri" pitchFamily="34" charset="0"/>
                          <a:sym typeface="Trebuchet MS"/>
                        </a:rPr>
                        <a:t>Time taken for settlement on receipt of request.</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400" b="1">
                          <a:latin typeface="Calibri" pitchFamily="34" charset="0"/>
                          <a:ea typeface="Calibri" pitchFamily="34" charset="0"/>
                          <a:cs typeface="Calibri" pitchFamily="34" charset="0"/>
                          <a:sym typeface="Trebuchet MS"/>
                        </a:rPr>
                        <a:t>10</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r>
              <a:tr h="274325">
                <a:tc vMerge="1">
                  <a:txBody>
                    <a:bodyPr/>
                    <a:lstStyle/>
                    <a:p>
                      <a:endParaRPr lang="en-US"/>
                    </a:p>
                  </a:txBody>
                  <a:tcPr/>
                </a:tc>
                <a:tc>
                  <a:txBody>
                    <a:bodyPr/>
                    <a:lstStyle/>
                    <a:p>
                      <a:pPr marL="0" marR="0" lvl="0" indent="0" algn="l" rtl="0">
                        <a:spcBef>
                          <a:spcPts val="0"/>
                        </a:spcBef>
                        <a:spcAft>
                          <a:spcPts val="0"/>
                        </a:spcAft>
                        <a:buNone/>
                      </a:pPr>
                      <a:r>
                        <a:rPr lang="en-US" sz="1400" b="1">
                          <a:latin typeface="Calibri" pitchFamily="34" charset="0"/>
                          <a:ea typeface="Calibri" pitchFamily="34" charset="0"/>
                          <a:cs typeface="Calibri" pitchFamily="34" charset="0"/>
                          <a:sym typeface="Trebuchet MS"/>
                        </a:rPr>
                        <a:t>ii) Change of Address</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vMerge="1">
                  <a:txBody>
                    <a:bodyPr/>
                    <a:lstStyle/>
                    <a:p>
                      <a:endParaRPr lang="en-US"/>
                    </a:p>
                  </a:txBody>
                  <a:tcPr/>
                </a:tc>
                <a:tc>
                  <a:txBody>
                    <a:bodyPr/>
                    <a:lstStyle/>
                    <a:p>
                      <a:pPr marL="0" marR="0" lvl="0" indent="0" algn="ctr" rtl="0">
                        <a:spcBef>
                          <a:spcPts val="0"/>
                        </a:spcBef>
                        <a:spcAft>
                          <a:spcPts val="0"/>
                        </a:spcAft>
                        <a:buNone/>
                      </a:pPr>
                      <a:r>
                        <a:rPr lang="en-US" sz="1400" b="1">
                          <a:latin typeface="Calibri" pitchFamily="34" charset="0"/>
                          <a:ea typeface="Calibri" pitchFamily="34" charset="0"/>
                          <a:cs typeface="Calibri" pitchFamily="34" charset="0"/>
                          <a:sym typeface="Trebuchet MS"/>
                        </a:rPr>
                        <a:t>5</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r>
              <a:tr h="274325">
                <a:tc vMerge="1">
                  <a:txBody>
                    <a:bodyPr/>
                    <a:lstStyle/>
                    <a:p>
                      <a:endParaRPr lang="en-US"/>
                    </a:p>
                  </a:txBody>
                  <a:tcPr/>
                </a:tc>
                <a:tc>
                  <a:txBody>
                    <a:bodyPr/>
                    <a:lstStyle/>
                    <a:p>
                      <a:pPr marL="0" marR="0" lvl="0" indent="0" algn="l" rtl="0">
                        <a:spcBef>
                          <a:spcPts val="0"/>
                        </a:spcBef>
                        <a:spcAft>
                          <a:spcPts val="0"/>
                        </a:spcAft>
                        <a:buNone/>
                      </a:pPr>
                      <a:r>
                        <a:rPr lang="en-US" sz="1400" b="1">
                          <a:latin typeface="Calibri" pitchFamily="34" charset="0"/>
                          <a:ea typeface="Calibri" pitchFamily="34" charset="0"/>
                          <a:cs typeface="Calibri" pitchFamily="34" charset="0"/>
                          <a:sym typeface="Trebuchet MS"/>
                        </a:rPr>
                        <a:t>iii) Change of Nomination</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ctr" rtl="0">
                        <a:spcBef>
                          <a:spcPts val="0"/>
                        </a:spcBef>
                        <a:spcAft>
                          <a:spcPts val="0"/>
                        </a:spcAft>
                        <a:buNone/>
                      </a:pPr>
                      <a:r>
                        <a:rPr lang="en-US" sz="1400" b="1">
                          <a:latin typeface="Calibri" pitchFamily="34" charset="0"/>
                          <a:ea typeface="Calibri" pitchFamily="34" charset="0"/>
                          <a:cs typeface="Calibri" pitchFamily="34" charset="0"/>
                          <a:sym typeface="Trebuchet MS"/>
                        </a:rPr>
                        <a:t>10</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r>
              <a:tr h="274325">
                <a:tc vMerge="1">
                  <a:txBody>
                    <a:bodyPr/>
                    <a:lstStyle/>
                    <a:p>
                      <a:endParaRPr lang="en-US"/>
                    </a:p>
                  </a:txBody>
                  <a:tcPr/>
                </a:tc>
                <a:tc>
                  <a:txBody>
                    <a:bodyPr/>
                    <a:lstStyle/>
                    <a:p>
                      <a:pPr marL="0" marR="0" lvl="0" indent="0" algn="l" rtl="0">
                        <a:spcBef>
                          <a:spcPts val="0"/>
                        </a:spcBef>
                        <a:spcAft>
                          <a:spcPts val="0"/>
                        </a:spcAft>
                        <a:buNone/>
                      </a:pPr>
                      <a:r>
                        <a:rPr lang="en-US" sz="1400" b="1">
                          <a:latin typeface="Calibri" pitchFamily="34" charset="0"/>
                          <a:ea typeface="Calibri" pitchFamily="34" charset="0"/>
                          <a:cs typeface="Calibri" pitchFamily="34" charset="0"/>
                          <a:sym typeface="Trebuchet MS"/>
                        </a:rPr>
                        <a:t>iv) Assignment of Policy</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vMerge="1">
                  <a:txBody>
                    <a:bodyPr/>
                    <a:lstStyle/>
                    <a:p>
                      <a:endParaRPr lang="en-US"/>
                    </a:p>
                  </a:txBody>
                  <a:tcPr/>
                </a:tc>
                <a:tc>
                  <a:txBody>
                    <a:bodyPr/>
                    <a:lstStyle/>
                    <a:p>
                      <a:pPr marL="0" marR="0" lvl="0" indent="0" algn="ctr" rtl="0">
                        <a:spcBef>
                          <a:spcPts val="0"/>
                        </a:spcBef>
                        <a:spcAft>
                          <a:spcPts val="0"/>
                        </a:spcAft>
                        <a:buNone/>
                      </a:pPr>
                      <a:r>
                        <a:rPr lang="en-US" sz="1400" b="1">
                          <a:latin typeface="Calibri" pitchFamily="34" charset="0"/>
                          <a:ea typeface="Calibri" pitchFamily="34" charset="0"/>
                          <a:cs typeface="Calibri" pitchFamily="34" charset="0"/>
                          <a:sym typeface="Trebuchet MS"/>
                        </a:rPr>
                        <a:t>10</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r>
              <a:tr h="274325">
                <a:tc vMerge="1">
                  <a:txBody>
                    <a:bodyPr/>
                    <a:lstStyle/>
                    <a:p>
                      <a:endParaRPr lang="en-US"/>
                    </a:p>
                  </a:txBody>
                  <a:tcPr/>
                </a:tc>
                <a:tc>
                  <a:txBody>
                    <a:bodyPr/>
                    <a:lstStyle/>
                    <a:p>
                      <a:pPr marL="0" marR="0" lvl="0" indent="0" algn="l" rtl="0">
                        <a:spcBef>
                          <a:spcPts val="0"/>
                        </a:spcBef>
                        <a:spcAft>
                          <a:spcPts val="0"/>
                        </a:spcAft>
                        <a:buNone/>
                      </a:pPr>
                      <a:r>
                        <a:rPr lang="en-US" sz="1400" b="1">
                          <a:latin typeface="Calibri" pitchFamily="34" charset="0"/>
                          <a:ea typeface="Calibri" pitchFamily="34" charset="0"/>
                          <a:cs typeface="Calibri" pitchFamily="34" charset="0"/>
                          <a:sym typeface="Trebuchet MS"/>
                        </a:rPr>
                        <a:t>v) Issue of Duplicate Policy Bond</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ctr" rtl="0">
                        <a:spcBef>
                          <a:spcPts val="0"/>
                        </a:spcBef>
                        <a:spcAft>
                          <a:spcPts val="0"/>
                        </a:spcAft>
                        <a:buNone/>
                      </a:pPr>
                      <a:r>
                        <a:rPr lang="en-US" sz="1400" b="1">
                          <a:latin typeface="Calibri" pitchFamily="34" charset="0"/>
                          <a:ea typeface="Calibri" pitchFamily="34" charset="0"/>
                          <a:cs typeface="Calibri" pitchFamily="34" charset="0"/>
                          <a:sym typeface="Trebuchet MS"/>
                        </a:rPr>
                        <a:t>10</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r>
              <a:tr h="274325">
                <a:tc>
                  <a:txBody>
                    <a:bodyPr/>
                    <a:lstStyle/>
                    <a:p>
                      <a:pPr marL="0" marR="0" lvl="0" indent="0" algn="ctr" rtl="0">
                        <a:spcBef>
                          <a:spcPts val="0"/>
                        </a:spcBef>
                        <a:spcAft>
                          <a:spcPts val="0"/>
                        </a:spcAft>
                        <a:buNone/>
                      </a:pPr>
                      <a:endParaRPr sz="1400" b="1">
                        <a:latin typeface="Calibri" pitchFamily="34" charset="0"/>
                        <a:ea typeface="Calibri" pitchFamily="34" charset="0"/>
                        <a:cs typeface="Calibri" pitchFamily="34" charset="0"/>
                        <a:sym typeface="Trebuchet MS"/>
                      </a:endParaRPr>
                    </a:p>
                  </a:txBody>
                  <a:tcPr marL="31600" marR="31600" marT="31600" marB="3160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gridSpan="3">
                  <a:txBody>
                    <a:bodyPr/>
                    <a:lstStyle/>
                    <a:p>
                      <a:pPr marL="0" marR="0" lvl="0" indent="0" algn="l" rtl="0">
                        <a:spcBef>
                          <a:spcPts val="0"/>
                        </a:spcBef>
                        <a:spcAft>
                          <a:spcPts val="0"/>
                        </a:spcAft>
                        <a:buNone/>
                      </a:pPr>
                      <a:r>
                        <a:rPr lang="en-US" sz="1400" b="1" i="0" dirty="0">
                          <a:solidFill>
                            <a:schemeClr val="dk1"/>
                          </a:solidFill>
                          <a:latin typeface="Calibri" pitchFamily="34" charset="0"/>
                          <a:ea typeface="Calibri" pitchFamily="34" charset="0"/>
                          <a:cs typeface="Calibri" pitchFamily="34" charset="0"/>
                          <a:sym typeface="Trebuchet MS"/>
                        </a:rPr>
                        <a:t>(* Service standards apply after receipt of complete documents)</a:t>
                      </a:r>
                      <a:endParaRPr b="1">
                        <a:latin typeface="Calibri" pitchFamily="34" charset="0"/>
                        <a:ea typeface="Calibri" pitchFamily="34" charset="0"/>
                        <a:cs typeface="Calibri" pitchFamily="34" charset="0"/>
                      </a:endParaRPr>
                    </a:p>
                  </a:txBody>
                  <a:tcPr marL="31600" marR="31600" marT="31600" marB="3160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r>
            </a:tbl>
          </a:graphicData>
        </a:graphic>
      </p:graphicFrame>
      <p:sp>
        <p:nvSpPr>
          <p:cNvPr id="767" name="Google Shape;767;p8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88</a:t>
            </a:fld>
            <a:endParaRPr/>
          </a:p>
        </p:txBody>
      </p:sp>
      <p:sp>
        <p:nvSpPr>
          <p:cNvPr id="768" name="Google Shape;768;p87"/>
          <p:cNvSpPr txBox="1"/>
          <p:nvPr/>
        </p:nvSpPr>
        <p:spPr>
          <a:xfrm>
            <a:off x="0" y="533400"/>
            <a:ext cx="615424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Citizen Charter for PLI &amp; RPLI :</a:t>
            </a:r>
            <a:endParaRPr sz="3200" b="1">
              <a:solidFill>
                <a:sysClr val="windowText" lastClr="000000"/>
              </a:solidFill>
              <a:latin typeface="Trebuchet MS"/>
              <a:ea typeface="Trebuchet MS"/>
              <a:cs typeface="Trebuchet MS"/>
              <a:sym typeface="Trebuchet M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88"/>
          <p:cNvSpPr txBox="1"/>
          <p:nvPr/>
        </p:nvSpPr>
        <p:spPr>
          <a:xfrm>
            <a:off x="0" y="6492875"/>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Arial"/>
              <a:buNone/>
            </a:pPr>
            <a:r>
              <a:rPr lang="en-US" sz="1200" b="0" i="0" u="none" strike="noStrike" cap="none">
                <a:solidFill>
                  <a:srgbClr val="888888"/>
                </a:solidFill>
                <a:latin typeface="Arial"/>
                <a:ea typeface="Arial"/>
                <a:cs typeface="Arial"/>
                <a:sym typeface="Arial"/>
              </a:rPr>
              <a:t>Friday, May 29, 2020</a:t>
            </a:r>
            <a:endParaRPr sz="1200" b="0" i="0" u="none" strike="noStrike" cap="none">
              <a:solidFill>
                <a:srgbClr val="888888"/>
              </a:solidFill>
              <a:latin typeface="Arial"/>
              <a:ea typeface="Arial"/>
              <a:cs typeface="Arial"/>
              <a:sym typeface="Arial"/>
            </a:endParaRPr>
          </a:p>
        </p:txBody>
      </p:sp>
      <p:sp>
        <p:nvSpPr>
          <p:cNvPr id="774" name="Google Shape;774;p88"/>
          <p:cNvSpPr txBox="1"/>
          <p:nvPr/>
        </p:nvSpPr>
        <p:spPr>
          <a:xfrm>
            <a:off x="0" y="609600"/>
            <a:ext cx="69865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ysClr val="windowText" lastClr="000000"/>
                </a:solidFill>
                <a:latin typeface="Trebuchet MS"/>
                <a:ea typeface="Trebuchet MS"/>
                <a:cs typeface="Trebuchet MS"/>
                <a:sym typeface="Trebuchet MS"/>
              </a:rPr>
              <a:t>Fees for Various Types of After Sales Services : </a:t>
            </a:r>
            <a:endParaRPr sz="2400" b="1">
              <a:solidFill>
                <a:sysClr val="windowText" lastClr="000000"/>
              </a:solidFill>
              <a:latin typeface="Trebuchet MS"/>
              <a:ea typeface="Trebuchet MS"/>
              <a:cs typeface="Trebuchet MS"/>
              <a:sym typeface="Trebuchet MS"/>
            </a:endParaRPr>
          </a:p>
        </p:txBody>
      </p:sp>
      <p:sp>
        <p:nvSpPr>
          <p:cNvPr id="775" name="Google Shape;775;p88"/>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49250" marR="0" lvl="1" indent="-196850" algn="just" rtl="0">
              <a:spcBef>
                <a:spcPts val="0"/>
              </a:spcBef>
              <a:spcAft>
                <a:spcPts val="0"/>
              </a:spcAft>
              <a:buClr>
                <a:schemeClr val="dk1"/>
              </a:buClr>
              <a:buSzPts val="2400"/>
              <a:buFont typeface="Noto Sans Symbols"/>
              <a:buNone/>
            </a:pPr>
            <a:endParaRPr sz="2400" b="0" i="0" u="none" strike="noStrike" cap="none">
              <a:solidFill>
                <a:schemeClr val="dk1"/>
              </a:solidFill>
              <a:latin typeface="Trebuchet MS"/>
              <a:ea typeface="Trebuchet MS"/>
              <a:cs typeface="Trebuchet MS"/>
              <a:sym typeface="Trebuchet MS"/>
            </a:endParaRPr>
          </a:p>
        </p:txBody>
      </p:sp>
      <p:graphicFrame>
        <p:nvGraphicFramePr>
          <p:cNvPr id="776" name="Google Shape;776;p88"/>
          <p:cNvGraphicFramePr/>
          <p:nvPr/>
        </p:nvGraphicFramePr>
        <p:xfrm>
          <a:off x="0" y="1558400"/>
          <a:ext cx="9144000" cy="4859760"/>
        </p:xfrm>
        <a:graphic>
          <a:graphicData uri="http://schemas.openxmlformats.org/drawingml/2006/table">
            <a:tbl>
              <a:tblPr>
                <a:noFill/>
                <a:tableStyleId>{C185C730-B269-4C4C-8C9A-49DF47A02AEB}</a:tableStyleId>
              </a:tblPr>
              <a:tblGrid>
                <a:gridCol w="911875"/>
                <a:gridCol w="6250925"/>
                <a:gridCol w="1981200"/>
              </a:tblGrid>
              <a:tr h="612150">
                <a:tc>
                  <a:txBody>
                    <a:bodyPr/>
                    <a:lstStyle/>
                    <a:p>
                      <a:pPr marL="0" marR="0" lvl="0" indent="0" algn="ctr" rtl="0">
                        <a:spcBef>
                          <a:spcPts val="0"/>
                        </a:spcBef>
                        <a:spcAft>
                          <a:spcPts val="0"/>
                        </a:spcAft>
                        <a:buNone/>
                      </a:pPr>
                      <a:r>
                        <a:rPr lang="en-US" sz="1800" b="1" dirty="0">
                          <a:solidFill>
                            <a:srgbClr val="FFFFFF"/>
                          </a:solidFill>
                          <a:latin typeface="Calibri" pitchFamily="34" charset="0"/>
                          <a:ea typeface="Calibri" pitchFamily="34" charset="0"/>
                          <a:cs typeface="Calibri" pitchFamily="34" charset="0"/>
                          <a:sym typeface="Trebuchet MS"/>
                        </a:rPr>
                        <a:t>Sl. </a:t>
                      </a:r>
                      <a:endParaRPr sz="1800" b="1">
                        <a:solidFill>
                          <a:srgbClr val="FFFFFF"/>
                        </a:solidFill>
                        <a:latin typeface="Calibri" pitchFamily="34" charset="0"/>
                        <a:ea typeface="Calibri" pitchFamily="34" charset="0"/>
                        <a:cs typeface="Calibri" pitchFamily="34" charset="0"/>
                        <a:sym typeface="Trebuchet MS"/>
                      </a:endParaRPr>
                    </a:p>
                    <a:p>
                      <a:pPr marL="0" marR="0" lvl="0" indent="0" algn="ctr" rtl="0">
                        <a:spcBef>
                          <a:spcPts val="0"/>
                        </a:spcBef>
                        <a:spcAft>
                          <a:spcPts val="0"/>
                        </a:spcAft>
                        <a:buNone/>
                      </a:pPr>
                      <a:r>
                        <a:rPr lang="en-US" sz="1800" b="1" dirty="0">
                          <a:solidFill>
                            <a:srgbClr val="FFFFFF"/>
                          </a:solidFill>
                          <a:latin typeface="Calibri" pitchFamily="34" charset="0"/>
                          <a:ea typeface="Calibri" pitchFamily="34" charset="0"/>
                          <a:cs typeface="Calibri" pitchFamily="34" charset="0"/>
                          <a:sym typeface="Trebuchet MS"/>
                        </a:rPr>
                        <a:t>No.</a:t>
                      </a:r>
                      <a:endParaRPr b="1">
                        <a:latin typeface="Calibri" pitchFamily="34" charset="0"/>
                        <a:ea typeface="Calibri" pitchFamily="34" charset="0"/>
                        <a:cs typeface="Calibri" pitchFamily="34" charset="0"/>
                      </a:endParaRPr>
                    </a:p>
                  </a:txBody>
                  <a:tcPr marL="31600" marR="31600" marT="36200" marB="3620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00000"/>
                    </a:solidFill>
                  </a:tcPr>
                </a:tc>
                <a:tc>
                  <a:txBody>
                    <a:bodyPr/>
                    <a:lstStyle/>
                    <a:p>
                      <a:pPr marL="0" marR="0" lvl="0" indent="0" algn="ctr" rtl="0">
                        <a:spcBef>
                          <a:spcPts val="0"/>
                        </a:spcBef>
                        <a:spcAft>
                          <a:spcPts val="0"/>
                        </a:spcAft>
                        <a:buNone/>
                      </a:pPr>
                      <a:r>
                        <a:rPr lang="en-US" sz="1800" b="1">
                          <a:solidFill>
                            <a:srgbClr val="FFFFFF"/>
                          </a:solidFill>
                          <a:latin typeface="Calibri" pitchFamily="34" charset="0"/>
                          <a:ea typeface="Calibri" pitchFamily="34" charset="0"/>
                          <a:cs typeface="Calibri" pitchFamily="34" charset="0"/>
                          <a:sym typeface="Trebuchet MS"/>
                        </a:rPr>
                        <a:t>Type of Service Request</a:t>
                      </a:r>
                      <a:endParaRPr b="1">
                        <a:latin typeface="Calibri" pitchFamily="34" charset="0"/>
                        <a:ea typeface="Calibri" pitchFamily="34" charset="0"/>
                        <a:cs typeface="Calibri" pitchFamily="34" charset="0"/>
                      </a:endParaRPr>
                    </a:p>
                  </a:txBody>
                  <a:tcPr marL="31600" marR="31600" marT="36200" marB="36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00000"/>
                    </a:solidFill>
                  </a:tcPr>
                </a:tc>
                <a:tc>
                  <a:txBody>
                    <a:bodyPr/>
                    <a:lstStyle/>
                    <a:p>
                      <a:pPr marL="0" marR="0" lvl="0" indent="0" algn="ctr" rtl="0">
                        <a:spcBef>
                          <a:spcPts val="0"/>
                        </a:spcBef>
                        <a:spcAft>
                          <a:spcPts val="0"/>
                        </a:spcAft>
                        <a:buNone/>
                      </a:pPr>
                      <a:r>
                        <a:rPr lang="en-US" sz="1800" b="1">
                          <a:solidFill>
                            <a:srgbClr val="FFFFFF"/>
                          </a:solidFill>
                          <a:latin typeface="Calibri" pitchFamily="34" charset="0"/>
                          <a:ea typeface="Calibri" pitchFamily="34" charset="0"/>
                          <a:cs typeface="Calibri" pitchFamily="34" charset="0"/>
                          <a:sym typeface="Trebuchet MS"/>
                        </a:rPr>
                        <a:t>Fees </a:t>
                      </a:r>
                      <a:endParaRPr b="1">
                        <a:latin typeface="Calibri" pitchFamily="34" charset="0"/>
                        <a:ea typeface="Calibri" pitchFamily="34" charset="0"/>
                        <a:cs typeface="Calibri" pitchFamily="34" charset="0"/>
                      </a:endParaRPr>
                    </a:p>
                    <a:p>
                      <a:pPr marL="0" marR="0" lvl="0" indent="0" algn="ctr" rtl="0">
                        <a:spcBef>
                          <a:spcPts val="0"/>
                        </a:spcBef>
                        <a:spcAft>
                          <a:spcPts val="0"/>
                        </a:spcAft>
                        <a:buNone/>
                      </a:pPr>
                      <a:r>
                        <a:rPr lang="en-US" sz="1800" b="1">
                          <a:solidFill>
                            <a:srgbClr val="FFFFFF"/>
                          </a:solidFill>
                          <a:latin typeface="Calibri" pitchFamily="34" charset="0"/>
                          <a:ea typeface="Calibri" pitchFamily="34" charset="0"/>
                          <a:cs typeface="Calibri" pitchFamily="34" charset="0"/>
                          <a:sym typeface="Trebuchet MS"/>
                        </a:rPr>
                        <a:t>(in Rupees)</a:t>
                      </a:r>
                      <a:endParaRPr b="1">
                        <a:latin typeface="Calibri" pitchFamily="34" charset="0"/>
                        <a:ea typeface="Calibri" pitchFamily="34" charset="0"/>
                        <a:cs typeface="Calibri" pitchFamily="34" charset="0"/>
                      </a:endParaRPr>
                    </a:p>
                  </a:txBody>
                  <a:tcPr marL="31600" marR="31600" marT="36200" marB="3620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00000"/>
                    </a:solidFill>
                  </a:tcPr>
                </a:tc>
              </a:tr>
              <a:tr h="212400">
                <a:tc gridSpan="3">
                  <a:txBody>
                    <a:bodyPr/>
                    <a:lstStyle/>
                    <a:p>
                      <a:pPr marL="0" marR="0" lvl="0" indent="0" algn="ctr" rtl="0">
                        <a:spcBef>
                          <a:spcPts val="0"/>
                        </a:spcBef>
                        <a:spcAft>
                          <a:spcPts val="0"/>
                        </a:spcAft>
                        <a:buNone/>
                      </a:pPr>
                      <a:endParaRPr sz="500" b="1">
                        <a:solidFill>
                          <a:srgbClr val="FFFFFF"/>
                        </a:solidFill>
                        <a:latin typeface="Calibri" pitchFamily="34" charset="0"/>
                        <a:ea typeface="Calibri" pitchFamily="34" charset="0"/>
                        <a:cs typeface="Calibri" pitchFamily="34" charset="0"/>
                        <a:sym typeface="Trebuchet MS"/>
                      </a:endParaRPr>
                    </a:p>
                  </a:txBody>
                  <a:tcPr marL="31600" marR="31600" marT="36200" marB="3620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r>
              <a:tr h="212400">
                <a:tc gridSpan="3">
                  <a:txBody>
                    <a:bodyPr/>
                    <a:lstStyle/>
                    <a:p>
                      <a:pPr marL="0" marR="0" lvl="0" indent="0" algn="ctr" rtl="0">
                        <a:spcBef>
                          <a:spcPts val="0"/>
                        </a:spcBef>
                        <a:spcAft>
                          <a:spcPts val="0"/>
                        </a:spcAft>
                        <a:buNone/>
                      </a:pPr>
                      <a:r>
                        <a:rPr lang="en-US" sz="1800" b="1">
                          <a:solidFill>
                            <a:srgbClr val="FFFFFF"/>
                          </a:solidFill>
                          <a:latin typeface="Calibri" pitchFamily="34" charset="0"/>
                          <a:ea typeface="Calibri" pitchFamily="34" charset="0"/>
                          <a:cs typeface="Calibri" pitchFamily="34" charset="0"/>
                          <a:sym typeface="Trebuchet MS"/>
                        </a:rPr>
                        <a:t>Fees for Policy Related Services</a:t>
                      </a:r>
                      <a:endParaRPr b="1">
                        <a:latin typeface="Calibri" pitchFamily="34" charset="0"/>
                        <a:ea typeface="Calibri" pitchFamily="34" charset="0"/>
                        <a:cs typeface="Calibri" pitchFamily="34" charset="0"/>
                      </a:endParaRPr>
                    </a:p>
                  </a:txBody>
                  <a:tcPr marL="31600" marR="31600" marT="36200" marB="3620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00000"/>
                    </a:solidFill>
                  </a:tcPr>
                </a:tc>
                <a:tc hMerge="1">
                  <a:txBody>
                    <a:bodyPr/>
                    <a:lstStyle/>
                    <a:p>
                      <a:endParaRPr lang="en-US"/>
                    </a:p>
                  </a:txBody>
                  <a:tcPr/>
                </a:tc>
                <a:tc hMerge="1">
                  <a:txBody>
                    <a:bodyPr/>
                    <a:lstStyle/>
                    <a:p>
                      <a:endParaRPr lang="en-US"/>
                    </a:p>
                  </a:txBody>
                  <a:tcPr/>
                </a:tc>
              </a:tr>
              <a:tr h="212400">
                <a:tc>
                  <a:txBody>
                    <a:bodyPr/>
                    <a:lstStyle/>
                    <a:p>
                      <a:pPr marL="0" marR="0" lvl="0" indent="0" algn="ctr" rtl="0">
                        <a:spcBef>
                          <a:spcPts val="0"/>
                        </a:spcBef>
                        <a:spcAft>
                          <a:spcPts val="0"/>
                        </a:spcAft>
                        <a:buNone/>
                      </a:pPr>
                      <a:r>
                        <a:rPr lang="en-US" sz="1800" b="1">
                          <a:latin typeface="Calibri" pitchFamily="34" charset="0"/>
                          <a:ea typeface="Calibri" pitchFamily="34" charset="0"/>
                          <a:cs typeface="Calibri" pitchFamily="34" charset="0"/>
                          <a:sym typeface="Trebuchet MS"/>
                        </a:rPr>
                        <a:t>1</a:t>
                      </a:r>
                      <a:endParaRPr b="1">
                        <a:latin typeface="Calibri" pitchFamily="34" charset="0"/>
                        <a:ea typeface="Calibri" pitchFamily="34" charset="0"/>
                        <a:cs typeface="Calibri" pitchFamily="34" charset="0"/>
                      </a:endParaRPr>
                    </a:p>
                  </a:txBody>
                  <a:tcPr marL="31600" marR="31600" marT="36200" marB="36200" anchor="ctr">
                    <a:lnL w="28575" cap="flat" cmpd="sng">
                      <a:solidFill>
                        <a:schemeClr val="dk1"/>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666666"/>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Clr>
                          <a:schemeClr val="dk1"/>
                        </a:buClr>
                        <a:buSzPts val="1800"/>
                        <a:buFont typeface="Arial"/>
                        <a:buNone/>
                      </a:pPr>
                      <a:r>
                        <a:rPr lang="en-US" sz="1800" b="1">
                          <a:latin typeface="Calibri" pitchFamily="34" charset="0"/>
                          <a:ea typeface="Calibri" pitchFamily="34" charset="0"/>
                          <a:cs typeface="Calibri" pitchFamily="34" charset="0"/>
                          <a:sym typeface="Trebuchet MS"/>
                        </a:rPr>
                        <a:t> Duplicate Policy Bond</a:t>
                      </a:r>
                      <a:endParaRPr b="1">
                        <a:latin typeface="Calibri" pitchFamily="34" charset="0"/>
                        <a:ea typeface="Calibri" pitchFamily="34" charset="0"/>
                        <a:cs typeface="Calibri" pitchFamily="34" charset="0"/>
                      </a:endParaRPr>
                    </a:p>
                  </a:txBody>
                  <a:tcPr marL="31600" marR="31600" marT="36200" marB="36200"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800" b="1">
                          <a:latin typeface="Calibri" pitchFamily="34" charset="0"/>
                          <a:ea typeface="Calibri" pitchFamily="34" charset="0"/>
                          <a:cs typeface="Calibri" pitchFamily="34" charset="0"/>
                          <a:sym typeface="Trebuchet MS"/>
                        </a:rPr>
                        <a:t>Rs. 100/-</a:t>
                      </a:r>
                      <a:endParaRPr b="1">
                        <a:latin typeface="Calibri" pitchFamily="34" charset="0"/>
                        <a:ea typeface="Calibri" pitchFamily="34" charset="0"/>
                        <a:cs typeface="Calibri" pitchFamily="34" charset="0"/>
                      </a:endParaRPr>
                    </a:p>
                  </a:txBody>
                  <a:tcPr marL="31600" marR="31600" marT="36200" marB="36200" anchor="ctr">
                    <a:lnL w="9525" cap="flat" cmpd="sng">
                      <a:solidFill>
                        <a:srgbClr val="666666"/>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666666"/>
                      </a:solidFill>
                      <a:prstDash val="solid"/>
                      <a:round/>
                      <a:headEnd type="none" w="sm" len="sm"/>
                      <a:tailEnd type="none" w="sm" len="sm"/>
                    </a:lnB>
                    <a:solidFill>
                      <a:srgbClr val="F2F2F2"/>
                    </a:solidFill>
                  </a:tcPr>
                </a:tc>
              </a:tr>
              <a:tr h="212400">
                <a:tc>
                  <a:txBody>
                    <a:bodyPr/>
                    <a:lstStyle/>
                    <a:p>
                      <a:pPr marL="0" marR="0" lvl="0" indent="0" algn="ctr" rtl="0">
                        <a:spcBef>
                          <a:spcPts val="0"/>
                        </a:spcBef>
                        <a:spcAft>
                          <a:spcPts val="0"/>
                        </a:spcAft>
                        <a:buNone/>
                      </a:pPr>
                      <a:r>
                        <a:rPr lang="en-US" sz="1800" b="1">
                          <a:latin typeface="Calibri" pitchFamily="34" charset="0"/>
                          <a:ea typeface="Calibri" pitchFamily="34" charset="0"/>
                          <a:cs typeface="Calibri" pitchFamily="34" charset="0"/>
                          <a:sym typeface="Trebuchet MS"/>
                        </a:rPr>
                        <a:t>2</a:t>
                      </a:r>
                      <a:endParaRPr b="1">
                        <a:latin typeface="Calibri" pitchFamily="34" charset="0"/>
                        <a:ea typeface="Calibri" pitchFamily="34" charset="0"/>
                        <a:cs typeface="Calibri" pitchFamily="34" charset="0"/>
                      </a:endParaRPr>
                    </a:p>
                  </a:txBody>
                  <a:tcPr marL="31600" marR="31600" marT="36200" marB="3620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latin typeface="Calibri" pitchFamily="34" charset="0"/>
                          <a:ea typeface="Calibri" pitchFamily="34" charset="0"/>
                          <a:cs typeface="Calibri" pitchFamily="34" charset="0"/>
                          <a:sym typeface="Trebuchet MS"/>
                        </a:rPr>
                        <a:t> Duplicate Premium Receipt Book</a:t>
                      </a:r>
                      <a:endParaRPr b="1">
                        <a:latin typeface="Calibri" pitchFamily="34" charset="0"/>
                        <a:ea typeface="Calibri" pitchFamily="34" charset="0"/>
                        <a:cs typeface="Calibri" pitchFamily="34" charset="0"/>
                      </a:endParaRPr>
                    </a:p>
                  </a:txBody>
                  <a:tcPr marL="31600" marR="31600" marT="36200" marB="36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800" b="1">
                          <a:latin typeface="Calibri" pitchFamily="34" charset="0"/>
                          <a:ea typeface="Calibri" pitchFamily="34" charset="0"/>
                          <a:cs typeface="Calibri" pitchFamily="34" charset="0"/>
                          <a:sym typeface="Trebuchet MS"/>
                        </a:rPr>
                        <a:t>Rs. 20/-</a:t>
                      </a:r>
                      <a:endParaRPr b="1">
                        <a:latin typeface="Calibri" pitchFamily="34" charset="0"/>
                        <a:ea typeface="Calibri" pitchFamily="34" charset="0"/>
                        <a:cs typeface="Calibri" pitchFamily="34" charset="0"/>
                      </a:endParaRPr>
                    </a:p>
                  </a:txBody>
                  <a:tcPr marL="31600" marR="31600" marT="36200" marB="3620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r>
              <a:tr h="212400">
                <a:tc>
                  <a:txBody>
                    <a:bodyPr/>
                    <a:lstStyle/>
                    <a:p>
                      <a:pPr marL="0" marR="0" lvl="0" indent="0" algn="ctr" rtl="0">
                        <a:spcBef>
                          <a:spcPts val="0"/>
                        </a:spcBef>
                        <a:spcAft>
                          <a:spcPts val="0"/>
                        </a:spcAft>
                        <a:buNone/>
                      </a:pPr>
                      <a:r>
                        <a:rPr lang="en-US" sz="1800" b="1">
                          <a:latin typeface="Calibri" pitchFamily="34" charset="0"/>
                          <a:ea typeface="Calibri" pitchFamily="34" charset="0"/>
                          <a:cs typeface="Calibri" pitchFamily="34" charset="0"/>
                          <a:sym typeface="Trebuchet MS"/>
                        </a:rPr>
                        <a:t>3</a:t>
                      </a:r>
                      <a:endParaRPr b="1">
                        <a:latin typeface="Calibri" pitchFamily="34" charset="0"/>
                        <a:ea typeface="Calibri" pitchFamily="34" charset="0"/>
                        <a:cs typeface="Calibri" pitchFamily="34" charset="0"/>
                      </a:endParaRPr>
                    </a:p>
                  </a:txBody>
                  <a:tcPr marL="31600" marR="31600" marT="36200" marB="36200" anchor="ctr">
                    <a:lnL w="28575" cap="flat" cmpd="sng">
                      <a:solidFill>
                        <a:schemeClr val="dk1"/>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800" b="1">
                          <a:latin typeface="Calibri" pitchFamily="34" charset="0"/>
                          <a:ea typeface="Calibri" pitchFamily="34" charset="0"/>
                          <a:cs typeface="Calibri" pitchFamily="34" charset="0"/>
                          <a:sym typeface="Trebuchet MS"/>
                        </a:rPr>
                        <a:t> Duplicate Loan Repayment Book</a:t>
                      </a:r>
                      <a:endParaRPr b="1">
                        <a:latin typeface="Calibri" pitchFamily="34" charset="0"/>
                        <a:ea typeface="Calibri" pitchFamily="34" charset="0"/>
                        <a:cs typeface="Calibri" pitchFamily="34" charset="0"/>
                      </a:endParaRPr>
                    </a:p>
                  </a:txBody>
                  <a:tcPr marL="31600" marR="31600" marT="36200" marB="36200"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666666"/>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800" b="1">
                          <a:latin typeface="Calibri" pitchFamily="34" charset="0"/>
                          <a:ea typeface="Calibri" pitchFamily="34" charset="0"/>
                          <a:cs typeface="Calibri" pitchFamily="34" charset="0"/>
                          <a:sym typeface="Trebuchet MS"/>
                        </a:rPr>
                        <a:t>Rs. 5/-</a:t>
                      </a:r>
                      <a:endParaRPr b="1">
                        <a:latin typeface="Calibri" pitchFamily="34" charset="0"/>
                        <a:ea typeface="Calibri" pitchFamily="34" charset="0"/>
                        <a:cs typeface="Calibri" pitchFamily="34" charset="0"/>
                      </a:endParaRPr>
                    </a:p>
                  </a:txBody>
                  <a:tcPr marL="31600" marR="31600" marT="36200" marB="36200" anchor="ctr">
                    <a:lnL w="9525" cap="flat" cmpd="sng">
                      <a:solidFill>
                        <a:srgbClr val="666666"/>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2F2F2"/>
                    </a:solidFill>
                  </a:tcPr>
                </a:tc>
              </a:tr>
              <a:tr h="212400">
                <a:tc>
                  <a:txBody>
                    <a:bodyPr/>
                    <a:lstStyle/>
                    <a:p>
                      <a:pPr marL="0" marR="0" lvl="0" indent="0" algn="ctr" rtl="0">
                        <a:spcBef>
                          <a:spcPts val="0"/>
                        </a:spcBef>
                        <a:spcAft>
                          <a:spcPts val="0"/>
                        </a:spcAft>
                        <a:buNone/>
                      </a:pPr>
                      <a:r>
                        <a:rPr lang="en-US" sz="1800" b="1">
                          <a:latin typeface="Calibri" pitchFamily="34" charset="0"/>
                          <a:ea typeface="Calibri" pitchFamily="34" charset="0"/>
                          <a:cs typeface="Calibri" pitchFamily="34" charset="0"/>
                          <a:sym typeface="Trebuchet MS"/>
                        </a:rPr>
                        <a:t>4</a:t>
                      </a:r>
                      <a:endParaRPr b="1">
                        <a:latin typeface="Calibri" pitchFamily="34" charset="0"/>
                        <a:ea typeface="Calibri" pitchFamily="34" charset="0"/>
                        <a:cs typeface="Calibri" pitchFamily="34" charset="0"/>
                      </a:endParaRPr>
                    </a:p>
                  </a:txBody>
                  <a:tcPr marL="31600" marR="31600" marT="36200" marB="36200" anchor="ctr">
                    <a:lnL w="28575" cap="flat" cmpd="sng">
                      <a:solidFill>
                        <a:schemeClr val="dk1"/>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800"/>
                        <a:buFont typeface="Arial"/>
                        <a:buNone/>
                      </a:pPr>
                      <a:r>
                        <a:rPr lang="en-US" sz="1800" b="1">
                          <a:latin typeface="Calibri" pitchFamily="34" charset="0"/>
                          <a:ea typeface="Calibri" pitchFamily="34" charset="0"/>
                          <a:cs typeface="Calibri" pitchFamily="34" charset="0"/>
                          <a:sym typeface="Trebuchet MS"/>
                        </a:rPr>
                        <a:t> 2</a:t>
                      </a:r>
                      <a:r>
                        <a:rPr lang="en-US" sz="1800" b="1" baseline="30000">
                          <a:latin typeface="Calibri" pitchFamily="34" charset="0"/>
                          <a:ea typeface="Calibri" pitchFamily="34" charset="0"/>
                          <a:cs typeface="Calibri" pitchFamily="34" charset="0"/>
                          <a:sym typeface="Trebuchet MS"/>
                        </a:rPr>
                        <a:t>nd</a:t>
                      </a:r>
                      <a:r>
                        <a:rPr lang="en-US" sz="1800" b="1">
                          <a:latin typeface="Calibri" pitchFamily="34" charset="0"/>
                          <a:ea typeface="Calibri" pitchFamily="34" charset="0"/>
                          <a:cs typeface="Calibri" pitchFamily="34" charset="0"/>
                          <a:sym typeface="Trebuchet MS"/>
                        </a:rPr>
                        <a:t> &amp; Subsequent Conversion of Policy</a:t>
                      </a:r>
                      <a:endParaRPr b="1">
                        <a:latin typeface="Calibri" pitchFamily="34" charset="0"/>
                        <a:ea typeface="Calibri" pitchFamily="34" charset="0"/>
                        <a:cs typeface="Calibri" pitchFamily="34" charset="0"/>
                      </a:endParaRPr>
                    </a:p>
                  </a:txBody>
                  <a:tcPr marL="31600" marR="31600" marT="36200" marB="36200"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1">
                          <a:latin typeface="Calibri" pitchFamily="34" charset="0"/>
                          <a:ea typeface="Calibri" pitchFamily="34" charset="0"/>
                          <a:cs typeface="Calibri" pitchFamily="34" charset="0"/>
                          <a:sym typeface="Trebuchet MS"/>
                        </a:rPr>
                        <a:t>Rs. 20/-</a:t>
                      </a:r>
                      <a:endParaRPr b="1">
                        <a:latin typeface="Calibri" pitchFamily="34" charset="0"/>
                        <a:ea typeface="Calibri" pitchFamily="34" charset="0"/>
                        <a:cs typeface="Calibri" pitchFamily="34" charset="0"/>
                      </a:endParaRPr>
                    </a:p>
                  </a:txBody>
                  <a:tcPr marL="31600" marR="31600" marT="36200" marB="36200" anchor="ctr">
                    <a:lnL w="9525" cap="flat" cmpd="sng">
                      <a:solidFill>
                        <a:srgbClr val="666666"/>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chemeClr val="lt1"/>
                    </a:solidFill>
                  </a:tcPr>
                </a:tc>
              </a:tr>
              <a:tr h="212400">
                <a:tc>
                  <a:txBody>
                    <a:bodyPr/>
                    <a:lstStyle/>
                    <a:p>
                      <a:pPr marL="0" marR="0" lvl="0" indent="0" algn="ctr" rtl="0">
                        <a:spcBef>
                          <a:spcPts val="0"/>
                        </a:spcBef>
                        <a:spcAft>
                          <a:spcPts val="0"/>
                        </a:spcAft>
                        <a:buNone/>
                      </a:pPr>
                      <a:r>
                        <a:rPr lang="en-US" sz="1800" b="1">
                          <a:latin typeface="Calibri" pitchFamily="34" charset="0"/>
                          <a:ea typeface="Calibri" pitchFamily="34" charset="0"/>
                          <a:cs typeface="Calibri" pitchFamily="34" charset="0"/>
                          <a:sym typeface="Trebuchet MS"/>
                        </a:rPr>
                        <a:t>5</a:t>
                      </a:r>
                      <a:endParaRPr b="1">
                        <a:latin typeface="Calibri" pitchFamily="34" charset="0"/>
                        <a:ea typeface="Calibri" pitchFamily="34" charset="0"/>
                        <a:cs typeface="Calibri" pitchFamily="34" charset="0"/>
                      </a:endParaRPr>
                    </a:p>
                  </a:txBody>
                  <a:tcPr marL="31600" marR="31600" marT="36200" marB="36200" anchor="ctr">
                    <a:lnL w="28575" cap="flat" cmpd="sng">
                      <a:solidFill>
                        <a:schemeClr val="dk1"/>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800" b="1" dirty="0">
                          <a:latin typeface="Calibri" pitchFamily="34" charset="0"/>
                          <a:ea typeface="Calibri" pitchFamily="34" charset="0"/>
                          <a:cs typeface="Calibri" pitchFamily="34" charset="0"/>
                          <a:sym typeface="Trebuchet MS"/>
                        </a:rPr>
                        <a:t> </a:t>
                      </a:r>
                      <a:r>
                        <a:rPr lang="en-US" sz="1800" b="1" dirty="0" err="1">
                          <a:latin typeface="Calibri" pitchFamily="34" charset="0"/>
                          <a:ea typeface="Calibri" pitchFamily="34" charset="0"/>
                          <a:cs typeface="Calibri" pitchFamily="34" charset="0"/>
                          <a:sym typeface="Trebuchet MS"/>
                        </a:rPr>
                        <a:t>Cheque</a:t>
                      </a:r>
                      <a:r>
                        <a:rPr lang="en-US" sz="1800" b="1" dirty="0">
                          <a:latin typeface="Calibri" pitchFamily="34" charset="0"/>
                          <a:ea typeface="Calibri" pitchFamily="34" charset="0"/>
                          <a:cs typeface="Calibri" pitchFamily="34" charset="0"/>
                          <a:sym typeface="Trebuchet MS"/>
                        </a:rPr>
                        <a:t> </a:t>
                      </a:r>
                      <a:r>
                        <a:rPr lang="en-US" sz="1800" b="1" dirty="0" err="1">
                          <a:latin typeface="Calibri" pitchFamily="34" charset="0"/>
                          <a:ea typeface="Calibri" pitchFamily="34" charset="0"/>
                          <a:cs typeface="Calibri" pitchFamily="34" charset="0"/>
                          <a:sym typeface="Trebuchet MS"/>
                        </a:rPr>
                        <a:t>Dishonour</a:t>
                      </a:r>
                      <a:r>
                        <a:rPr lang="en-US" sz="1800" b="1" dirty="0">
                          <a:latin typeface="Calibri" pitchFamily="34" charset="0"/>
                          <a:ea typeface="Calibri" pitchFamily="34" charset="0"/>
                          <a:cs typeface="Calibri" pitchFamily="34" charset="0"/>
                          <a:sym typeface="Trebuchet MS"/>
                        </a:rPr>
                        <a:t> Fee</a:t>
                      </a:r>
                      <a:endParaRPr b="1">
                        <a:latin typeface="Calibri" pitchFamily="34" charset="0"/>
                        <a:ea typeface="Calibri" pitchFamily="34" charset="0"/>
                        <a:cs typeface="Calibri" pitchFamily="34" charset="0"/>
                      </a:endParaRPr>
                    </a:p>
                  </a:txBody>
                  <a:tcPr marL="31600" marR="31600" marT="36200" marB="36200"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800" b="1">
                          <a:latin typeface="Calibri" pitchFamily="34" charset="0"/>
                          <a:ea typeface="Calibri" pitchFamily="34" charset="0"/>
                          <a:cs typeface="Calibri" pitchFamily="34" charset="0"/>
                          <a:sym typeface="Trebuchet MS"/>
                        </a:rPr>
                        <a:t>Rs. 100/-</a:t>
                      </a:r>
                      <a:endParaRPr b="1">
                        <a:latin typeface="Calibri" pitchFamily="34" charset="0"/>
                        <a:ea typeface="Calibri" pitchFamily="34" charset="0"/>
                        <a:cs typeface="Calibri" pitchFamily="34" charset="0"/>
                      </a:endParaRPr>
                    </a:p>
                  </a:txBody>
                  <a:tcPr marL="31600" marR="31600" marT="36200" marB="36200" anchor="ctr">
                    <a:lnL w="9525" cap="flat" cmpd="sng">
                      <a:solidFill>
                        <a:srgbClr val="666666"/>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666666"/>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r>
              <a:tr h="212400">
                <a:tc gridSpan="3">
                  <a:txBody>
                    <a:bodyPr/>
                    <a:lstStyle/>
                    <a:p>
                      <a:pPr marL="0" marR="0" lvl="0" indent="0" algn="ctr" rtl="0">
                        <a:spcBef>
                          <a:spcPts val="0"/>
                        </a:spcBef>
                        <a:spcAft>
                          <a:spcPts val="0"/>
                        </a:spcAft>
                        <a:buNone/>
                      </a:pPr>
                      <a:endParaRPr sz="500" b="1">
                        <a:solidFill>
                          <a:srgbClr val="FFFFFF"/>
                        </a:solidFill>
                        <a:latin typeface="Calibri" pitchFamily="34" charset="0"/>
                        <a:ea typeface="Calibri" pitchFamily="34" charset="0"/>
                        <a:cs typeface="Calibri" pitchFamily="34" charset="0"/>
                        <a:sym typeface="Trebuchet MS"/>
                      </a:endParaRPr>
                    </a:p>
                  </a:txBody>
                  <a:tcPr marL="31600" marR="31600" marT="36200" marB="3620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r>
              <a:tr h="212400">
                <a:tc gridSpan="3">
                  <a:txBody>
                    <a:bodyPr/>
                    <a:lstStyle/>
                    <a:p>
                      <a:pPr marL="0" marR="0" lvl="0" indent="0" algn="ctr" rtl="0">
                        <a:spcBef>
                          <a:spcPts val="0"/>
                        </a:spcBef>
                        <a:spcAft>
                          <a:spcPts val="0"/>
                        </a:spcAft>
                        <a:buNone/>
                      </a:pPr>
                      <a:r>
                        <a:rPr lang="en-US" sz="1800" b="1">
                          <a:solidFill>
                            <a:srgbClr val="FFFFFF"/>
                          </a:solidFill>
                          <a:latin typeface="Calibri" pitchFamily="34" charset="0"/>
                          <a:ea typeface="Calibri" pitchFamily="34" charset="0"/>
                          <a:cs typeface="Calibri" pitchFamily="34" charset="0"/>
                          <a:sym typeface="Trebuchet MS"/>
                        </a:rPr>
                        <a:t>Fees for Agent Related Services</a:t>
                      </a:r>
                      <a:endParaRPr b="1">
                        <a:latin typeface="Calibri" pitchFamily="34" charset="0"/>
                        <a:ea typeface="Calibri" pitchFamily="34" charset="0"/>
                        <a:cs typeface="Calibri" pitchFamily="34" charset="0"/>
                      </a:endParaRPr>
                    </a:p>
                  </a:txBody>
                  <a:tcPr marL="31600" marR="31600" marT="36200" marB="3620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00000"/>
                    </a:solidFill>
                  </a:tcPr>
                </a:tc>
                <a:tc hMerge="1">
                  <a:txBody>
                    <a:bodyPr/>
                    <a:lstStyle/>
                    <a:p>
                      <a:endParaRPr lang="en-US"/>
                    </a:p>
                  </a:txBody>
                  <a:tcPr/>
                </a:tc>
                <a:tc hMerge="1">
                  <a:txBody>
                    <a:bodyPr/>
                    <a:lstStyle/>
                    <a:p>
                      <a:endParaRPr lang="en-US"/>
                    </a:p>
                  </a:txBody>
                  <a:tcPr/>
                </a:tc>
              </a:tr>
              <a:tr h="212400">
                <a:tc>
                  <a:txBody>
                    <a:bodyPr/>
                    <a:lstStyle/>
                    <a:p>
                      <a:pPr marL="0" marR="0" lvl="0" indent="0" algn="ctr" rtl="0">
                        <a:spcBef>
                          <a:spcPts val="0"/>
                        </a:spcBef>
                        <a:spcAft>
                          <a:spcPts val="0"/>
                        </a:spcAft>
                        <a:buNone/>
                      </a:pPr>
                      <a:r>
                        <a:rPr lang="en-US" sz="1800" b="1">
                          <a:solidFill>
                            <a:schemeClr val="dk1"/>
                          </a:solidFill>
                          <a:latin typeface="Calibri" pitchFamily="34" charset="0"/>
                          <a:ea typeface="Calibri" pitchFamily="34" charset="0"/>
                          <a:cs typeface="Calibri" pitchFamily="34" charset="0"/>
                          <a:sym typeface="Trebuchet MS"/>
                        </a:rPr>
                        <a:t>1</a:t>
                      </a:r>
                      <a:endParaRPr b="1">
                        <a:latin typeface="Calibri" pitchFamily="34" charset="0"/>
                        <a:ea typeface="Calibri" pitchFamily="34" charset="0"/>
                        <a:cs typeface="Calibri" pitchFamily="34" charset="0"/>
                      </a:endParaRPr>
                    </a:p>
                  </a:txBody>
                  <a:tcPr marL="31600" marR="31600" marT="36200" marB="36200" anchor="ctr">
                    <a:lnL w="28575" cap="flat" cmpd="sng">
                      <a:solidFill>
                        <a:schemeClr val="dk1"/>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latin typeface="Calibri" pitchFamily="34" charset="0"/>
                          <a:ea typeface="Calibri" pitchFamily="34" charset="0"/>
                          <a:cs typeface="Calibri" pitchFamily="34" charset="0"/>
                          <a:sym typeface="Trebuchet MS"/>
                        </a:rPr>
                        <a:t> Issue of Provisional License</a:t>
                      </a:r>
                      <a:endParaRPr b="1">
                        <a:latin typeface="Calibri" pitchFamily="34" charset="0"/>
                        <a:ea typeface="Calibri" pitchFamily="34" charset="0"/>
                        <a:cs typeface="Calibri" pitchFamily="34" charset="0"/>
                      </a:endParaRPr>
                    </a:p>
                  </a:txBody>
                  <a:tcPr marL="31600" marR="31600" marT="36200" marB="36200"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800" b="1">
                          <a:solidFill>
                            <a:schemeClr val="dk1"/>
                          </a:solidFill>
                          <a:latin typeface="Calibri" pitchFamily="34" charset="0"/>
                          <a:ea typeface="Calibri" pitchFamily="34" charset="0"/>
                          <a:cs typeface="Calibri" pitchFamily="34" charset="0"/>
                          <a:sym typeface="Trebuchet MS"/>
                        </a:rPr>
                        <a:t>Rs. 50/-</a:t>
                      </a:r>
                      <a:endParaRPr b="1">
                        <a:latin typeface="Calibri" pitchFamily="34" charset="0"/>
                        <a:ea typeface="Calibri" pitchFamily="34" charset="0"/>
                        <a:cs typeface="Calibri" pitchFamily="34" charset="0"/>
                      </a:endParaRPr>
                    </a:p>
                  </a:txBody>
                  <a:tcPr marL="31600" marR="31600" marT="36200" marB="36200" anchor="ctr">
                    <a:lnL w="9525" cap="flat" cmpd="sng">
                      <a:solidFill>
                        <a:srgbClr val="666666"/>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r>
              <a:tr h="212400">
                <a:tc>
                  <a:txBody>
                    <a:bodyPr/>
                    <a:lstStyle/>
                    <a:p>
                      <a:pPr marL="0" marR="0" lvl="0" indent="0" algn="ctr" rtl="0">
                        <a:spcBef>
                          <a:spcPts val="0"/>
                        </a:spcBef>
                        <a:spcAft>
                          <a:spcPts val="0"/>
                        </a:spcAft>
                        <a:buNone/>
                      </a:pPr>
                      <a:r>
                        <a:rPr lang="en-US" sz="1800" b="1">
                          <a:solidFill>
                            <a:schemeClr val="dk1"/>
                          </a:solidFill>
                          <a:latin typeface="Calibri" pitchFamily="34" charset="0"/>
                          <a:ea typeface="Calibri" pitchFamily="34" charset="0"/>
                          <a:cs typeface="Calibri" pitchFamily="34" charset="0"/>
                          <a:sym typeface="Trebuchet MS"/>
                        </a:rPr>
                        <a:t>2</a:t>
                      </a:r>
                      <a:endParaRPr b="1">
                        <a:latin typeface="Calibri" pitchFamily="34" charset="0"/>
                        <a:ea typeface="Calibri" pitchFamily="34" charset="0"/>
                        <a:cs typeface="Calibri" pitchFamily="34" charset="0"/>
                      </a:endParaRPr>
                    </a:p>
                  </a:txBody>
                  <a:tcPr marL="31600" marR="31600" marT="36200" marB="36200" anchor="ctr">
                    <a:lnL w="28575" cap="flat" cmpd="sng">
                      <a:solidFill>
                        <a:schemeClr val="dk1"/>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800" b="1">
                          <a:solidFill>
                            <a:schemeClr val="dk1"/>
                          </a:solidFill>
                          <a:latin typeface="Calibri" pitchFamily="34" charset="0"/>
                          <a:ea typeface="Calibri" pitchFamily="34" charset="0"/>
                          <a:cs typeface="Calibri" pitchFamily="34" charset="0"/>
                          <a:sym typeface="Trebuchet MS"/>
                        </a:rPr>
                        <a:t> Issue of Duplicate License/ Renewal of Permanent License</a:t>
                      </a:r>
                      <a:endParaRPr b="1">
                        <a:latin typeface="Calibri" pitchFamily="34" charset="0"/>
                        <a:ea typeface="Calibri" pitchFamily="34" charset="0"/>
                        <a:cs typeface="Calibri" pitchFamily="34" charset="0"/>
                      </a:endParaRPr>
                    </a:p>
                  </a:txBody>
                  <a:tcPr marL="31600" marR="31600" marT="36200" marB="36200"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800" b="1">
                          <a:solidFill>
                            <a:schemeClr val="dk1"/>
                          </a:solidFill>
                          <a:latin typeface="Calibri" pitchFamily="34" charset="0"/>
                          <a:ea typeface="Calibri" pitchFamily="34" charset="0"/>
                          <a:cs typeface="Calibri" pitchFamily="34" charset="0"/>
                          <a:sym typeface="Trebuchet MS"/>
                        </a:rPr>
                        <a:t>Rs. 50/-</a:t>
                      </a:r>
                      <a:endParaRPr b="1">
                        <a:latin typeface="Calibri" pitchFamily="34" charset="0"/>
                        <a:ea typeface="Calibri" pitchFamily="34" charset="0"/>
                        <a:cs typeface="Calibri" pitchFamily="34" charset="0"/>
                      </a:endParaRPr>
                    </a:p>
                  </a:txBody>
                  <a:tcPr marL="31600" marR="31600" marT="36200" marB="36200" anchor="ctr">
                    <a:lnL w="9525" cap="flat" cmpd="sng">
                      <a:solidFill>
                        <a:srgbClr val="666666"/>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2F2F2"/>
                    </a:solidFill>
                  </a:tcPr>
                </a:tc>
              </a:tr>
              <a:tr h="212400">
                <a:tc>
                  <a:txBody>
                    <a:bodyPr/>
                    <a:lstStyle/>
                    <a:p>
                      <a:pPr marL="0" marR="0" lvl="0" indent="0" algn="ctr" rtl="0">
                        <a:spcBef>
                          <a:spcPts val="0"/>
                        </a:spcBef>
                        <a:spcAft>
                          <a:spcPts val="0"/>
                        </a:spcAft>
                        <a:buNone/>
                      </a:pPr>
                      <a:r>
                        <a:rPr lang="en-US" sz="1800" b="1">
                          <a:solidFill>
                            <a:schemeClr val="dk1"/>
                          </a:solidFill>
                          <a:latin typeface="Calibri" pitchFamily="34" charset="0"/>
                          <a:ea typeface="Calibri" pitchFamily="34" charset="0"/>
                          <a:cs typeface="Calibri" pitchFamily="34" charset="0"/>
                          <a:sym typeface="Trebuchet MS"/>
                        </a:rPr>
                        <a:t>3</a:t>
                      </a:r>
                      <a:endParaRPr b="1">
                        <a:latin typeface="Calibri" pitchFamily="34" charset="0"/>
                        <a:ea typeface="Calibri" pitchFamily="34" charset="0"/>
                        <a:cs typeface="Calibri" pitchFamily="34" charset="0"/>
                      </a:endParaRPr>
                    </a:p>
                  </a:txBody>
                  <a:tcPr marL="31600" marR="31600" marT="36200" marB="36200" anchor="ctr">
                    <a:lnL w="28575" cap="flat" cmpd="sng">
                      <a:solidFill>
                        <a:schemeClr val="dk1"/>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latin typeface="Calibri" pitchFamily="34" charset="0"/>
                          <a:ea typeface="Calibri" pitchFamily="34" charset="0"/>
                          <a:cs typeface="Calibri" pitchFamily="34" charset="0"/>
                          <a:sym typeface="Trebuchet MS"/>
                        </a:rPr>
                        <a:t> Issue of Permanent License</a:t>
                      </a:r>
                      <a:endParaRPr b="1">
                        <a:latin typeface="Calibri" pitchFamily="34" charset="0"/>
                        <a:ea typeface="Calibri" pitchFamily="34" charset="0"/>
                        <a:cs typeface="Calibri" pitchFamily="34" charset="0"/>
                      </a:endParaRPr>
                    </a:p>
                  </a:txBody>
                  <a:tcPr marL="31600" marR="31600" marT="36200" marB="36200"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800" b="1">
                          <a:solidFill>
                            <a:schemeClr val="dk1"/>
                          </a:solidFill>
                          <a:latin typeface="Calibri" pitchFamily="34" charset="0"/>
                          <a:ea typeface="Calibri" pitchFamily="34" charset="0"/>
                          <a:cs typeface="Calibri" pitchFamily="34" charset="0"/>
                          <a:sym typeface="Trebuchet MS"/>
                        </a:rPr>
                        <a:t>Rs. 100/-</a:t>
                      </a:r>
                      <a:endParaRPr b="1">
                        <a:latin typeface="Calibri" pitchFamily="34" charset="0"/>
                        <a:ea typeface="Calibri" pitchFamily="34" charset="0"/>
                        <a:cs typeface="Calibri" pitchFamily="34" charset="0"/>
                      </a:endParaRPr>
                    </a:p>
                  </a:txBody>
                  <a:tcPr marL="31600" marR="31600" marT="36200" marB="36200" anchor="ctr">
                    <a:lnL w="9525" cap="flat" cmpd="sng">
                      <a:solidFill>
                        <a:srgbClr val="666666"/>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666666"/>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r>
              <a:tr h="212400">
                <a:tc>
                  <a:txBody>
                    <a:bodyPr/>
                    <a:lstStyle/>
                    <a:p>
                      <a:pPr marL="0" marR="0" lvl="0" indent="0" algn="ctr" rtl="0">
                        <a:spcBef>
                          <a:spcPts val="0"/>
                        </a:spcBef>
                        <a:spcAft>
                          <a:spcPts val="0"/>
                        </a:spcAft>
                        <a:buNone/>
                      </a:pPr>
                      <a:r>
                        <a:rPr lang="en-US" sz="1800" b="1">
                          <a:solidFill>
                            <a:schemeClr val="dk1"/>
                          </a:solidFill>
                          <a:latin typeface="Calibri" pitchFamily="34" charset="0"/>
                          <a:ea typeface="Calibri" pitchFamily="34" charset="0"/>
                          <a:cs typeface="Calibri" pitchFamily="34" charset="0"/>
                          <a:sym typeface="Trebuchet MS"/>
                        </a:rPr>
                        <a:t>4</a:t>
                      </a:r>
                      <a:endParaRPr b="1">
                        <a:latin typeface="Calibri" pitchFamily="34" charset="0"/>
                        <a:ea typeface="Calibri" pitchFamily="34" charset="0"/>
                        <a:cs typeface="Calibri" pitchFamily="34" charset="0"/>
                      </a:endParaRPr>
                    </a:p>
                  </a:txBody>
                  <a:tcPr marL="31600" marR="31600" marT="36200" marB="3620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r>
                        <a:rPr lang="en-US" sz="1800" b="1">
                          <a:solidFill>
                            <a:schemeClr val="dk1"/>
                          </a:solidFill>
                          <a:latin typeface="Calibri" pitchFamily="34" charset="0"/>
                          <a:ea typeface="Calibri" pitchFamily="34" charset="0"/>
                          <a:cs typeface="Calibri" pitchFamily="34" charset="0"/>
                          <a:sym typeface="Trebuchet MS"/>
                        </a:rPr>
                        <a:t> Examination Fee</a:t>
                      </a:r>
                      <a:endParaRPr b="1">
                        <a:latin typeface="Calibri" pitchFamily="34" charset="0"/>
                        <a:ea typeface="Calibri" pitchFamily="34" charset="0"/>
                        <a:cs typeface="Calibri" pitchFamily="34" charset="0"/>
                      </a:endParaRPr>
                    </a:p>
                  </a:txBody>
                  <a:tcPr marL="31600" marR="31600" marT="36200" marB="36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ctr" rtl="0">
                        <a:spcBef>
                          <a:spcPts val="0"/>
                        </a:spcBef>
                        <a:spcAft>
                          <a:spcPts val="0"/>
                        </a:spcAft>
                        <a:buNone/>
                      </a:pPr>
                      <a:r>
                        <a:rPr lang="en-US" sz="1800" b="1" dirty="0">
                          <a:solidFill>
                            <a:schemeClr val="dk1"/>
                          </a:solidFill>
                          <a:latin typeface="Calibri" pitchFamily="34" charset="0"/>
                          <a:ea typeface="Calibri" pitchFamily="34" charset="0"/>
                          <a:cs typeface="Calibri" pitchFamily="34" charset="0"/>
                          <a:sym typeface="Trebuchet MS"/>
                        </a:rPr>
                        <a:t>Rs. 400/-</a:t>
                      </a:r>
                      <a:endParaRPr b="1">
                        <a:latin typeface="Calibri" pitchFamily="34" charset="0"/>
                        <a:ea typeface="Calibri" pitchFamily="34" charset="0"/>
                        <a:cs typeface="Calibri" pitchFamily="34" charset="0"/>
                      </a:endParaRPr>
                    </a:p>
                  </a:txBody>
                  <a:tcPr marL="31600" marR="31600" marT="36200" marB="3620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r>
            </a:tbl>
          </a:graphicData>
        </a:graphic>
      </p:graphicFrame>
      <p:sp>
        <p:nvSpPr>
          <p:cNvPr id="777" name="Google Shape;777;p8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89</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457200" marR="0" lvl="0" indent="0" algn="just"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p:txBody>
      </p:sp>
      <p:sp>
        <p:nvSpPr>
          <p:cNvPr id="152" name="Google Shape;152;p9"/>
          <p:cNvSpPr txBox="1"/>
          <p:nvPr/>
        </p:nvSpPr>
        <p:spPr>
          <a:xfrm>
            <a:off x="0" y="533400"/>
            <a:ext cx="243688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PLI – Plans :</a:t>
            </a:r>
            <a:endParaRPr sz="3200" b="1">
              <a:solidFill>
                <a:sysClr val="windowText" lastClr="000000"/>
              </a:solidFill>
              <a:latin typeface="Trebuchet MS"/>
              <a:ea typeface="Trebuchet MS"/>
              <a:cs typeface="Trebuchet MS"/>
              <a:sym typeface="Trebuchet MS"/>
            </a:endParaRPr>
          </a:p>
        </p:txBody>
      </p:sp>
      <p:sp>
        <p:nvSpPr>
          <p:cNvPr id="153" name="Google Shape;153;p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
        <p:nvSpPr>
          <p:cNvPr id="154" name="Google Shape;154;p9"/>
          <p:cNvSpPr txBox="1"/>
          <p:nvPr/>
        </p:nvSpPr>
        <p:spPr>
          <a:xfrm>
            <a:off x="371474" y="1371600"/>
            <a:ext cx="8772525" cy="5486400"/>
          </a:xfrm>
          <a:prstGeom prst="rect">
            <a:avLst/>
          </a:prstGeom>
          <a:noFill/>
          <a:ln>
            <a:noFill/>
          </a:ln>
        </p:spPr>
        <p:txBody>
          <a:bodyPr spcFirstLastPara="1" wrap="square" lIns="91425" tIns="45700" rIns="91425" bIns="45700" anchor="t" anchorCtr="0">
            <a:normAutofit/>
          </a:bodyPr>
          <a:lstStyle/>
          <a:p>
            <a:pPr marL="457200" marR="0" lvl="1" indent="-457200" algn="just" rtl="0">
              <a:spcBef>
                <a:spcPts val="0"/>
              </a:spcBef>
              <a:spcAft>
                <a:spcPts val="0"/>
              </a:spcAft>
              <a:buClr>
                <a:schemeClr val="dk1"/>
              </a:buClr>
              <a:buSzPts val="32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Whole Life Assurance (</a:t>
            </a:r>
            <a:r>
              <a:rPr lang="en-US" sz="3200" b="1" i="0" u="none" strike="noStrike" cap="none" dirty="0" err="1">
                <a:solidFill>
                  <a:schemeClr val="dk1"/>
                </a:solidFill>
                <a:latin typeface="Calibri" pitchFamily="34" charset="0"/>
                <a:ea typeface="Calibri" pitchFamily="34" charset="0"/>
                <a:cs typeface="Calibri" pitchFamily="34" charset="0"/>
                <a:sym typeface="Trebuchet MS"/>
              </a:rPr>
              <a:t>Suraksha</a:t>
            </a:r>
            <a:r>
              <a:rPr lang="en-US" sz="3200" b="1" i="0" u="none" strike="noStrike" cap="none" dirty="0">
                <a:solidFill>
                  <a:schemeClr val="dk1"/>
                </a:solidFill>
                <a:latin typeface="Calibri" pitchFamily="34" charset="0"/>
                <a:ea typeface="Calibri" pitchFamily="34" charset="0"/>
                <a:cs typeface="Calibri" pitchFamily="34" charset="0"/>
                <a:sym typeface="Trebuchet MS"/>
              </a:rPr>
              <a:t>)</a:t>
            </a:r>
            <a:endParaRPr b="1">
              <a:latin typeface="Calibri" pitchFamily="34" charset="0"/>
              <a:ea typeface="Calibri" pitchFamily="34" charset="0"/>
              <a:cs typeface="Calibri" pitchFamily="34" charset="0"/>
            </a:endParaRPr>
          </a:p>
          <a:p>
            <a:pPr marL="457200" marR="0" lvl="1" indent="-457200" algn="just" rtl="0">
              <a:spcBef>
                <a:spcPts val="2400"/>
              </a:spcBef>
              <a:spcAft>
                <a:spcPts val="0"/>
              </a:spcAft>
              <a:buClr>
                <a:schemeClr val="dk1"/>
              </a:buClr>
              <a:buSzPts val="32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Convertible Whole Life Assurance (</a:t>
            </a:r>
            <a:r>
              <a:rPr lang="en-US" sz="3200" b="1" i="0" u="none" strike="noStrike" cap="none" dirty="0" err="1">
                <a:solidFill>
                  <a:schemeClr val="dk1"/>
                </a:solidFill>
                <a:latin typeface="Calibri" pitchFamily="34" charset="0"/>
                <a:ea typeface="Calibri" pitchFamily="34" charset="0"/>
                <a:cs typeface="Calibri" pitchFamily="34" charset="0"/>
                <a:sym typeface="Trebuchet MS"/>
              </a:rPr>
              <a:t>Suvidha</a:t>
            </a:r>
            <a:r>
              <a:rPr lang="en-US" sz="3200" b="1" i="0" u="none" strike="noStrike" cap="none" dirty="0">
                <a:solidFill>
                  <a:schemeClr val="dk1"/>
                </a:solidFill>
                <a:latin typeface="Calibri" pitchFamily="34" charset="0"/>
                <a:ea typeface="Calibri" pitchFamily="34" charset="0"/>
                <a:cs typeface="Calibri" pitchFamily="34" charset="0"/>
                <a:sym typeface="Trebuchet MS"/>
              </a:rPr>
              <a:t>)</a:t>
            </a:r>
            <a:endParaRPr b="1">
              <a:latin typeface="Calibri" pitchFamily="34" charset="0"/>
              <a:ea typeface="Calibri" pitchFamily="34" charset="0"/>
              <a:cs typeface="Calibri" pitchFamily="34" charset="0"/>
            </a:endParaRPr>
          </a:p>
          <a:p>
            <a:pPr marL="457200" marR="0" lvl="1" indent="-457200" algn="just" rtl="0">
              <a:spcBef>
                <a:spcPts val="2400"/>
              </a:spcBef>
              <a:spcAft>
                <a:spcPts val="0"/>
              </a:spcAft>
              <a:buClr>
                <a:schemeClr val="dk1"/>
              </a:buClr>
              <a:buSzPts val="32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Endowment Assurance (</a:t>
            </a:r>
            <a:r>
              <a:rPr lang="en-US" sz="3200" b="1" i="0" u="none" strike="noStrike" cap="none" dirty="0" err="1">
                <a:solidFill>
                  <a:schemeClr val="dk1"/>
                </a:solidFill>
                <a:latin typeface="Calibri" pitchFamily="34" charset="0"/>
                <a:ea typeface="Calibri" pitchFamily="34" charset="0"/>
                <a:cs typeface="Calibri" pitchFamily="34" charset="0"/>
                <a:sym typeface="Trebuchet MS"/>
              </a:rPr>
              <a:t>Santosh</a:t>
            </a:r>
            <a:r>
              <a:rPr lang="en-US" sz="3200" b="1" i="0" u="none" strike="noStrike" cap="none" dirty="0">
                <a:solidFill>
                  <a:schemeClr val="dk1"/>
                </a:solidFill>
                <a:latin typeface="Calibri" pitchFamily="34" charset="0"/>
                <a:ea typeface="Calibri" pitchFamily="34" charset="0"/>
                <a:cs typeface="Calibri" pitchFamily="34" charset="0"/>
                <a:sym typeface="Trebuchet MS"/>
              </a:rPr>
              <a:t>)</a:t>
            </a:r>
            <a:endParaRPr b="1">
              <a:latin typeface="Calibri" pitchFamily="34" charset="0"/>
              <a:ea typeface="Calibri" pitchFamily="34" charset="0"/>
              <a:cs typeface="Calibri" pitchFamily="34" charset="0"/>
            </a:endParaRPr>
          </a:p>
          <a:p>
            <a:pPr marL="457200" marR="0" lvl="1" indent="-457200" algn="just" rtl="0">
              <a:spcBef>
                <a:spcPts val="2400"/>
              </a:spcBef>
              <a:spcAft>
                <a:spcPts val="0"/>
              </a:spcAft>
              <a:buClr>
                <a:schemeClr val="dk1"/>
              </a:buClr>
              <a:buSzPts val="32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Anticipated Endowment Assurance (</a:t>
            </a:r>
            <a:r>
              <a:rPr lang="en-US" sz="3200" b="1" i="0" u="none" strike="noStrike" cap="none" dirty="0" err="1">
                <a:solidFill>
                  <a:schemeClr val="dk1"/>
                </a:solidFill>
                <a:latin typeface="Calibri" pitchFamily="34" charset="0"/>
                <a:ea typeface="Calibri" pitchFamily="34" charset="0"/>
                <a:cs typeface="Calibri" pitchFamily="34" charset="0"/>
                <a:sym typeface="Trebuchet MS"/>
              </a:rPr>
              <a:t>Sumangal</a:t>
            </a:r>
            <a:r>
              <a:rPr lang="en-US" sz="3200" b="1" i="0" u="none" strike="noStrike" cap="none" dirty="0">
                <a:solidFill>
                  <a:schemeClr val="dk1"/>
                </a:solidFill>
                <a:latin typeface="Calibri" pitchFamily="34" charset="0"/>
                <a:ea typeface="Calibri" pitchFamily="34" charset="0"/>
                <a:cs typeface="Calibri" pitchFamily="34" charset="0"/>
                <a:sym typeface="Trebuchet MS"/>
              </a:rPr>
              <a:t>)</a:t>
            </a:r>
            <a:endParaRPr b="1">
              <a:latin typeface="Calibri" pitchFamily="34" charset="0"/>
              <a:ea typeface="Calibri" pitchFamily="34" charset="0"/>
              <a:cs typeface="Calibri" pitchFamily="34" charset="0"/>
            </a:endParaRPr>
          </a:p>
          <a:p>
            <a:pPr marL="457200" marR="0" lvl="1" indent="-457200" algn="just" rtl="0">
              <a:spcBef>
                <a:spcPts val="2400"/>
              </a:spcBef>
              <a:spcAft>
                <a:spcPts val="0"/>
              </a:spcAft>
              <a:buClr>
                <a:schemeClr val="dk1"/>
              </a:buClr>
              <a:buSzPts val="32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Joint Life Assurance (</a:t>
            </a:r>
            <a:r>
              <a:rPr lang="en-US" sz="3200" b="1" i="0" u="none" strike="noStrike" cap="none" dirty="0" err="1">
                <a:solidFill>
                  <a:schemeClr val="dk1"/>
                </a:solidFill>
                <a:latin typeface="Calibri" pitchFamily="34" charset="0"/>
                <a:ea typeface="Calibri" pitchFamily="34" charset="0"/>
                <a:cs typeface="Calibri" pitchFamily="34" charset="0"/>
                <a:sym typeface="Trebuchet MS"/>
              </a:rPr>
              <a:t>Yugal</a:t>
            </a:r>
            <a:r>
              <a:rPr lang="en-US" sz="3200" b="1" i="0" u="none" strike="noStrike" cap="none" dirty="0">
                <a:solidFill>
                  <a:schemeClr val="dk1"/>
                </a:solidFill>
                <a:latin typeface="Calibri" pitchFamily="34" charset="0"/>
                <a:ea typeface="Calibri" pitchFamily="34" charset="0"/>
                <a:cs typeface="Calibri" pitchFamily="34" charset="0"/>
                <a:sym typeface="Trebuchet MS"/>
              </a:rPr>
              <a:t> </a:t>
            </a:r>
            <a:r>
              <a:rPr lang="en-US" sz="3200" b="1" i="0" u="none" strike="noStrike" cap="none" dirty="0" err="1">
                <a:solidFill>
                  <a:schemeClr val="dk1"/>
                </a:solidFill>
                <a:latin typeface="Calibri" pitchFamily="34" charset="0"/>
                <a:ea typeface="Calibri" pitchFamily="34" charset="0"/>
                <a:cs typeface="Calibri" pitchFamily="34" charset="0"/>
                <a:sym typeface="Trebuchet MS"/>
              </a:rPr>
              <a:t>Suraksha</a:t>
            </a:r>
            <a:r>
              <a:rPr lang="en-US" sz="3200" b="1" i="0" u="none" strike="noStrike" cap="none" dirty="0">
                <a:solidFill>
                  <a:schemeClr val="dk1"/>
                </a:solidFill>
                <a:latin typeface="Calibri" pitchFamily="34" charset="0"/>
                <a:ea typeface="Calibri" pitchFamily="34" charset="0"/>
                <a:cs typeface="Calibri" pitchFamily="34" charset="0"/>
                <a:sym typeface="Trebuchet MS"/>
              </a:rPr>
              <a:t>)</a:t>
            </a:r>
            <a:endParaRPr b="1">
              <a:latin typeface="Calibri" pitchFamily="34" charset="0"/>
              <a:ea typeface="Calibri" pitchFamily="34" charset="0"/>
              <a:cs typeface="Calibri" pitchFamily="34" charset="0"/>
            </a:endParaRPr>
          </a:p>
          <a:p>
            <a:pPr marL="457200" marR="0" lvl="1" indent="-457200" algn="just" rtl="0">
              <a:spcBef>
                <a:spcPts val="2400"/>
              </a:spcBef>
              <a:spcAft>
                <a:spcPts val="0"/>
              </a:spcAft>
              <a:buClr>
                <a:schemeClr val="dk1"/>
              </a:buClr>
              <a:buSzPts val="3200"/>
              <a:buFont typeface="Noto Sans Symbols"/>
              <a:buChar char="⮚"/>
            </a:pPr>
            <a:r>
              <a:rPr lang="en-US" sz="3200" b="1" i="0" u="none" strike="noStrike" cap="none" dirty="0">
                <a:solidFill>
                  <a:schemeClr val="dk1"/>
                </a:solidFill>
                <a:latin typeface="Calibri" pitchFamily="34" charset="0"/>
                <a:ea typeface="Calibri" pitchFamily="34" charset="0"/>
                <a:cs typeface="Calibri" pitchFamily="34" charset="0"/>
                <a:sym typeface="Trebuchet MS"/>
              </a:rPr>
              <a:t>Children’s Policy</a:t>
            </a:r>
            <a:endParaRPr b="1">
              <a:latin typeface="Calibri" pitchFamily="34" charset="0"/>
              <a:ea typeface="Calibri" pitchFamily="34" charset="0"/>
              <a:cs typeface="Calibri"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89"/>
          <p:cNvSpPr txBox="1"/>
          <p:nvPr/>
        </p:nvSpPr>
        <p:spPr>
          <a:xfrm>
            <a:off x="0" y="533400"/>
            <a:ext cx="163859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Extras :</a:t>
            </a:r>
            <a:endParaRPr sz="3200" b="1">
              <a:solidFill>
                <a:sysClr val="windowText" lastClr="000000"/>
              </a:solidFill>
              <a:latin typeface="Trebuchet MS"/>
              <a:ea typeface="Trebuchet MS"/>
              <a:cs typeface="Trebuchet MS"/>
              <a:sym typeface="Trebuchet MS"/>
            </a:endParaRPr>
          </a:p>
        </p:txBody>
      </p:sp>
      <p:sp>
        <p:nvSpPr>
          <p:cNvPr id="783" name="Google Shape;783;p89"/>
          <p:cNvSpPr txBox="1"/>
          <p:nvPr/>
        </p:nvSpPr>
        <p:spPr>
          <a:xfrm>
            <a:off x="0" y="1471612"/>
            <a:ext cx="8929688" cy="5386387"/>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rgbClr val="FF0000"/>
              </a:buClr>
              <a:buSzPts val="2600"/>
              <a:buFont typeface="Noto Sans Symbols"/>
              <a:buChar char="⮚"/>
            </a:pPr>
            <a:r>
              <a:rPr lang="en-US" sz="2600" b="1" i="0" u="none" strike="noStrike" cap="none" dirty="0">
                <a:solidFill>
                  <a:srgbClr val="FF0000"/>
                </a:solidFill>
                <a:latin typeface="Calibri" pitchFamily="34" charset="0"/>
                <a:ea typeface="Calibri" pitchFamily="34" charset="0"/>
                <a:cs typeface="Calibri" pitchFamily="34" charset="0"/>
                <a:sym typeface="Trebuchet MS"/>
              </a:rPr>
              <a:t>It is advisable to the policy holder to pay the premium on time or in advance to avoid the chances of policy becoming void &amp; so as rejection of death claim.</a:t>
            </a:r>
            <a:endParaRPr b="1">
              <a:latin typeface="Calibri" pitchFamily="34" charset="0"/>
              <a:ea typeface="Calibri" pitchFamily="34" charset="0"/>
              <a:cs typeface="Calibri" pitchFamily="34" charset="0"/>
            </a:endParaRPr>
          </a:p>
          <a:p>
            <a:pPr marL="349250" marR="0" lvl="1" indent="-184150" algn="just" rtl="0">
              <a:spcBef>
                <a:spcPts val="0"/>
              </a:spcBef>
              <a:spcAft>
                <a:spcPts val="0"/>
              </a:spcAft>
              <a:buClr>
                <a:schemeClr val="dk1"/>
              </a:buClr>
              <a:buSzPts val="2600"/>
              <a:buFont typeface="Noto Sans Symbols"/>
              <a:buNone/>
            </a:pPr>
            <a:endParaRPr sz="26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1" indent="-349250" algn="just" rtl="0">
              <a:spcBef>
                <a:spcPts val="0"/>
              </a:spcBef>
              <a:spcAft>
                <a:spcPts val="0"/>
              </a:spcAft>
              <a:buClr>
                <a:schemeClr val="dk1"/>
              </a:buClr>
              <a:buSzPts val="2600"/>
              <a:buFont typeface="Noto Sans Symbols"/>
              <a:buChar char="⮚"/>
            </a:pPr>
            <a:r>
              <a:rPr lang="en-US" sz="2600" b="1" i="0" u="none" strike="noStrike" cap="none" dirty="0" err="1">
                <a:solidFill>
                  <a:schemeClr val="dk1"/>
                </a:solidFill>
                <a:latin typeface="Calibri" pitchFamily="34" charset="0"/>
                <a:ea typeface="Calibri" pitchFamily="34" charset="0"/>
                <a:cs typeface="Calibri" pitchFamily="34" charset="0"/>
                <a:sym typeface="Trebuchet MS"/>
              </a:rPr>
              <a:t>McCamish</a:t>
            </a:r>
            <a:r>
              <a:rPr lang="en-US" sz="2600" b="1" i="0" u="none" strike="noStrike" cap="none" dirty="0">
                <a:solidFill>
                  <a:schemeClr val="dk1"/>
                </a:solidFill>
                <a:latin typeface="Calibri" pitchFamily="34" charset="0"/>
                <a:ea typeface="Calibri" pitchFamily="34" charset="0"/>
                <a:cs typeface="Calibri" pitchFamily="34" charset="0"/>
                <a:sym typeface="Trebuchet MS"/>
              </a:rPr>
              <a:t> System generates different types of intimations and notices (at CPC level).</a:t>
            </a:r>
            <a:endParaRPr b="1">
              <a:latin typeface="Calibri" pitchFamily="34" charset="0"/>
              <a:ea typeface="Calibri" pitchFamily="34" charset="0"/>
              <a:cs typeface="Calibri" pitchFamily="34" charset="0"/>
            </a:endParaRPr>
          </a:p>
          <a:p>
            <a:pPr marL="349250" marR="0" lvl="1" indent="-285750" algn="just" rtl="0">
              <a:spcBef>
                <a:spcPts val="0"/>
              </a:spcBef>
              <a:spcAft>
                <a:spcPts val="0"/>
              </a:spcAft>
              <a:buClr>
                <a:schemeClr val="dk1"/>
              </a:buClr>
              <a:buSzPts val="1000"/>
              <a:buFont typeface="Noto Sans Symbols"/>
              <a:buNone/>
            </a:pPr>
            <a:endParaRPr sz="1000" b="1" i="0" u="none" strike="noStrike" cap="none">
              <a:solidFill>
                <a:schemeClr val="dk1"/>
              </a:solidFill>
              <a:latin typeface="Calibri" pitchFamily="34" charset="0"/>
              <a:ea typeface="Calibri" pitchFamily="34" charset="0"/>
              <a:cs typeface="Calibri" pitchFamily="34" charset="0"/>
              <a:sym typeface="Trebuchet MS"/>
            </a:endParaRPr>
          </a:p>
          <a:p>
            <a:pPr marL="1263650" marR="0" lvl="3" indent="-349250" algn="just" rtl="0">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Calibri" pitchFamily="34" charset="0"/>
                <a:ea typeface="Calibri" pitchFamily="34" charset="0"/>
                <a:cs typeface="Calibri" pitchFamily="34" charset="0"/>
                <a:sym typeface="Trebuchet MS"/>
              </a:rPr>
              <a:t>It is very important that these notices needs to be dispatched and delivered to policy holders to keep them informed with updated details of change of policy status intimation, loan capitalization intimation, survival benefit intimation, maturity intimation.</a:t>
            </a:r>
            <a:endParaRPr b="1">
              <a:latin typeface="Calibri" pitchFamily="34" charset="0"/>
              <a:ea typeface="Calibri" pitchFamily="34" charset="0"/>
              <a:cs typeface="Calibri" pitchFamily="34" charset="0"/>
            </a:endParaRPr>
          </a:p>
        </p:txBody>
      </p:sp>
      <p:sp>
        <p:nvSpPr>
          <p:cNvPr id="784" name="Google Shape;784;p8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90</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90"/>
          <p:cNvSpPr txBox="1"/>
          <p:nvPr/>
        </p:nvSpPr>
        <p:spPr>
          <a:xfrm>
            <a:off x="0" y="533400"/>
            <a:ext cx="163859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Extras :</a:t>
            </a:r>
            <a:endParaRPr sz="3200" b="1">
              <a:solidFill>
                <a:sysClr val="windowText" lastClr="000000"/>
              </a:solidFill>
              <a:latin typeface="Trebuchet MS"/>
              <a:ea typeface="Trebuchet MS"/>
              <a:cs typeface="Trebuchet MS"/>
              <a:sym typeface="Trebuchet MS"/>
            </a:endParaRPr>
          </a:p>
        </p:txBody>
      </p:sp>
      <p:sp>
        <p:nvSpPr>
          <p:cNvPr id="790" name="Google Shape;790;p90"/>
          <p:cNvSpPr txBox="1"/>
          <p:nvPr/>
        </p:nvSpPr>
        <p:spPr>
          <a:xfrm>
            <a:off x="0" y="1428750"/>
            <a:ext cx="8901113" cy="5429250"/>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rgbClr val="FF0000"/>
              </a:buClr>
              <a:buSzPts val="2400"/>
              <a:buFont typeface="Noto Sans Symbols"/>
              <a:buChar char="⮚"/>
            </a:pPr>
            <a:r>
              <a:rPr lang="en-US" sz="2400" b="1" i="0" u="none" strike="noStrike" cap="none" dirty="0">
                <a:solidFill>
                  <a:srgbClr val="FF0000"/>
                </a:solidFill>
                <a:latin typeface="Calibri" pitchFamily="34" charset="0"/>
                <a:ea typeface="Calibri" pitchFamily="34" charset="0"/>
                <a:cs typeface="Calibri" pitchFamily="34" charset="0"/>
                <a:sym typeface="Trebuchet MS"/>
              </a:rPr>
              <a:t>Maturity &amp; Survival claims can be submitted 60 days prior to the date of claim.</a:t>
            </a:r>
            <a:endParaRPr b="1">
              <a:latin typeface="Calibri" pitchFamily="34" charset="0"/>
              <a:ea typeface="Calibri" pitchFamily="34" charset="0"/>
              <a:cs typeface="Calibri" pitchFamily="34" charset="0"/>
            </a:endParaRPr>
          </a:p>
          <a:p>
            <a:pPr marL="349250" marR="0" lvl="1" indent="-260350" algn="just" rtl="0">
              <a:spcBef>
                <a:spcPts val="0"/>
              </a:spcBef>
              <a:spcAft>
                <a:spcPts val="0"/>
              </a:spcAft>
              <a:buClr>
                <a:schemeClr val="dk1"/>
              </a:buClr>
              <a:buSzPts val="1400"/>
              <a:buFont typeface="Noto Sans Symbols"/>
              <a:buNone/>
            </a:pPr>
            <a:endParaRPr sz="14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1"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Maturity &amp; Survival claims can be indexed to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McCamish</a:t>
            </a:r>
            <a:r>
              <a:rPr lang="en-US" sz="2400" b="1" i="0" u="none" strike="noStrike" cap="none" dirty="0">
                <a:solidFill>
                  <a:schemeClr val="dk1"/>
                </a:solidFill>
                <a:latin typeface="Calibri" pitchFamily="34" charset="0"/>
                <a:ea typeface="Calibri" pitchFamily="34" charset="0"/>
                <a:cs typeface="Calibri" pitchFamily="34" charset="0"/>
                <a:sym typeface="Trebuchet MS"/>
              </a:rPr>
              <a:t> 30 days prior to the date of claim and sanction can be issued before the due date. This will help us to keep up with the norms of Citizen Charter and will avoid further complaints of delayed payments.</a:t>
            </a:r>
            <a:endParaRPr b="1">
              <a:latin typeface="Calibri" pitchFamily="34" charset="0"/>
              <a:ea typeface="Calibri" pitchFamily="34" charset="0"/>
              <a:cs typeface="Calibri" pitchFamily="34" charset="0"/>
            </a:endParaRPr>
          </a:p>
          <a:p>
            <a:pPr marL="349250" marR="0" lvl="1" indent="-260350" algn="just" rtl="0">
              <a:spcBef>
                <a:spcPts val="0"/>
              </a:spcBef>
              <a:spcAft>
                <a:spcPts val="0"/>
              </a:spcAft>
              <a:buClr>
                <a:schemeClr val="dk1"/>
              </a:buClr>
              <a:buSzPts val="1400"/>
              <a:buFont typeface="Noto Sans Symbols"/>
              <a:buNone/>
            </a:pPr>
            <a:endParaRPr sz="1400" b="1" i="0" u="none" strike="noStrike" cap="none">
              <a:solidFill>
                <a:schemeClr val="dk1"/>
              </a:solidFill>
              <a:latin typeface="Calibri" pitchFamily="34" charset="0"/>
              <a:ea typeface="Calibri" pitchFamily="34" charset="0"/>
              <a:cs typeface="Calibri" pitchFamily="34" charset="0"/>
              <a:sym typeface="Trebuchet MS"/>
            </a:endParaRPr>
          </a:p>
          <a:p>
            <a:pPr marL="349250" marR="0" lvl="1" indent="-349250" algn="just" rtl="0">
              <a:spcBef>
                <a:spcPts val="0"/>
              </a:spcBef>
              <a:spcAft>
                <a:spcPts val="0"/>
              </a:spcAft>
              <a:buClr>
                <a:srgbClr val="FF0000"/>
              </a:buClr>
              <a:buSzPts val="2400"/>
              <a:buFont typeface="Noto Sans Symbols"/>
              <a:buChar char="⮚"/>
            </a:pPr>
            <a:r>
              <a:rPr lang="en-US" sz="2400" b="1" i="0" u="none" strike="noStrike" cap="none" dirty="0">
                <a:solidFill>
                  <a:srgbClr val="FF0000"/>
                </a:solidFill>
                <a:latin typeface="Calibri" pitchFamily="34" charset="0"/>
                <a:ea typeface="Calibri" pitchFamily="34" charset="0"/>
                <a:cs typeface="Calibri" pitchFamily="34" charset="0"/>
                <a:sym typeface="Trebuchet MS"/>
              </a:rPr>
              <a:t>All type of Disbursements (Payments) generated through </a:t>
            </a:r>
            <a:r>
              <a:rPr lang="en-US" sz="2400" b="1" i="0" u="none" strike="noStrike" cap="none" dirty="0" err="1">
                <a:solidFill>
                  <a:srgbClr val="FF0000"/>
                </a:solidFill>
                <a:latin typeface="Calibri" pitchFamily="34" charset="0"/>
                <a:ea typeface="Calibri" pitchFamily="34" charset="0"/>
                <a:cs typeface="Calibri" pitchFamily="34" charset="0"/>
                <a:sym typeface="Trebuchet MS"/>
              </a:rPr>
              <a:t>McCamish</a:t>
            </a:r>
            <a:r>
              <a:rPr lang="en-US" sz="2400" b="1" i="0" u="none" strike="noStrike" cap="none" dirty="0">
                <a:solidFill>
                  <a:srgbClr val="FF0000"/>
                </a:solidFill>
                <a:latin typeface="Calibri" pitchFamily="34" charset="0"/>
                <a:ea typeface="Calibri" pitchFamily="34" charset="0"/>
                <a:cs typeface="Calibri" pitchFamily="34" charset="0"/>
                <a:sym typeface="Trebuchet MS"/>
              </a:rPr>
              <a:t> System are required to be updated in System without failing.</a:t>
            </a:r>
            <a:endParaRPr b="1">
              <a:latin typeface="Calibri" pitchFamily="34" charset="0"/>
              <a:ea typeface="Calibri" pitchFamily="34" charset="0"/>
              <a:cs typeface="Calibri" pitchFamily="34" charset="0"/>
            </a:endParaRPr>
          </a:p>
          <a:p>
            <a:pPr marL="349250" marR="0" lvl="1" indent="-260350" algn="just" rtl="0">
              <a:spcBef>
                <a:spcPts val="0"/>
              </a:spcBef>
              <a:spcAft>
                <a:spcPts val="0"/>
              </a:spcAft>
              <a:buClr>
                <a:schemeClr val="dk1"/>
              </a:buClr>
              <a:buSzPts val="1400"/>
              <a:buFont typeface="Noto Sans Symbols"/>
              <a:buNone/>
            </a:pPr>
            <a:endParaRPr sz="14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1"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Failure to update the Disbursement automatically terminates the Service Request/Claim Request after validity.</a:t>
            </a:r>
            <a:endParaRPr b="1">
              <a:latin typeface="Calibri" pitchFamily="34" charset="0"/>
              <a:ea typeface="Calibri" pitchFamily="34" charset="0"/>
              <a:cs typeface="Calibri" pitchFamily="34" charset="0"/>
            </a:endParaRPr>
          </a:p>
        </p:txBody>
      </p:sp>
      <p:sp>
        <p:nvSpPr>
          <p:cNvPr id="791" name="Google Shape;791;p9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91"/>
          <p:cNvSpPr txBox="1"/>
          <p:nvPr/>
        </p:nvSpPr>
        <p:spPr>
          <a:xfrm>
            <a:off x="0" y="533400"/>
            <a:ext cx="163859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Extras :</a:t>
            </a:r>
            <a:endParaRPr sz="3200" b="1">
              <a:solidFill>
                <a:sysClr val="windowText" lastClr="000000"/>
              </a:solidFill>
              <a:latin typeface="Trebuchet MS"/>
              <a:ea typeface="Trebuchet MS"/>
              <a:cs typeface="Trebuchet MS"/>
              <a:sym typeface="Trebuchet MS"/>
            </a:endParaRPr>
          </a:p>
        </p:txBody>
      </p:sp>
      <p:sp>
        <p:nvSpPr>
          <p:cNvPr id="797" name="Google Shape;797;p91"/>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49250" marR="0" lvl="1" indent="-184150" algn="just" rtl="0">
              <a:spcBef>
                <a:spcPts val="0"/>
              </a:spcBef>
              <a:spcAft>
                <a:spcPts val="0"/>
              </a:spcAft>
              <a:buClr>
                <a:schemeClr val="dk1"/>
              </a:buClr>
              <a:buSzPts val="2600"/>
              <a:buFont typeface="Noto Sans Symbols"/>
              <a:buNone/>
            </a:pPr>
            <a:endParaRPr sz="2600" b="0" i="0" u="none" strike="noStrike" cap="none">
              <a:solidFill>
                <a:schemeClr val="dk1"/>
              </a:solidFill>
              <a:latin typeface="Trebuchet MS"/>
              <a:ea typeface="Trebuchet MS"/>
              <a:cs typeface="Trebuchet MS"/>
              <a:sym typeface="Trebuchet MS"/>
            </a:endParaRPr>
          </a:p>
        </p:txBody>
      </p:sp>
      <p:sp>
        <p:nvSpPr>
          <p:cNvPr id="798" name="Google Shape;798;p91"/>
          <p:cNvSpPr txBox="1"/>
          <p:nvPr/>
        </p:nvSpPr>
        <p:spPr>
          <a:xfrm>
            <a:off x="0" y="1443038"/>
            <a:ext cx="8943975" cy="5414962"/>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rgbClr val="FF0000"/>
              </a:buClr>
              <a:buSzPts val="2400"/>
              <a:buFont typeface="Noto Sans Symbols"/>
              <a:buChar char="⮚"/>
            </a:pPr>
            <a:r>
              <a:rPr lang="en-US" sz="2400" b="1" i="0" u="none" strike="noStrike" cap="none" dirty="0">
                <a:solidFill>
                  <a:srgbClr val="FF0000"/>
                </a:solidFill>
                <a:latin typeface="Calibri" pitchFamily="34" charset="0"/>
                <a:ea typeface="Calibri" pitchFamily="34" charset="0"/>
                <a:cs typeface="Calibri" pitchFamily="34" charset="0"/>
                <a:sym typeface="Trebuchet MS"/>
              </a:rPr>
              <a:t>Terminal Bonus :</a:t>
            </a:r>
            <a:endParaRPr>
              <a:latin typeface="Calibri" pitchFamily="34" charset="0"/>
              <a:ea typeface="Calibri" pitchFamily="34" charset="0"/>
              <a:cs typeface="Calibri" pitchFamily="34" charset="0"/>
            </a:endParaRPr>
          </a:p>
          <a:p>
            <a:pPr marL="806450"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A Terminal Bonus will be paid @ Rs. 20/- per Sum Assured of Rs. 10,000/- subject to maximum of Rs. 1,000/- for Whole Life Assurance and Endowment Assurance policies with term of 20 years or more.</a:t>
            </a:r>
            <a:endParaRPr>
              <a:latin typeface="Calibri" pitchFamily="34" charset="0"/>
              <a:ea typeface="Calibri" pitchFamily="34" charset="0"/>
              <a:cs typeface="Calibri" pitchFamily="34" charset="0"/>
            </a:endParaRPr>
          </a:p>
          <a:p>
            <a:pPr marL="806450" marR="0" lvl="2" indent="-260350" algn="just" rtl="0">
              <a:spcBef>
                <a:spcPts val="0"/>
              </a:spcBef>
              <a:spcAft>
                <a:spcPts val="0"/>
              </a:spcAft>
              <a:buClr>
                <a:schemeClr val="dk1"/>
              </a:buClr>
              <a:buSzPts val="1400"/>
              <a:buFont typeface="Noto Sans Symbols"/>
              <a:buNone/>
            </a:pPr>
            <a:endParaRPr sz="14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2" indent="-196850" algn="just" rtl="0">
              <a:spcBef>
                <a:spcPts val="0"/>
              </a:spcBef>
              <a:spcAft>
                <a:spcPts val="0"/>
              </a:spcAft>
              <a:buClr>
                <a:schemeClr val="dk1"/>
              </a:buClr>
              <a:buSzPts val="2400"/>
              <a:buFont typeface="Noto Sans Symbols"/>
              <a:buNone/>
            </a:pPr>
            <a:endParaRPr sz="24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2" indent="-349250" algn="just" rtl="0">
              <a:spcBef>
                <a:spcPts val="0"/>
              </a:spcBef>
              <a:spcAft>
                <a:spcPts val="0"/>
              </a:spcAft>
              <a:buClr>
                <a:srgbClr val="FF0000"/>
              </a:buClr>
              <a:buSzPts val="2400"/>
              <a:buFont typeface="Noto Sans Symbols"/>
              <a:buChar char="⮚"/>
            </a:pPr>
            <a:r>
              <a:rPr lang="en-US" sz="2400" b="1" i="0" u="none" strike="noStrike" cap="none" dirty="0">
                <a:solidFill>
                  <a:srgbClr val="FF0000"/>
                </a:solidFill>
                <a:latin typeface="Calibri" pitchFamily="34" charset="0"/>
                <a:ea typeface="Calibri" pitchFamily="34" charset="0"/>
                <a:cs typeface="Calibri" pitchFamily="34" charset="0"/>
                <a:sym typeface="Trebuchet MS"/>
              </a:rPr>
              <a:t>If the prescribed forms for the claims are not available the claim may be preferred by an application on plain paper.</a:t>
            </a:r>
            <a:endParaRPr>
              <a:latin typeface="Calibri" pitchFamily="34" charset="0"/>
              <a:ea typeface="Calibri" pitchFamily="34" charset="0"/>
              <a:cs typeface="Calibri" pitchFamily="34" charset="0"/>
            </a:endParaRPr>
          </a:p>
          <a:p>
            <a:pPr marL="349250" marR="0" lvl="2" indent="-196850" algn="just" rtl="0">
              <a:spcBef>
                <a:spcPts val="0"/>
              </a:spcBef>
              <a:spcAft>
                <a:spcPts val="0"/>
              </a:spcAft>
              <a:buClr>
                <a:schemeClr val="dk1"/>
              </a:buClr>
              <a:buSzPts val="2400"/>
              <a:buFont typeface="Noto Sans Symbols"/>
              <a:buNone/>
            </a:pPr>
            <a:endParaRPr sz="2400" b="1" i="0" u="none" strike="noStrike" cap="none">
              <a:solidFill>
                <a:srgbClr val="FF0000"/>
              </a:solidFill>
              <a:latin typeface="Calibri" pitchFamily="34" charset="0"/>
              <a:ea typeface="Calibri" pitchFamily="34" charset="0"/>
              <a:cs typeface="Calibri" pitchFamily="34" charset="0"/>
              <a:sym typeface="Trebuchet MS"/>
            </a:endParaRPr>
          </a:p>
          <a:p>
            <a:pPr marL="349250"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List of Documents required for different types of After Sales Services are available on Customer Portal &amp; in </a:t>
            </a:r>
            <a:r>
              <a:rPr lang="en-US" sz="2400" b="1" i="0" u="none" strike="noStrike" cap="none" dirty="0" err="1">
                <a:solidFill>
                  <a:schemeClr val="dk1"/>
                </a:solidFill>
                <a:latin typeface="Calibri" pitchFamily="34" charset="0"/>
                <a:ea typeface="Calibri" pitchFamily="34" charset="0"/>
                <a:cs typeface="Calibri" pitchFamily="34" charset="0"/>
                <a:sym typeface="Trebuchet MS"/>
              </a:rPr>
              <a:t>McCamish</a:t>
            </a:r>
            <a:r>
              <a:rPr lang="en-US" sz="2400" b="1" i="0" u="none" strike="noStrike" cap="none" dirty="0">
                <a:solidFill>
                  <a:schemeClr val="dk1"/>
                </a:solidFill>
                <a:latin typeface="Calibri" pitchFamily="34" charset="0"/>
                <a:ea typeface="Calibri" pitchFamily="34" charset="0"/>
                <a:cs typeface="Calibri" pitchFamily="34" charset="0"/>
                <a:sym typeface="Trebuchet MS"/>
              </a:rPr>
              <a:t> System (On Quote generated for Service Request).</a:t>
            </a:r>
            <a:endParaRPr>
              <a:latin typeface="Calibri" pitchFamily="34" charset="0"/>
              <a:ea typeface="Calibri" pitchFamily="34" charset="0"/>
              <a:cs typeface="Calibri" pitchFamily="34" charset="0"/>
            </a:endParaRPr>
          </a:p>
          <a:p>
            <a:pPr marL="806450" marR="0" lvl="2" indent="-196850" algn="just" rtl="0">
              <a:spcBef>
                <a:spcPts val="0"/>
              </a:spcBef>
              <a:spcAft>
                <a:spcPts val="0"/>
              </a:spcAft>
              <a:buClr>
                <a:schemeClr val="dk1"/>
              </a:buClr>
              <a:buSzPts val="2400"/>
              <a:buFont typeface="Noto Sans Symbols"/>
              <a:buNone/>
            </a:pPr>
            <a:endParaRPr sz="2400" b="1" i="0" u="none" strike="noStrike" cap="none">
              <a:solidFill>
                <a:srgbClr val="FF0000"/>
              </a:solidFill>
              <a:latin typeface="Calibri" pitchFamily="34" charset="0"/>
              <a:ea typeface="Calibri" pitchFamily="34" charset="0"/>
              <a:cs typeface="Calibri" pitchFamily="34" charset="0"/>
              <a:sym typeface="Trebuchet MS"/>
            </a:endParaRPr>
          </a:p>
        </p:txBody>
      </p:sp>
      <p:sp>
        <p:nvSpPr>
          <p:cNvPr id="799" name="Google Shape;799;p9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92</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92"/>
          <p:cNvSpPr txBox="1"/>
          <p:nvPr/>
        </p:nvSpPr>
        <p:spPr>
          <a:xfrm>
            <a:off x="0" y="524347"/>
            <a:ext cx="163859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Extras :</a:t>
            </a:r>
            <a:endParaRPr sz="3200" b="1">
              <a:solidFill>
                <a:sysClr val="windowText" lastClr="000000"/>
              </a:solidFill>
              <a:latin typeface="Trebuchet MS"/>
              <a:ea typeface="Trebuchet MS"/>
              <a:cs typeface="Trebuchet MS"/>
              <a:sym typeface="Trebuchet MS"/>
            </a:endParaRPr>
          </a:p>
        </p:txBody>
      </p:sp>
      <p:sp>
        <p:nvSpPr>
          <p:cNvPr id="805" name="Google Shape;805;p92"/>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49250" marR="0" lvl="1" indent="-184150" algn="just" rtl="0">
              <a:spcBef>
                <a:spcPts val="0"/>
              </a:spcBef>
              <a:spcAft>
                <a:spcPts val="0"/>
              </a:spcAft>
              <a:buClr>
                <a:schemeClr val="dk1"/>
              </a:buClr>
              <a:buSzPts val="2600"/>
              <a:buFont typeface="Noto Sans Symbols"/>
              <a:buNone/>
            </a:pPr>
            <a:endParaRPr sz="2600" b="0" i="0" u="none" strike="noStrike" cap="none">
              <a:solidFill>
                <a:schemeClr val="dk1"/>
              </a:solidFill>
              <a:latin typeface="Trebuchet MS"/>
              <a:ea typeface="Trebuchet MS"/>
              <a:cs typeface="Trebuchet MS"/>
              <a:sym typeface="Trebuchet MS"/>
            </a:endParaRPr>
          </a:p>
        </p:txBody>
      </p:sp>
      <p:sp>
        <p:nvSpPr>
          <p:cNvPr id="806" name="Google Shape;806;p92"/>
          <p:cNvSpPr txBox="1"/>
          <p:nvPr/>
        </p:nvSpPr>
        <p:spPr>
          <a:xfrm>
            <a:off x="0" y="1443038"/>
            <a:ext cx="8915400" cy="5414962"/>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rgbClr val="FF0000"/>
              </a:buClr>
              <a:buSzPts val="2400"/>
              <a:buFont typeface="Noto Sans Symbols"/>
              <a:buChar char="⮚"/>
            </a:pPr>
            <a:r>
              <a:rPr lang="en-US" sz="2400" b="1" i="0" u="none" strike="noStrike" cap="none" dirty="0">
                <a:solidFill>
                  <a:srgbClr val="FF0000"/>
                </a:solidFill>
                <a:latin typeface="Calibri" pitchFamily="34" charset="0"/>
                <a:ea typeface="Calibri" pitchFamily="34" charset="0"/>
                <a:cs typeface="Calibri" pitchFamily="34" charset="0"/>
                <a:sym typeface="Trebuchet MS"/>
              </a:rPr>
              <a:t>Penalty for delayed Payment of Claims :</a:t>
            </a:r>
            <a:endParaRPr b="1">
              <a:latin typeface="Calibri" pitchFamily="34" charset="0"/>
              <a:ea typeface="Calibri" pitchFamily="34" charset="0"/>
              <a:cs typeface="Calibri" pitchFamily="34" charset="0"/>
            </a:endParaRPr>
          </a:p>
          <a:p>
            <a:pPr marL="349250" marR="0" lvl="1" indent="-222250" algn="just" rtl="0">
              <a:spcBef>
                <a:spcPts val="0"/>
              </a:spcBef>
              <a:spcAft>
                <a:spcPts val="0"/>
              </a:spcAft>
              <a:buClr>
                <a:schemeClr val="dk1"/>
              </a:buClr>
              <a:buSzPts val="2000"/>
              <a:buFont typeface="Noto Sans Symbols"/>
              <a:buNone/>
            </a:pPr>
            <a:endParaRPr sz="2000" b="1" i="0" u="none" strike="noStrike" cap="none">
              <a:solidFill>
                <a:srgbClr val="FF0000"/>
              </a:solidFill>
              <a:latin typeface="Calibri" pitchFamily="34" charset="0"/>
              <a:ea typeface="Calibri" pitchFamily="34" charset="0"/>
              <a:cs typeface="Calibri" pitchFamily="34" charset="0"/>
              <a:sym typeface="Trebuchet MS"/>
            </a:endParaRPr>
          </a:p>
          <a:p>
            <a:pPr marL="806450" marR="0" lvl="2" indent="-349250" algn="just" rtl="0">
              <a:spcBef>
                <a:spcPts val="0"/>
              </a:spcBef>
              <a:spcAft>
                <a:spcPts val="0"/>
              </a:spcAft>
              <a:buClr>
                <a:schemeClr val="dk1"/>
              </a:buClr>
              <a:buSzPts val="2400"/>
              <a:buFont typeface="Noto Sans Symbols"/>
              <a:buChar char="⮚"/>
            </a:pPr>
            <a:r>
              <a:rPr lang="en-US" sz="2400" b="1" i="0" u="none" strike="noStrike" cap="none" dirty="0">
                <a:solidFill>
                  <a:schemeClr val="dk1"/>
                </a:solidFill>
                <a:latin typeface="Calibri" pitchFamily="34" charset="0"/>
                <a:ea typeface="Calibri" pitchFamily="34" charset="0"/>
                <a:cs typeface="Calibri" pitchFamily="34" charset="0"/>
                <a:sym typeface="Trebuchet MS"/>
              </a:rPr>
              <a:t>Ex-gratia payment of interest at the rate of 8% per annum on the unsettled amount of claim shall be paid for the delay beyond this period stated as under :</a:t>
            </a:r>
            <a:endParaRPr b="1">
              <a:latin typeface="Calibri" pitchFamily="34" charset="0"/>
              <a:ea typeface="Calibri" pitchFamily="34" charset="0"/>
              <a:cs typeface="Calibri" pitchFamily="34" charset="0"/>
            </a:endParaRPr>
          </a:p>
          <a:p>
            <a:pPr marL="806450" marR="0" lvl="2" indent="-222250" algn="just" rtl="0">
              <a:spcBef>
                <a:spcPts val="0"/>
              </a:spcBef>
              <a:spcAft>
                <a:spcPts val="0"/>
              </a:spcAft>
              <a:buClr>
                <a:schemeClr val="dk1"/>
              </a:buClr>
              <a:buSzPts val="2000"/>
              <a:buFont typeface="Noto Sans Symbols"/>
              <a:buNone/>
            </a:pPr>
            <a:endParaRPr sz="2000" b="1" i="0" u="none" strike="noStrike" cap="none">
              <a:solidFill>
                <a:schemeClr val="dk1"/>
              </a:solidFill>
              <a:latin typeface="Calibri" pitchFamily="34" charset="0"/>
              <a:ea typeface="Calibri" pitchFamily="34" charset="0"/>
              <a:cs typeface="Calibri" pitchFamily="34" charset="0"/>
              <a:sym typeface="Trebuchet MS"/>
            </a:endParaRPr>
          </a:p>
          <a:p>
            <a:pPr marL="971550" marR="0" lvl="2" indent="-514350" algn="just" rtl="0">
              <a:spcBef>
                <a:spcPts val="0"/>
              </a:spcBef>
              <a:spcAft>
                <a:spcPts val="0"/>
              </a:spcAft>
              <a:buClr>
                <a:schemeClr val="dk1"/>
              </a:buClr>
              <a:buSzPts val="2400"/>
              <a:buFont typeface="Trebuchet MS"/>
              <a:buAutoNum type="romanLcParenBoth"/>
            </a:pPr>
            <a:r>
              <a:rPr lang="en-US" sz="2400" b="1" i="0" u="none" strike="noStrike" cap="none" dirty="0">
                <a:solidFill>
                  <a:schemeClr val="dk1"/>
                </a:solidFill>
                <a:latin typeface="Calibri" pitchFamily="34" charset="0"/>
                <a:ea typeface="Calibri" pitchFamily="34" charset="0"/>
                <a:cs typeface="Calibri" pitchFamily="34" charset="0"/>
                <a:sym typeface="Trebuchet MS"/>
              </a:rPr>
              <a:t>For more than 30 days from the actual date of receipt of complete claim papers or 30 days from date of maturity whichever is later, in  the case of maturity claim.</a:t>
            </a:r>
            <a:endParaRPr b="1">
              <a:latin typeface="Calibri" pitchFamily="34" charset="0"/>
              <a:ea typeface="Calibri" pitchFamily="34" charset="0"/>
              <a:cs typeface="Calibri" pitchFamily="34" charset="0"/>
            </a:endParaRPr>
          </a:p>
          <a:p>
            <a:pPr marL="971550" marR="0" lvl="2" indent="-387350" algn="just" rtl="0">
              <a:spcBef>
                <a:spcPts val="0"/>
              </a:spcBef>
              <a:spcAft>
                <a:spcPts val="0"/>
              </a:spcAft>
              <a:buClr>
                <a:schemeClr val="dk1"/>
              </a:buClr>
              <a:buSzPts val="2000"/>
              <a:buFont typeface="Arial"/>
              <a:buNone/>
            </a:pPr>
            <a:endParaRPr sz="2000" b="1" i="0" u="none" strike="noStrike" cap="none">
              <a:solidFill>
                <a:schemeClr val="dk1"/>
              </a:solidFill>
              <a:latin typeface="Calibri" pitchFamily="34" charset="0"/>
              <a:ea typeface="Calibri" pitchFamily="34" charset="0"/>
              <a:cs typeface="Calibri" pitchFamily="34" charset="0"/>
              <a:sym typeface="Trebuchet MS"/>
            </a:endParaRPr>
          </a:p>
          <a:p>
            <a:pPr marL="971550" marR="0" lvl="2" indent="-514350" algn="just" rtl="0">
              <a:spcBef>
                <a:spcPts val="0"/>
              </a:spcBef>
              <a:spcAft>
                <a:spcPts val="0"/>
              </a:spcAft>
              <a:buClr>
                <a:schemeClr val="dk1"/>
              </a:buClr>
              <a:buSzPts val="2400"/>
              <a:buFont typeface="Trebuchet MS"/>
              <a:buAutoNum type="romanLcParenBoth"/>
            </a:pPr>
            <a:r>
              <a:rPr lang="en-US" sz="2400" b="1" i="0" u="none" strike="noStrike" cap="none" dirty="0">
                <a:solidFill>
                  <a:schemeClr val="dk1"/>
                </a:solidFill>
                <a:latin typeface="Calibri" pitchFamily="34" charset="0"/>
                <a:ea typeface="Calibri" pitchFamily="34" charset="0"/>
                <a:cs typeface="Calibri" pitchFamily="34" charset="0"/>
                <a:sym typeface="Trebuchet MS"/>
              </a:rPr>
              <a:t>For more than 60 days, from the actual date of receipt of complete claim papers in the case of death claim under policies where no investigation is required.</a:t>
            </a:r>
            <a:endParaRPr b="1">
              <a:latin typeface="Calibri" pitchFamily="34" charset="0"/>
              <a:ea typeface="Calibri" pitchFamily="34" charset="0"/>
              <a:cs typeface="Calibri" pitchFamily="34" charset="0"/>
            </a:endParaRPr>
          </a:p>
          <a:p>
            <a:pPr marL="349250" marR="0" lvl="1" indent="-260350" algn="just" rtl="0">
              <a:spcBef>
                <a:spcPts val="0"/>
              </a:spcBef>
              <a:spcAft>
                <a:spcPts val="0"/>
              </a:spcAft>
              <a:buClr>
                <a:schemeClr val="dk1"/>
              </a:buClr>
              <a:buSzPts val="1400"/>
              <a:buFont typeface="Noto Sans Symbols"/>
              <a:buNone/>
            </a:pPr>
            <a:endParaRPr sz="1400" b="1" i="0" u="none" strike="noStrike" cap="none">
              <a:solidFill>
                <a:srgbClr val="FF0000"/>
              </a:solidFill>
              <a:latin typeface="Calibri" pitchFamily="34" charset="0"/>
              <a:ea typeface="Calibri" pitchFamily="34" charset="0"/>
              <a:cs typeface="Calibri" pitchFamily="34" charset="0"/>
              <a:sym typeface="Trebuchet MS"/>
            </a:endParaRPr>
          </a:p>
        </p:txBody>
      </p:sp>
      <p:sp>
        <p:nvSpPr>
          <p:cNvPr id="807" name="Google Shape;807;p9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93</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9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dk1"/>
              </a:buClr>
              <a:buSzPts val="4800"/>
              <a:buFont typeface="Noto Sans Symbols"/>
              <a:buNone/>
            </a:pPr>
            <a:endParaRPr sz="4800"/>
          </a:p>
          <a:p>
            <a:pPr marL="342900" lvl="0" indent="-342900" algn="ctr" rtl="0">
              <a:spcBef>
                <a:spcPts val="960"/>
              </a:spcBef>
              <a:spcAft>
                <a:spcPts val="0"/>
              </a:spcAft>
              <a:buClr>
                <a:schemeClr val="dk1"/>
              </a:buClr>
              <a:buSzPts val="4800"/>
              <a:buFont typeface="Noto Sans Symbols"/>
              <a:buNone/>
            </a:pPr>
            <a:endParaRPr sz="4800"/>
          </a:p>
          <a:p>
            <a:pPr marL="342900" lvl="0" indent="-342900" algn="ctr" rtl="0">
              <a:spcBef>
                <a:spcPts val="960"/>
              </a:spcBef>
              <a:spcAft>
                <a:spcPts val="0"/>
              </a:spcAft>
              <a:buClr>
                <a:schemeClr val="dk1"/>
              </a:buClr>
              <a:buSzPts val="4800"/>
              <a:buFont typeface="Noto Sans Symbols"/>
              <a:buNone/>
            </a:pPr>
            <a:r>
              <a:rPr lang="en-US" sz="4800"/>
              <a:t> </a:t>
            </a:r>
            <a:endParaRPr/>
          </a:p>
        </p:txBody>
      </p:sp>
      <p:sp>
        <p:nvSpPr>
          <p:cNvPr id="814" name="Google Shape;814;p9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94</a:t>
            </a:fld>
            <a:endParaRPr/>
          </a:p>
        </p:txBody>
      </p:sp>
      <p:sp>
        <p:nvSpPr>
          <p:cNvPr id="815" name="Google Shape;815;p93"/>
          <p:cNvSpPr/>
          <p:nvPr/>
        </p:nvSpPr>
        <p:spPr>
          <a:xfrm>
            <a:off x="328612" y="1471612"/>
            <a:ext cx="8529637" cy="4872037"/>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rtl="0">
              <a:spcBef>
                <a:spcPts val="0"/>
              </a:spcBef>
              <a:spcAft>
                <a:spcPts val="0"/>
              </a:spcAft>
              <a:buNone/>
            </a:pPr>
            <a:r>
              <a:rPr lang="en-US" sz="4400" b="1" spc="50" dirty="0">
                <a:ln w="11430"/>
                <a:solidFill>
                  <a:srgbClr val="FF0000"/>
                </a:solidFill>
                <a:effectLst>
                  <a:outerShdw blurRad="76200" dist="50800" dir="5400000" algn="tl" rotWithShape="0">
                    <a:srgbClr val="000000">
                      <a:alpha val="65000"/>
                    </a:srgbClr>
                  </a:outerShdw>
                </a:effectLst>
                <a:latin typeface="Arial Black" pitchFamily="34" charset="0"/>
                <a:ea typeface="Anton"/>
                <a:cs typeface="Anton"/>
                <a:sym typeface="Anton"/>
              </a:rPr>
              <a:t>INCENTIVE  STRUCTURE </a:t>
            </a:r>
            <a:endParaRPr sz="900" b="1" spc="50">
              <a:ln w="11430"/>
              <a:solidFill>
                <a:srgbClr val="FF0000"/>
              </a:solidFill>
              <a:effectLst>
                <a:outerShdw blurRad="76200" dist="50800" dir="5400000" algn="tl" rotWithShape="0">
                  <a:srgbClr val="000000">
                    <a:alpha val="65000"/>
                  </a:srgbClr>
                </a:outerShdw>
              </a:effectLst>
              <a:latin typeface="Arial Black" pitchFamily="34" charset="0"/>
            </a:endParaRPr>
          </a:p>
          <a:p>
            <a:pPr marL="0" marR="0" lvl="0" indent="0" algn="ctr" rtl="0">
              <a:spcBef>
                <a:spcPts val="1200"/>
              </a:spcBef>
              <a:spcAft>
                <a:spcPts val="0"/>
              </a:spcAft>
              <a:buNone/>
            </a:pPr>
            <a:r>
              <a:rPr lang="en-US" sz="4400" b="1" spc="50" dirty="0">
                <a:ln w="11430"/>
                <a:solidFill>
                  <a:srgbClr val="FF0000"/>
                </a:solidFill>
                <a:effectLst>
                  <a:outerShdw blurRad="76200" dist="50800" dir="5400000" algn="tl" rotWithShape="0">
                    <a:srgbClr val="000000">
                      <a:alpha val="65000"/>
                    </a:srgbClr>
                  </a:outerShdw>
                </a:effectLst>
                <a:latin typeface="Arial Black" pitchFamily="34" charset="0"/>
                <a:ea typeface="Anton"/>
                <a:cs typeface="Anton"/>
                <a:sym typeface="Anton"/>
              </a:rPr>
              <a:t>OF PLI / </a:t>
            </a:r>
            <a:r>
              <a:rPr lang="en-US" sz="4400" b="1" spc="50" dirty="0" smtClean="0">
                <a:ln w="11430"/>
                <a:solidFill>
                  <a:srgbClr val="FF0000"/>
                </a:solidFill>
                <a:effectLst>
                  <a:outerShdw blurRad="76200" dist="50800" dir="5400000" algn="tl" rotWithShape="0">
                    <a:srgbClr val="000000">
                      <a:alpha val="65000"/>
                    </a:srgbClr>
                  </a:outerShdw>
                </a:effectLst>
                <a:latin typeface="Arial Black" pitchFamily="34" charset="0"/>
                <a:ea typeface="Anton"/>
                <a:cs typeface="Anton"/>
                <a:sym typeface="Anton"/>
              </a:rPr>
              <a:t>RPLI</a:t>
            </a:r>
            <a:endParaRPr sz="900" b="1" spc="50">
              <a:ln w="11430"/>
              <a:solidFill>
                <a:srgbClr val="FF0000"/>
              </a:solidFill>
              <a:effectLst>
                <a:outerShdw blurRad="76200" dist="50800" dir="5400000" algn="tl" rotWithShape="0">
                  <a:srgbClr val="000000">
                    <a:alpha val="65000"/>
                  </a:srgbClr>
                </a:outerShdw>
              </a:effectLst>
              <a:latin typeface="Arial Black" pitchFamily="34" charset="0"/>
            </a:endParaRPr>
          </a:p>
        </p:txBody>
      </p:sp>
      <p:sp>
        <p:nvSpPr>
          <p:cNvPr id="816" name="Google Shape;816;p93"/>
          <p:cNvSpPr txBox="1"/>
          <p:nvPr/>
        </p:nvSpPr>
        <p:spPr>
          <a:xfrm>
            <a:off x="0" y="6492875"/>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Arial"/>
              <a:buNone/>
            </a:pPr>
            <a:r>
              <a:rPr lang="en-US" sz="1200" b="0" i="0" u="none" strike="noStrike" cap="none">
                <a:solidFill>
                  <a:srgbClr val="888888"/>
                </a:solidFill>
                <a:latin typeface="Arial"/>
                <a:ea typeface="Arial"/>
                <a:cs typeface="Arial"/>
                <a:sym typeface="Arial"/>
              </a:rPr>
              <a:t>Friday, May 29, 2020</a:t>
            </a:r>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94"/>
          <p:cNvSpPr txBox="1"/>
          <p:nvPr/>
        </p:nvSpPr>
        <p:spPr>
          <a:xfrm>
            <a:off x="0" y="533400"/>
            <a:ext cx="714330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Incentive Structure for Sales Force :</a:t>
            </a:r>
            <a:endParaRPr sz="3200" b="1">
              <a:solidFill>
                <a:sysClr val="windowText" lastClr="000000"/>
              </a:solidFill>
              <a:latin typeface="Trebuchet MS"/>
              <a:ea typeface="Trebuchet MS"/>
              <a:cs typeface="Trebuchet MS"/>
              <a:sym typeface="Trebuchet MS"/>
            </a:endParaRPr>
          </a:p>
        </p:txBody>
      </p:sp>
      <p:sp>
        <p:nvSpPr>
          <p:cNvPr id="822" name="Google Shape;822;p94"/>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49250" marR="0" lvl="1" indent="-184150" algn="just" rtl="0">
              <a:spcBef>
                <a:spcPts val="0"/>
              </a:spcBef>
              <a:spcAft>
                <a:spcPts val="0"/>
              </a:spcAft>
              <a:buClr>
                <a:schemeClr val="dk1"/>
              </a:buClr>
              <a:buSzPts val="2600"/>
              <a:buFont typeface="Noto Sans Symbols"/>
              <a:buNone/>
            </a:pPr>
            <a:endParaRPr sz="2600" b="0" i="0" u="none" strike="noStrike" cap="none">
              <a:solidFill>
                <a:schemeClr val="dk1"/>
              </a:solidFill>
              <a:latin typeface="Trebuchet MS"/>
              <a:ea typeface="Trebuchet MS"/>
              <a:cs typeface="Trebuchet MS"/>
              <a:sym typeface="Trebuchet MS"/>
            </a:endParaRPr>
          </a:p>
        </p:txBody>
      </p:sp>
      <p:sp>
        <p:nvSpPr>
          <p:cNvPr id="823" name="Google Shape;823;p94"/>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rgbClr val="FF0000"/>
              </a:buClr>
              <a:buSzPts val="3600"/>
              <a:buFont typeface="Noto Sans Symbols"/>
              <a:buChar char="⮚"/>
            </a:pPr>
            <a:r>
              <a:rPr lang="en-US" sz="3600" b="1" i="0" u="none" strike="noStrike" cap="none">
                <a:solidFill>
                  <a:srgbClr val="FF0000"/>
                </a:solidFill>
                <a:latin typeface="Trebuchet MS"/>
                <a:ea typeface="Trebuchet MS"/>
                <a:cs typeface="Trebuchet MS"/>
                <a:sym typeface="Trebuchet MS"/>
              </a:rPr>
              <a:t>Procurement Incentive for PLI :</a:t>
            </a:r>
            <a:endParaRPr/>
          </a:p>
          <a:p>
            <a:pPr marL="806450" marR="0" lvl="2" indent="-285750" algn="just" rtl="0">
              <a:spcBef>
                <a:spcPts val="0"/>
              </a:spcBef>
              <a:spcAft>
                <a:spcPts val="0"/>
              </a:spcAft>
              <a:buClr>
                <a:schemeClr val="dk1"/>
              </a:buClr>
              <a:buSzPts val="1000"/>
              <a:buFont typeface="Noto Sans Symbols"/>
              <a:buNone/>
            </a:pPr>
            <a:endParaRPr sz="1000" b="1" i="0" u="none" strike="noStrike" cap="none">
              <a:solidFill>
                <a:srgbClr val="FF0000"/>
              </a:solidFill>
              <a:latin typeface="Trebuchet MS"/>
              <a:ea typeface="Trebuchet MS"/>
              <a:cs typeface="Trebuchet MS"/>
              <a:sym typeface="Trebuchet MS"/>
            </a:endParaRPr>
          </a:p>
          <a:p>
            <a:pPr marL="806450" marR="0" lvl="2" indent="-349250" algn="just" rtl="0">
              <a:spcBef>
                <a:spcPts val="0"/>
              </a:spcBef>
              <a:spcAft>
                <a:spcPts val="0"/>
              </a:spcAft>
              <a:buClr>
                <a:schemeClr val="dk1"/>
              </a:buClr>
              <a:buSzPts val="2800"/>
              <a:buFont typeface="Noto Sans Symbols"/>
              <a:buChar char="⮚"/>
            </a:pPr>
            <a:r>
              <a:rPr lang="en-US" sz="2800" b="1" i="0" u="none" strike="noStrike" cap="none">
                <a:solidFill>
                  <a:schemeClr val="dk1"/>
                </a:solidFill>
                <a:latin typeface="Trebuchet MS"/>
                <a:ea typeface="Trebuchet MS"/>
                <a:cs typeface="Trebuchet MS"/>
                <a:sym typeface="Trebuchet MS"/>
              </a:rPr>
              <a:t>For Policies other than AEA Policies (i.e. WLA, CWLA, EA, Children Policy &amp; Yugal Suraksha) :</a:t>
            </a:r>
            <a:r>
              <a:rPr lang="en-US" sz="2800" b="1" i="0" u="none" strike="noStrike" cap="none">
                <a:solidFill>
                  <a:srgbClr val="FF0000"/>
                </a:solidFill>
                <a:latin typeface="Trebuchet MS"/>
                <a:ea typeface="Trebuchet MS"/>
                <a:cs typeface="Trebuchet MS"/>
                <a:sym typeface="Trebuchet MS"/>
              </a:rPr>
              <a:t> </a:t>
            </a:r>
            <a:endParaRPr/>
          </a:p>
          <a:p>
            <a:pPr marL="349250" marR="0" lvl="1" indent="-196850" algn="just" rtl="0">
              <a:spcBef>
                <a:spcPts val="0"/>
              </a:spcBef>
              <a:spcAft>
                <a:spcPts val="0"/>
              </a:spcAft>
              <a:buClr>
                <a:schemeClr val="dk1"/>
              </a:buClr>
              <a:buSzPts val="2400"/>
              <a:buFont typeface="Noto Sans Symbols"/>
              <a:buNone/>
            </a:pPr>
            <a:endParaRPr sz="2400" b="1" i="0" u="none" strike="noStrike" cap="none">
              <a:solidFill>
                <a:srgbClr val="FF0000"/>
              </a:solidFill>
              <a:latin typeface="Trebuchet MS"/>
              <a:ea typeface="Trebuchet MS"/>
              <a:cs typeface="Trebuchet MS"/>
              <a:sym typeface="Trebuchet MS"/>
            </a:endParaRPr>
          </a:p>
          <a:p>
            <a:pPr marL="349250" marR="0" lvl="1" indent="-196850" algn="just" rtl="0">
              <a:spcBef>
                <a:spcPts val="0"/>
              </a:spcBef>
              <a:spcAft>
                <a:spcPts val="0"/>
              </a:spcAft>
              <a:buClr>
                <a:schemeClr val="dk1"/>
              </a:buClr>
              <a:buSzPts val="2400"/>
              <a:buFont typeface="Noto Sans Symbols"/>
              <a:buNone/>
            </a:pPr>
            <a:endParaRPr sz="2400" b="1" i="0" u="none" strike="noStrike" cap="none">
              <a:solidFill>
                <a:srgbClr val="FF0000"/>
              </a:solidFill>
              <a:latin typeface="Trebuchet MS"/>
              <a:ea typeface="Trebuchet MS"/>
              <a:cs typeface="Trebuchet MS"/>
              <a:sym typeface="Trebuchet MS"/>
            </a:endParaRPr>
          </a:p>
          <a:p>
            <a:pPr marL="349250" marR="0" lvl="1" indent="-196850" algn="just" rtl="0">
              <a:spcBef>
                <a:spcPts val="0"/>
              </a:spcBef>
              <a:spcAft>
                <a:spcPts val="0"/>
              </a:spcAft>
              <a:buClr>
                <a:schemeClr val="dk1"/>
              </a:buClr>
              <a:buSzPts val="2400"/>
              <a:buFont typeface="Noto Sans Symbols"/>
              <a:buNone/>
            </a:pPr>
            <a:endParaRPr sz="2400" b="1" i="0" u="none" strike="noStrike" cap="none">
              <a:solidFill>
                <a:srgbClr val="FF0000"/>
              </a:solidFill>
              <a:latin typeface="Trebuchet MS"/>
              <a:ea typeface="Trebuchet MS"/>
              <a:cs typeface="Trebuchet MS"/>
              <a:sym typeface="Trebuchet MS"/>
            </a:endParaRPr>
          </a:p>
          <a:p>
            <a:pPr marL="349250" marR="0" lvl="1" indent="-222250" algn="just" rtl="0">
              <a:spcBef>
                <a:spcPts val="0"/>
              </a:spcBef>
              <a:spcAft>
                <a:spcPts val="0"/>
              </a:spcAft>
              <a:buClr>
                <a:schemeClr val="dk1"/>
              </a:buClr>
              <a:buSzPts val="2000"/>
              <a:buFont typeface="Noto Sans Symbols"/>
              <a:buNone/>
            </a:pPr>
            <a:endParaRPr sz="2000" b="1" i="0" u="none" strike="noStrike" cap="none">
              <a:solidFill>
                <a:srgbClr val="FF0000"/>
              </a:solidFill>
              <a:latin typeface="Trebuchet MS"/>
              <a:ea typeface="Trebuchet MS"/>
              <a:cs typeface="Trebuchet MS"/>
              <a:sym typeface="Trebuchet MS"/>
            </a:endParaRPr>
          </a:p>
        </p:txBody>
      </p:sp>
      <p:graphicFrame>
        <p:nvGraphicFramePr>
          <p:cNvPr id="824" name="Google Shape;824;p94"/>
          <p:cNvGraphicFramePr/>
          <p:nvPr/>
        </p:nvGraphicFramePr>
        <p:xfrm>
          <a:off x="252000" y="3152865"/>
          <a:ext cx="8640000" cy="3400360"/>
        </p:xfrm>
        <a:graphic>
          <a:graphicData uri="http://schemas.openxmlformats.org/drawingml/2006/table">
            <a:tbl>
              <a:tblPr firstRow="1" bandRow="1">
                <a:noFill/>
                <a:tableStyleId>{D76A10A5-5DC5-4797-94AC-70420B3E1123}</a:tableStyleId>
              </a:tblPr>
              <a:tblGrid>
                <a:gridCol w="4320000"/>
                <a:gridCol w="4320000"/>
              </a:tblGrid>
              <a:tr h="931450">
                <a:tc>
                  <a:txBody>
                    <a:bodyPr/>
                    <a:lstStyle/>
                    <a:p>
                      <a:pPr marL="0" marR="0" lvl="0" indent="0" algn="ctr" rtl="0">
                        <a:spcBef>
                          <a:spcPts val="0"/>
                        </a:spcBef>
                        <a:spcAft>
                          <a:spcPts val="0"/>
                        </a:spcAft>
                        <a:buNone/>
                      </a:pPr>
                      <a:r>
                        <a:rPr lang="en-US" sz="2800" b="1">
                          <a:solidFill>
                            <a:srgbClr val="FFFF00"/>
                          </a:solidFill>
                          <a:latin typeface="Trebuchet MS"/>
                          <a:ea typeface="Trebuchet MS"/>
                          <a:cs typeface="Trebuchet MS"/>
                          <a:sym typeface="Trebuchet MS"/>
                        </a:rPr>
                        <a:t>Premium Paying Term</a:t>
                      </a:r>
                      <a:endParaRPr sz="2800" b="1">
                        <a:solidFill>
                          <a:srgbClr val="FFFF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800" b="1">
                          <a:solidFill>
                            <a:srgbClr val="FFFF00"/>
                          </a:solidFill>
                          <a:latin typeface="Trebuchet MS"/>
                          <a:ea typeface="Trebuchet MS"/>
                          <a:cs typeface="Trebuchet MS"/>
                          <a:sym typeface="Trebuchet MS"/>
                        </a:rPr>
                        <a:t>Incentive Structure</a:t>
                      </a:r>
                      <a:endParaRPr sz="2800" b="1">
                        <a:solidFill>
                          <a:srgbClr val="FFFF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400">
                <a:tc>
                  <a:txBody>
                    <a:bodyPr/>
                    <a:lstStyle/>
                    <a:p>
                      <a:pPr marL="0" marR="0" lvl="0" indent="0" algn="ctr" rtl="0">
                        <a:spcBef>
                          <a:spcPts val="0"/>
                        </a:spcBef>
                        <a:spcAft>
                          <a:spcPts val="0"/>
                        </a:spcAft>
                        <a:buNone/>
                      </a:pPr>
                      <a:r>
                        <a:rPr lang="en-US" sz="2400" b="0">
                          <a:solidFill>
                            <a:srgbClr val="FF0000"/>
                          </a:solidFill>
                          <a:latin typeface="Trebuchet MS"/>
                          <a:ea typeface="Trebuchet MS"/>
                          <a:cs typeface="Trebuchet MS"/>
                          <a:sym typeface="Trebuchet MS"/>
                        </a:rPr>
                        <a:t>Up to and equal to 15 years</a:t>
                      </a:r>
                      <a:endParaRPr sz="2400" b="0">
                        <a:solidFill>
                          <a:srgbClr val="FF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0">
                          <a:solidFill>
                            <a:srgbClr val="FF0000"/>
                          </a:solidFill>
                          <a:latin typeface="Trebuchet MS"/>
                          <a:ea typeface="Trebuchet MS"/>
                          <a:cs typeface="Trebuchet MS"/>
                          <a:sym typeface="Trebuchet MS"/>
                        </a:rPr>
                        <a:t>4% of first year premium income</a:t>
                      </a:r>
                      <a:endParaRPr sz="2400" b="0">
                        <a:solidFill>
                          <a:srgbClr val="FF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755775">
                <a:tc>
                  <a:txBody>
                    <a:bodyPr/>
                    <a:lstStyle/>
                    <a:p>
                      <a:pPr marL="0" marR="0" lvl="0" indent="0" algn="ctr" rtl="0">
                        <a:spcBef>
                          <a:spcPts val="0"/>
                        </a:spcBef>
                        <a:spcAft>
                          <a:spcPts val="0"/>
                        </a:spcAft>
                        <a:buNone/>
                      </a:pPr>
                      <a:r>
                        <a:rPr lang="en-US" sz="2400" b="0">
                          <a:solidFill>
                            <a:srgbClr val="FF0000"/>
                          </a:solidFill>
                          <a:latin typeface="Trebuchet MS"/>
                          <a:ea typeface="Trebuchet MS"/>
                          <a:cs typeface="Trebuchet MS"/>
                          <a:sym typeface="Trebuchet MS"/>
                        </a:rPr>
                        <a:t>More than 15 years but less than or equal to 25 years</a:t>
                      </a:r>
                      <a:endParaRPr sz="2400" b="0">
                        <a:solidFill>
                          <a:srgbClr val="FF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0">
                          <a:solidFill>
                            <a:srgbClr val="FF0000"/>
                          </a:solidFill>
                          <a:latin typeface="Trebuchet MS"/>
                          <a:ea typeface="Trebuchet MS"/>
                          <a:cs typeface="Trebuchet MS"/>
                          <a:sym typeface="Trebuchet MS"/>
                        </a:rPr>
                        <a:t>10% of first year premium income</a:t>
                      </a:r>
                      <a:endParaRPr sz="2400" b="0">
                        <a:solidFill>
                          <a:srgbClr val="FF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400">
                <a:tc>
                  <a:txBody>
                    <a:bodyPr/>
                    <a:lstStyle/>
                    <a:p>
                      <a:pPr marL="0" marR="0" lvl="0" indent="0" algn="ctr" rtl="0">
                        <a:spcBef>
                          <a:spcPts val="0"/>
                        </a:spcBef>
                        <a:spcAft>
                          <a:spcPts val="0"/>
                        </a:spcAft>
                        <a:buNone/>
                      </a:pPr>
                      <a:r>
                        <a:rPr lang="en-US" sz="2400" b="0">
                          <a:solidFill>
                            <a:srgbClr val="FF0000"/>
                          </a:solidFill>
                          <a:latin typeface="Trebuchet MS"/>
                          <a:ea typeface="Trebuchet MS"/>
                          <a:cs typeface="Trebuchet MS"/>
                          <a:sym typeface="Trebuchet MS"/>
                        </a:rPr>
                        <a:t>More than 25 Years</a:t>
                      </a:r>
                      <a:endParaRPr sz="2400" b="0">
                        <a:solidFill>
                          <a:srgbClr val="FF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0">
                          <a:solidFill>
                            <a:srgbClr val="FF0000"/>
                          </a:solidFill>
                          <a:latin typeface="Trebuchet MS"/>
                          <a:ea typeface="Trebuchet MS"/>
                          <a:cs typeface="Trebuchet MS"/>
                          <a:sym typeface="Trebuchet MS"/>
                        </a:rPr>
                        <a:t>20% of first year premium income</a:t>
                      </a:r>
                      <a:endParaRPr sz="2400" b="0">
                        <a:solidFill>
                          <a:srgbClr val="FF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95"/>
          <p:cNvSpPr txBox="1"/>
          <p:nvPr/>
        </p:nvSpPr>
        <p:spPr>
          <a:xfrm>
            <a:off x="0" y="533400"/>
            <a:ext cx="714330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Incentive Structure for Sales Force :</a:t>
            </a:r>
            <a:endParaRPr sz="3200" b="1">
              <a:solidFill>
                <a:sysClr val="windowText" lastClr="000000"/>
              </a:solidFill>
              <a:latin typeface="Trebuchet MS"/>
              <a:ea typeface="Trebuchet MS"/>
              <a:cs typeface="Trebuchet MS"/>
              <a:sym typeface="Trebuchet MS"/>
            </a:endParaRPr>
          </a:p>
        </p:txBody>
      </p:sp>
      <p:sp>
        <p:nvSpPr>
          <p:cNvPr id="830" name="Google Shape;830;p95"/>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49250" marR="0" lvl="1" indent="-184150" algn="just" rtl="0">
              <a:spcBef>
                <a:spcPts val="0"/>
              </a:spcBef>
              <a:spcAft>
                <a:spcPts val="0"/>
              </a:spcAft>
              <a:buClr>
                <a:schemeClr val="dk1"/>
              </a:buClr>
              <a:buSzPts val="2600"/>
              <a:buFont typeface="Noto Sans Symbols"/>
              <a:buNone/>
            </a:pPr>
            <a:endParaRPr sz="2600" b="0" i="0" u="none" strike="noStrike" cap="none">
              <a:solidFill>
                <a:schemeClr val="dk1"/>
              </a:solidFill>
              <a:latin typeface="Trebuchet MS"/>
              <a:ea typeface="Trebuchet MS"/>
              <a:cs typeface="Trebuchet MS"/>
              <a:sym typeface="Trebuchet MS"/>
            </a:endParaRPr>
          </a:p>
        </p:txBody>
      </p:sp>
      <p:sp>
        <p:nvSpPr>
          <p:cNvPr id="831" name="Google Shape;831;p95"/>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rgbClr val="FF0000"/>
              </a:buClr>
              <a:buSzPts val="3600"/>
              <a:buFont typeface="Noto Sans Symbols"/>
              <a:buChar char="⮚"/>
            </a:pPr>
            <a:r>
              <a:rPr lang="en-US" sz="3600" b="1" i="0" u="none" strike="noStrike" cap="none">
                <a:solidFill>
                  <a:srgbClr val="FF0000"/>
                </a:solidFill>
                <a:latin typeface="Trebuchet MS"/>
                <a:ea typeface="Trebuchet MS"/>
                <a:cs typeface="Trebuchet MS"/>
                <a:sym typeface="Trebuchet MS"/>
              </a:rPr>
              <a:t>Procurement Incentive for PLI :</a:t>
            </a:r>
            <a:endParaRPr/>
          </a:p>
          <a:p>
            <a:pPr marL="806450" marR="0" lvl="2" indent="-222250" algn="just" rtl="0">
              <a:spcBef>
                <a:spcPts val="0"/>
              </a:spcBef>
              <a:spcAft>
                <a:spcPts val="0"/>
              </a:spcAft>
              <a:buClr>
                <a:schemeClr val="dk1"/>
              </a:buClr>
              <a:buSzPts val="2000"/>
              <a:buFont typeface="Noto Sans Symbols"/>
              <a:buNone/>
            </a:pPr>
            <a:endParaRPr sz="2000" b="1" i="0" u="none" strike="noStrike" cap="none">
              <a:solidFill>
                <a:srgbClr val="FF0000"/>
              </a:solidFill>
              <a:latin typeface="Trebuchet MS"/>
              <a:ea typeface="Trebuchet MS"/>
              <a:cs typeface="Trebuchet MS"/>
              <a:sym typeface="Trebuchet MS"/>
            </a:endParaRPr>
          </a:p>
          <a:p>
            <a:pPr marL="806450" marR="0" lvl="2" indent="-349250" algn="just" rtl="0">
              <a:spcBef>
                <a:spcPts val="0"/>
              </a:spcBef>
              <a:spcAft>
                <a:spcPts val="0"/>
              </a:spcAft>
              <a:buClr>
                <a:schemeClr val="dk1"/>
              </a:buClr>
              <a:buSzPts val="3200"/>
              <a:buFont typeface="Noto Sans Symbols"/>
              <a:buChar char="⮚"/>
            </a:pPr>
            <a:r>
              <a:rPr lang="en-US" sz="3200" b="1" i="0" u="none" strike="noStrike" cap="none">
                <a:solidFill>
                  <a:schemeClr val="dk1"/>
                </a:solidFill>
                <a:latin typeface="Trebuchet MS"/>
                <a:ea typeface="Trebuchet MS"/>
                <a:cs typeface="Trebuchet MS"/>
                <a:sym typeface="Trebuchet MS"/>
              </a:rPr>
              <a:t>For AEA Policies :</a:t>
            </a:r>
            <a:r>
              <a:rPr lang="en-US" sz="3200" b="1" i="0" u="none" strike="noStrike" cap="none">
                <a:solidFill>
                  <a:srgbClr val="FF0000"/>
                </a:solidFill>
                <a:latin typeface="Trebuchet MS"/>
                <a:ea typeface="Trebuchet MS"/>
                <a:cs typeface="Trebuchet MS"/>
                <a:sym typeface="Trebuchet MS"/>
              </a:rPr>
              <a:t> </a:t>
            </a:r>
            <a:endParaRPr/>
          </a:p>
          <a:p>
            <a:pPr marL="349250" marR="0" lvl="1" indent="-196850" algn="just" rtl="0">
              <a:spcBef>
                <a:spcPts val="0"/>
              </a:spcBef>
              <a:spcAft>
                <a:spcPts val="0"/>
              </a:spcAft>
              <a:buClr>
                <a:schemeClr val="dk1"/>
              </a:buClr>
              <a:buSzPts val="2400"/>
              <a:buFont typeface="Noto Sans Symbols"/>
              <a:buNone/>
            </a:pPr>
            <a:endParaRPr sz="2400" b="1" i="0" u="none" strike="noStrike" cap="none">
              <a:solidFill>
                <a:srgbClr val="FF0000"/>
              </a:solidFill>
              <a:latin typeface="Trebuchet MS"/>
              <a:ea typeface="Trebuchet MS"/>
              <a:cs typeface="Trebuchet MS"/>
              <a:sym typeface="Trebuchet MS"/>
            </a:endParaRPr>
          </a:p>
          <a:p>
            <a:pPr marL="349250" marR="0" lvl="1" indent="-196850" algn="just" rtl="0">
              <a:spcBef>
                <a:spcPts val="0"/>
              </a:spcBef>
              <a:spcAft>
                <a:spcPts val="0"/>
              </a:spcAft>
              <a:buClr>
                <a:schemeClr val="dk1"/>
              </a:buClr>
              <a:buSzPts val="2400"/>
              <a:buFont typeface="Noto Sans Symbols"/>
              <a:buNone/>
            </a:pPr>
            <a:endParaRPr sz="2400" b="1" i="0" u="none" strike="noStrike" cap="none">
              <a:solidFill>
                <a:srgbClr val="FF0000"/>
              </a:solidFill>
              <a:latin typeface="Trebuchet MS"/>
              <a:ea typeface="Trebuchet MS"/>
              <a:cs typeface="Trebuchet MS"/>
              <a:sym typeface="Trebuchet MS"/>
            </a:endParaRPr>
          </a:p>
          <a:p>
            <a:pPr marL="349250" marR="0" lvl="1" indent="-196850" algn="just" rtl="0">
              <a:spcBef>
                <a:spcPts val="0"/>
              </a:spcBef>
              <a:spcAft>
                <a:spcPts val="0"/>
              </a:spcAft>
              <a:buClr>
                <a:schemeClr val="dk1"/>
              </a:buClr>
              <a:buSzPts val="2400"/>
              <a:buFont typeface="Noto Sans Symbols"/>
              <a:buNone/>
            </a:pPr>
            <a:endParaRPr sz="2400" b="1" i="0" u="none" strike="noStrike" cap="none">
              <a:solidFill>
                <a:srgbClr val="FF0000"/>
              </a:solidFill>
              <a:latin typeface="Trebuchet MS"/>
              <a:ea typeface="Trebuchet MS"/>
              <a:cs typeface="Trebuchet MS"/>
              <a:sym typeface="Trebuchet MS"/>
            </a:endParaRPr>
          </a:p>
          <a:p>
            <a:pPr marL="349250" marR="0" lvl="1" indent="-222250" algn="just" rtl="0">
              <a:spcBef>
                <a:spcPts val="0"/>
              </a:spcBef>
              <a:spcAft>
                <a:spcPts val="0"/>
              </a:spcAft>
              <a:buClr>
                <a:schemeClr val="dk1"/>
              </a:buClr>
              <a:buSzPts val="2000"/>
              <a:buFont typeface="Noto Sans Symbols"/>
              <a:buNone/>
            </a:pPr>
            <a:endParaRPr sz="2000" b="1" i="0" u="none" strike="noStrike" cap="none">
              <a:solidFill>
                <a:srgbClr val="FF0000"/>
              </a:solidFill>
              <a:latin typeface="Trebuchet MS"/>
              <a:ea typeface="Trebuchet MS"/>
              <a:cs typeface="Trebuchet MS"/>
              <a:sym typeface="Trebuchet MS"/>
            </a:endParaRPr>
          </a:p>
        </p:txBody>
      </p:sp>
      <p:graphicFrame>
        <p:nvGraphicFramePr>
          <p:cNvPr id="832" name="Google Shape;832;p95"/>
          <p:cNvGraphicFramePr/>
          <p:nvPr/>
        </p:nvGraphicFramePr>
        <p:xfrm>
          <a:off x="252000" y="3152865"/>
          <a:ext cx="8640000" cy="2577390"/>
        </p:xfrm>
        <a:graphic>
          <a:graphicData uri="http://schemas.openxmlformats.org/drawingml/2006/table">
            <a:tbl>
              <a:tblPr firstRow="1" bandRow="1">
                <a:noFill/>
                <a:tableStyleId>{D76A10A5-5DC5-4797-94AC-70420B3E1123}</a:tableStyleId>
              </a:tblPr>
              <a:tblGrid>
                <a:gridCol w="4320000"/>
                <a:gridCol w="4320000"/>
              </a:tblGrid>
              <a:tr h="931450">
                <a:tc>
                  <a:txBody>
                    <a:bodyPr/>
                    <a:lstStyle/>
                    <a:p>
                      <a:pPr marL="0" marR="0" lvl="0" indent="0" algn="ctr" rtl="0">
                        <a:spcBef>
                          <a:spcPts val="0"/>
                        </a:spcBef>
                        <a:spcAft>
                          <a:spcPts val="0"/>
                        </a:spcAft>
                        <a:buNone/>
                      </a:pPr>
                      <a:r>
                        <a:rPr lang="en-US" sz="2800" b="1">
                          <a:solidFill>
                            <a:srgbClr val="FFFF00"/>
                          </a:solidFill>
                          <a:latin typeface="Trebuchet MS"/>
                          <a:ea typeface="Trebuchet MS"/>
                          <a:cs typeface="Trebuchet MS"/>
                          <a:sym typeface="Trebuchet MS"/>
                        </a:rPr>
                        <a:t>Premium Paying Term</a:t>
                      </a:r>
                      <a:endParaRPr sz="2800" b="1">
                        <a:solidFill>
                          <a:srgbClr val="FFFF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800" b="1">
                          <a:solidFill>
                            <a:srgbClr val="FFFF00"/>
                          </a:solidFill>
                          <a:latin typeface="Trebuchet MS"/>
                          <a:ea typeface="Trebuchet MS"/>
                          <a:cs typeface="Trebuchet MS"/>
                          <a:sym typeface="Trebuchet MS"/>
                        </a:rPr>
                        <a:t>Incentive Structure</a:t>
                      </a:r>
                      <a:endParaRPr sz="2800" b="1">
                        <a:solidFill>
                          <a:srgbClr val="FFFF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04400">
                <a:tc>
                  <a:txBody>
                    <a:bodyPr/>
                    <a:lstStyle/>
                    <a:p>
                      <a:pPr marL="0" marR="0" lvl="0" indent="0" algn="ctr" rtl="0">
                        <a:spcBef>
                          <a:spcPts val="0"/>
                        </a:spcBef>
                        <a:spcAft>
                          <a:spcPts val="0"/>
                        </a:spcAft>
                        <a:buNone/>
                      </a:pPr>
                      <a:r>
                        <a:rPr lang="en-US" sz="2400" b="0">
                          <a:solidFill>
                            <a:srgbClr val="FF0000"/>
                          </a:solidFill>
                          <a:latin typeface="Trebuchet MS"/>
                          <a:ea typeface="Trebuchet MS"/>
                          <a:cs typeface="Trebuchet MS"/>
                          <a:sym typeface="Trebuchet MS"/>
                        </a:rPr>
                        <a:t>Less than or equal to 15 years</a:t>
                      </a:r>
                      <a:endParaRPr sz="2400" b="0">
                        <a:solidFill>
                          <a:srgbClr val="FF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0">
                          <a:solidFill>
                            <a:srgbClr val="FF0000"/>
                          </a:solidFill>
                          <a:latin typeface="Trebuchet MS"/>
                          <a:ea typeface="Trebuchet MS"/>
                          <a:cs typeface="Trebuchet MS"/>
                          <a:sym typeface="Trebuchet MS"/>
                        </a:rPr>
                        <a:t> 5% of first year premium income</a:t>
                      </a:r>
                      <a:endParaRPr sz="2400" b="0">
                        <a:solidFill>
                          <a:srgbClr val="FF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755775">
                <a:tc>
                  <a:txBody>
                    <a:bodyPr/>
                    <a:lstStyle/>
                    <a:p>
                      <a:pPr marL="0" marR="0" lvl="0" indent="0" algn="ctr" rtl="0">
                        <a:spcBef>
                          <a:spcPts val="0"/>
                        </a:spcBef>
                        <a:spcAft>
                          <a:spcPts val="0"/>
                        </a:spcAft>
                        <a:buNone/>
                      </a:pPr>
                      <a:r>
                        <a:rPr lang="en-US" sz="2400" b="0">
                          <a:solidFill>
                            <a:srgbClr val="FF0000"/>
                          </a:solidFill>
                          <a:latin typeface="Trebuchet MS"/>
                          <a:ea typeface="Trebuchet MS"/>
                          <a:cs typeface="Trebuchet MS"/>
                          <a:sym typeface="Trebuchet MS"/>
                        </a:rPr>
                        <a:t>With term beyond 15 years</a:t>
                      </a:r>
                      <a:endParaRPr sz="2400" b="0">
                        <a:solidFill>
                          <a:srgbClr val="FF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0">
                          <a:solidFill>
                            <a:srgbClr val="FF0000"/>
                          </a:solidFill>
                          <a:latin typeface="Trebuchet MS"/>
                          <a:ea typeface="Trebuchet MS"/>
                          <a:cs typeface="Trebuchet MS"/>
                          <a:sym typeface="Trebuchet MS"/>
                        </a:rPr>
                        <a:t>7% of first year premium income</a:t>
                      </a:r>
                      <a:endParaRPr sz="2400" b="0">
                        <a:solidFill>
                          <a:srgbClr val="FF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96"/>
          <p:cNvSpPr txBox="1"/>
          <p:nvPr/>
        </p:nvSpPr>
        <p:spPr>
          <a:xfrm>
            <a:off x="0" y="533400"/>
            <a:ext cx="714330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Incentive Structure for Sales Force :</a:t>
            </a:r>
            <a:endParaRPr sz="3200" b="1">
              <a:solidFill>
                <a:sysClr val="windowText" lastClr="000000"/>
              </a:solidFill>
              <a:latin typeface="Trebuchet MS"/>
              <a:ea typeface="Trebuchet MS"/>
              <a:cs typeface="Trebuchet MS"/>
              <a:sym typeface="Trebuchet MS"/>
            </a:endParaRPr>
          </a:p>
        </p:txBody>
      </p:sp>
      <p:sp>
        <p:nvSpPr>
          <p:cNvPr id="838" name="Google Shape;838;p96"/>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49250" marR="0" lvl="1" indent="-184150" algn="just" rtl="0">
              <a:spcBef>
                <a:spcPts val="0"/>
              </a:spcBef>
              <a:spcAft>
                <a:spcPts val="0"/>
              </a:spcAft>
              <a:buClr>
                <a:schemeClr val="dk1"/>
              </a:buClr>
              <a:buSzPts val="2600"/>
              <a:buFont typeface="Noto Sans Symbols"/>
              <a:buNone/>
            </a:pPr>
            <a:endParaRPr sz="2600" b="0" i="0" u="none" strike="noStrike" cap="none">
              <a:solidFill>
                <a:schemeClr val="dk1"/>
              </a:solidFill>
              <a:latin typeface="Trebuchet MS"/>
              <a:ea typeface="Trebuchet MS"/>
              <a:cs typeface="Trebuchet MS"/>
              <a:sym typeface="Trebuchet MS"/>
            </a:endParaRPr>
          </a:p>
        </p:txBody>
      </p:sp>
      <p:sp>
        <p:nvSpPr>
          <p:cNvPr id="839" name="Google Shape;839;p96"/>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rgbClr val="FF0000"/>
              </a:buClr>
              <a:buSzPts val="3600"/>
              <a:buFont typeface="Noto Sans Symbols"/>
              <a:buChar char="⮚"/>
            </a:pPr>
            <a:r>
              <a:rPr lang="en-US" sz="3600" b="1" i="0" u="none" strike="noStrike" cap="none">
                <a:solidFill>
                  <a:srgbClr val="FF0000"/>
                </a:solidFill>
                <a:latin typeface="Trebuchet MS"/>
                <a:ea typeface="Trebuchet MS"/>
                <a:cs typeface="Trebuchet MS"/>
                <a:sym typeface="Trebuchet MS"/>
              </a:rPr>
              <a:t>Renewal Incentive for PLI :</a:t>
            </a:r>
            <a:endParaRPr/>
          </a:p>
          <a:p>
            <a:pPr marL="349250" marR="0" lvl="1" indent="-349250" algn="just" rtl="0">
              <a:spcBef>
                <a:spcPts val="0"/>
              </a:spcBef>
              <a:spcAft>
                <a:spcPts val="0"/>
              </a:spcAft>
              <a:buNone/>
            </a:pPr>
            <a:endParaRPr sz="2400" b="1" i="0" u="none" strike="noStrike" cap="none">
              <a:solidFill>
                <a:srgbClr val="FF0000"/>
              </a:solidFill>
              <a:latin typeface="Trebuchet MS"/>
              <a:ea typeface="Trebuchet MS"/>
              <a:cs typeface="Trebuchet MS"/>
              <a:sym typeface="Trebuchet MS"/>
            </a:endParaRPr>
          </a:p>
          <a:p>
            <a:pPr marL="349250" marR="0" lvl="1" indent="-349250" algn="just" rtl="0">
              <a:spcBef>
                <a:spcPts val="0"/>
              </a:spcBef>
              <a:spcAft>
                <a:spcPts val="0"/>
              </a:spcAft>
              <a:buClr>
                <a:schemeClr val="dk1"/>
              </a:buClr>
              <a:buSzPts val="2800"/>
              <a:buFont typeface="Noto Sans Symbols"/>
              <a:buChar char="⮚"/>
            </a:pPr>
            <a:r>
              <a:rPr lang="en-US" sz="2800" b="0" i="0" u="none" strike="noStrike" cap="none">
                <a:solidFill>
                  <a:schemeClr val="dk1"/>
                </a:solidFill>
                <a:latin typeface="Trebuchet MS"/>
                <a:ea typeface="Trebuchet MS"/>
                <a:cs typeface="Trebuchet MS"/>
                <a:sym typeface="Trebuchet MS"/>
              </a:rPr>
              <a:t>Renewal Incentive @ 1% of renewal premium will be payable to all sales force of PLI.</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97"/>
          <p:cNvSpPr txBox="1"/>
          <p:nvPr/>
        </p:nvSpPr>
        <p:spPr>
          <a:xfrm>
            <a:off x="0" y="533400"/>
            <a:ext cx="714330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ysClr val="windowText" lastClr="000000"/>
                </a:solidFill>
                <a:latin typeface="Trebuchet MS"/>
                <a:ea typeface="Trebuchet MS"/>
                <a:cs typeface="Trebuchet MS"/>
                <a:sym typeface="Trebuchet MS"/>
              </a:rPr>
              <a:t>Incentive Structure for Sales Force :</a:t>
            </a:r>
            <a:endParaRPr sz="3200" b="1">
              <a:solidFill>
                <a:sysClr val="windowText" lastClr="000000"/>
              </a:solidFill>
              <a:latin typeface="Trebuchet MS"/>
              <a:ea typeface="Trebuchet MS"/>
              <a:cs typeface="Trebuchet MS"/>
              <a:sym typeface="Trebuchet MS"/>
            </a:endParaRPr>
          </a:p>
        </p:txBody>
      </p:sp>
      <p:sp>
        <p:nvSpPr>
          <p:cNvPr id="845" name="Google Shape;845;p97"/>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49250" marR="0" lvl="1" indent="-184150" algn="just" rtl="0">
              <a:spcBef>
                <a:spcPts val="0"/>
              </a:spcBef>
              <a:spcAft>
                <a:spcPts val="0"/>
              </a:spcAft>
              <a:buClr>
                <a:schemeClr val="dk1"/>
              </a:buClr>
              <a:buSzPts val="2600"/>
              <a:buFont typeface="Noto Sans Symbols"/>
              <a:buNone/>
            </a:pPr>
            <a:endParaRPr sz="2600" b="0" i="0" u="none" strike="noStrike" cap="none">
              <a:solidFill>
                <a:schemeClr val="dk1"/>
              </a:solidFill>
              <a:latin typeface="Trebuchet MS"/>
              <a:ea typeface="Trebuchet MS"/>
              <a:cs typeface="Trebuchet MS"/>
              <a:sym typeface="Trebuchet MS"/>
            </a:endParaRPr>
          </a:p>
        </p:txBody>
      </p:sp>
      <p:sp>
        <p:nvSpPr>
          <p:cNvPr id="846" name="Google Shape;846;p97"/>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rgbClr val="FF0000"/>
              </a:buClr>
              <a:buSzPts val="3600"/>
              <a:buFont typeface="Noto Sans Symbols"/>
              <a:buChar char="⮚"/>
            </a:pPr>
            <a:r>
              <a:rPr lang="en-US" sz="3600" b="1" i="0" u="none" strike="noStrike" cap="none">
                <a:solidFill>
                  <a:srgbClr val="FF0000"/>
                </a:solidFill>
                <a:latin typeface="Trebuchet MS"/>
                <a:ea typeface="Trebuchet MS"/>
                <a:cs typeface="Trebuchet MS"/>
                <a:sym typeface="Trebuchet MS"/>
              </a:rPr>
              <a:t>Incentive for RPLI </a:t>
            </a:r>
            <a:r>
              <a:rPr lang="en-US" sz="2400" b="1" i="0" u="none" strike="noStrike" cap="none">
                <a:solidFill>
                  <a:srgbClr val="FF0000"/>
                </a:solidFill>
                <a:latin typeface="Trebuchet MS"/>
                <a:ea typeface="Trebuchet MS"/>
                <a:cs typeface="Trebuchet MS"/>
                <a:sym typeface="Trebuchet MS"/>
              </a:rPr>
              <a:t>(All category of sales force)</a:t>
            </a:r>
            <a:r>
              <a:rPr lang="en-US" sz="3600" b="1" i="0" u="none" strike="noStrike" cap="none">
                <a:solidFill>
                  <a:srgbClr val="FF0000"/>
                </a:solidFill>
                <a:latin typeface="Trebuchet MS"/>
                <a:ea typeface="Trebuchet MS"/>
                <a:cs typeface="Trebuchet MS"/>
                <a:sym typeface="Trebuchet MS"/>
              </a:rPr>
              <a:t>:</a:t>
            </a:r>
            <a:endParaRPr/>
          </a:p>
          <a:p>
            <a:pPr marL="806450" marR="0" lvl="2" indent="-196850" algn="just" rtl="0">
              <a:spcBef>
                <a:spcPts val="0"/>
              </a:spcBef>
              <a:spcAft>
                <a:spcPts val="0"/>
              </a:spcAft>
              <a:buClr>
                <a:schemeClr val="dk1"/>
              </a:buClr>
              <a:buSzPts val="2400"/>
              <a:buFont typeface="Noto Sans Symbols"/>
              <a:buNone/>
            </a:pPr>
            <a:endParaRPr sz="2400" b="1" i="0" u="none" strike="noStrike" cap="none">
              <a:solidFill>
                <a:srgbClr val="FF0000"/>
              </a:solidFill>
              <a:latin typeface="Trebuchet MS"/>
              <a:ea typeface="Trebuchet MS"/>
              <a:cs typeface="Trebuchet MS"/>
              <a:sym typeface="Trebuchet MS"/>
            </a:endParaRPr>
          </a:p>
          <a:p>
            <a:pPr marL="368300" marR="0" lvl="2" indent="-349250" algn="just" rtl="0">
              <a:spcBef>
                <a:spcPts val="0"/>
              </a:spcBef>
              <a:spcAft>
                <a:spcPts val="0"/>
              </a:spcAft>
              <a:buClr>
                <a:schemeClr val="dk1"/>
              </a:buClr>
              <a:buSzPts val="3200"/>
              <a:buFont typeface="Noto Sans Symbols"/>
              <a:buChar char="⮚"/>
            </a:pPr>
            <a:r>
              <a:rPr lang="en-US" sz="3200" b="1" i="0" u="none" strike="noStrike" cap="none">
                <a:solidFill>
                  <a:schemeClr val="dk1"/>
                </a:solidFill>
                <a:latin typeface="Trebuchet MS"/>
                <a:ea typeface="Trebuchet MS"/>
                <a:cs typeface="Trebuchet MS"/>
                <a:sym typeface="Trebuchet MS"/>
              </a:rPr>
              <a:t>For all types of RPLI policies incentive will be paid as under :</a:t>
            </a:r>
            <a:r>
              <a:rPr lang="en-US" sz="3200" b="1" i="0" u="none" strike="noStrike" cap="none">
                <a:solidFill>
                  <a:srgbClr val="FF0000"/>
                </a:solidFill>
                <a:latin typeface="Trebuchet MS"/>
                <a:ea typeface="Trebuchet MS"/>
                <a:cs typeface="Trebuchet MS"/>
                <a:sym typeface="Trebuchet MS"/>
              </a:rPr>
              <a:t> </a:t>
            </a:r>
            <a:endParaRPr/>
          </a:p>
          <a:p>
            <a:pPr marL="349250" marR="0" lvl="1" indent="-222250" algn="just" rtl="0">
              <a:spcBef>
                <a:spcPts val="0"/>
              </a:spcBef>
              <a:spcAft>
                <a:spcPts val="0"/>
              </a:spcAft>
              <a:buClr>
                <a:schemeClr val="dk1"/>
              </a:buClr>
              <a:buSzPts val="2000"/>
              <a:buFont typeface="Noto Sans Symbols"/>
              <a:buNone/>
            </a:pPr>
            <a:endParaRPr sz="2000" b="1" i="0" u="none" strike="noStrike" cap="none">
              <a:solidFill>
                <a:srgbClr val="FF0000"/>
              </a:solidFill>
              <a:latin typeface="Trebuchet MS"/>
              <a:ea typeface="Trebuchet MS"/>
              <a:cs typeface="Trebuchet MS"/>
              <a:sym typeface="Trebuchet MS"/>
            </a:endParaRPr>
          </a:p>
          <a:p>
            <a:pPr marL="361950" marR="0" lvl="1" indent="-361950" algn="just" rtl="0">
              <a:spcBef>
                <a:spcPts val="0"/>
              </a:spcBef>
              <a:spcAft>
                <a:spcPts val="0"/>
              </a:spcAft>
              <a:buClr>
                <a:schemeClr val="dk1"/>
              </a:buClr>
              <a:buSzPts val="2800"/>
              <a:buFont typeface="Trebuchet MS"/>
              <a:buAutoNum type="romanLcParenR"/>
            </a:pPr>
            <a:r>
              <a:rPr lang="en-US" sz="2800" b="1" i="0" u="none" strike="noStrike" cap="none">
                <a:solidFill>
                  <a:schemeClr val="dk1"/>
                </a:solidFill>
                <a:latin typeface="Trebuchet MS"/>
                <a:ea typeface="Trebuchet MS"/>
                <a:cs typeface="Trebuchet MS"/>
                <a:sym typeface="Trebuchet MS"/>
              </a:rPr>
              <a:t>Procurement Incentive:</a:t>
            </a:r>
            <a:endParaRPr/>
          </a:p>
          <a:p>
            <a:pPr marL="571500" marR="0" lvl="1" indent="-571500" algn="just" rtl="0">
              <a:spcBef>
                <a:spcPts val="0"/>
              </a:spcBef>
              <a:spcAft>
                <a:spcPts val="0"/>
              </a:spcAft>
              <a:buNone/>
            </a:pPr>
            <a:r>
              <a:rPr lang="en-US" sz="2800" b="1" i="0" u="none" strike="noStrike" cap="none">
                <a:solidFill>
                  <a:schemeClr val="dk1"/>
                </a:solidFill>
                <a:latin typeface="Trebuchet MS"/>
                <a:ea typeface="Trebuchet MS"/>
                <a:cs typeface="Trebuchet MS"/>
                <a:sym typeface="Trebuchet MS"/>
              </a:rPr>
              <a:t>    - 10% of first year premium income.</a:t>
            </a:r>
            <a:endParaRPr/>
          </a:p>
          <a:p>
            <a:pPr marL="349250" marR="0" lvl="1" indent="-171450" algn="just" rtl="0">
              <a:spcBef>
                <a:spcPts val="0"/>
              </a:spcBef>
              <a:spcAft>
                <a:spcPts val="0"/>
              </a:spcAft>
              <a:buClr>
                <a:schemeClr val="dk1"/>
              </a:buClr>
              <a:buSzPts val="2800"/>
              <a:buFont typeface="Noto Sans Symbols"/>
              <a:buNone/>
            </a:pPr>
            <a:endParaRPr sz="2800" b="1" i="0" u="none" strike="noStrike" cap="none">
              <a:solidFill>
                <a:schemeClr val="dk1"/>
              </a:solidFill>
              <a:latin typeface="Trebuchet MS"/>
              <a:ea typeface="Trebuchet MS"/>
              <a:cs typeface="Trebuchet MS"/>
              <a:sym typeface="Trebuchet MS"/>
            </a:endParaRPr>
          </a:p>
          <a:p>
            <a:pPr marL="349250" marR="0" lvl="1" indent="-349250" algn="just" rtl="0">
              <a:spcBef>
                <a:spcPts val="0"/>
              </a:spcBef>
              <a:spcAft>
                <a:spcPts val="0"/>
              </a:spcAft>
              <a:buNone/>
            </a:pPr>
            <a:r>
              <a:rPr lang="en-US" sz="2800" b="1" i="0" u="none" strike="noStrike" cap="none">
                <a:solidFill>
                  <a:schemeClr val="dk1"/>
                </a:solidFill>
                <a:latin typeface="Trebuchet MS"/>
                <a:ea typeface="Trebuchet MS"/>
                <a:cs typeface="Trebuchet MS"/>
                <a:sym typeface="Trebuchet MS"/>
              </a:rPr>
              <a:t>Ii) Renewal Incentive:</a:t>
            </a:r>
            <a:endParaRPr/>
          </a:p>
          <a:p>
            <a:pPr marL="349250" marR="0" lvl="1" indent="-349250" algn="just" rtl="0">
              <a:spcBef>
                <a:spcPts val="0"/>
              </a:spcBef>
              <a:spcAft>
                <a:spcPts val="0"/>
              </a:spcAft>
              <a:buNone/>
            </a:pPr>
            <a:r>
              <a:rPr lang="en-US" sz="2800" b="1" i="0" u="none" strike="noStrike" cap="none">
                <a:solidFill>
                  <a:schemeClr val="dk1"/>
                </a:solidFill>
                <a:latin typeface="Trebuchet MS"/>
                <a:ea typeface="Trebuchet MS"/>
                <a:cs typeface="Trebuchet MS"/>
                <a:sym typeface="Trebuchet MS"/>
              </a:rPr>
              <a:t>	- 2.5% of renewal premium income in respect of policies procured on or after 01.10.2009.</a:t>
            </a:r>
            <a:endParaRPr sz="2000" b="1" i="0" u="none" strike="noStrike" cap="none">
              <a:solidFill>
                <a:srgbClr val="FF0000"/>
              </a:solidFill>
              <a:latin typeface="Trebuchet MS"/>
              <a:ea typeface="Trebuchet MS"/>
              <a:cs typeface="Trebuchet MS"/>
              <a:sym typeface="Trebuchet MS"/>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98"/>
          <p:cNvSpPr txBox="1"/>
          <p:nvPr/>
        </p:nvSpPr>
        <p:spPr>
          <a:xfrm>
            <a:off x="0" y="533400"/>
            <a:ext cx="67120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ysClr val="windowText" lastClr="000000"/>
                </a:solidFill>
                <a:latin typeface="Trebuchet MS"/>
                <a:ea typeface="Trebuchet MS"/>
                <a:cs typeface="Trebuchet MS"/>
                <a:sym typeface="Trebuchet MS"/>
              </a:rPr>
              <a:t>Incentive on Online/Cash/Pay Policies :</a:t>
            </a:r>
            <a:endParaRPr sz="2800" b="1">
              <a:solidFill>
                <a:sysClr val="windowText" lastClr="000000"/>
              </a:solidFill>
              <a:latin typeface="Trebuchet MS"/>
              <a:ea typeface="Trebuchet MS"/>
              <a:cs typeface="Trebuchet MS"/>
              <a:sym typeface="Trebuchet MS"/>
            </a:endParaRPr>
          </a:p>
        </p:txBody>
      </p:sp>
      <p:sp>
        <p:nvSpPr>
          <p:cNvPr id="852" name="Google Shape;852;p98"/>
          <p:cNvSpPr txBo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49250" marR="0" lvl="1" indent="-184150" algn="just" rtl="0">
              <a:spcBef>
                <a:spcPts val="0"/>
              </a:spcBef>
              <a:spcAft>
                <a:spcPts val="0"/>
              </a:spcAft>
              <a:buClr>
                <a:schemeClr val="dk1"/>
              </a:buClr>
              <a:buSzPts val="2600"/>
              <a:buFont typeface="Noto Sans Symbols"/>
              <a:buNone/>
            </a:pPr>
            <a:endParaRPr sz="2600" b="0" i="0" u="none" strike="noStrike" cap="none">
              <a:solidFill>
                <a:schemeClr val="dk1"/>
              </a:solidFill>
              <a:latin typeface="Trebuchet MS"/>
              <a:ea typeface="Trebuchet MS"/>
              <a:cs typeface="Trebuchet MS"/>
              <a:sym typeface="Trebuchet MS"/>
            </a:endParaRPr>
          </a:p>
        </p:txBody>
      </p:sp>
      <p:sp>
        <p:nvSpPr>
          <p:cNvPr id="853" name="Google Shape;853;p98"/>
          <p:cNvSpPr txBox="1"/>
          <p:nvPr/>
        </p:nvSpPr>
        <p:spPr>
          <a:xfrm>
            <a:off x="171450" y="1571625"/>
            <a:ext cx="8786813" cy="5286375"/>
          </a:xfrm>
          <a:prstGeom prst="rect">
            <a:avLst/>
          </a:prstGeom>
          <a:noFill/>
          <a:ln>
            <a:noFill/>
          </a:ln>
        </p:spPr>
        <p:txBody>
          <a:bodyPr spcFirstLastPara="1" wrap="square" lIns="91425" tIns="45700" rIns="91425" bIns="45700" anchor="t" anchorCtr="0">
            <a:noAutofit/>
          </a:bodyPr>
          <a:lstStyle/>
          <a:p>
            <a:pPr marL="349250" marR="0" lvl="1" indent="-349250" algn="just" rtl="0">
              <a:spcBef>
                <a:spcPts val="0"/>
              </a:spcBef>
              <a:spcAft>
                <a:spcPts val="0"/>
              </a:spcAft>
              <a:buClr>
                <a:srgbClr val="00B050"/>
              </a:buClr>
              <a:buSzPts val="3200"/>
              <a:buFont typeface="Noto Sans Symbols"/>
              <a:buChar char="⮚"/>
            </a:pPr>
            <a:r>
              <a:rPr lang="en-US" sz="3200" b="1" i="0" u="none" strike="noStrike" cap="none" dirty="0">
                <a:solidFill>
                  <a:srgbClr val="00B050"/>
                </a:solidFill>
                <a:latin typeface="Calibri" pitchFamily="34" charset="0"/>
                <a:ea typeface="Calibri" pitchFamily="34" charset="0"/>
                <a:cs typeface="Calibri" pitchFamily="34" charset="0"/>
                <a:sym typeface="Trebuchet MS"/>
              </a:rPr>
              <a:t>Procurement Incentive will be payable on PLI/RPLI policies in case of Online/Cash/Pay policies.</a:t>
            </a:r>
            <a:endParaRPr b="1">
              <a:latin typeface="Calibri" pitchFamily="34" charset="0"/>
              <a:ea typeface="Calibri" pitchFamily="34" charset="0"/>
              <a:cs typeface="Calibri" pitchFamily="34" charset="0"/>
            </a:endParaRPr>
          </a:p>
          <a:p>
            <a:pPr marL="349250" marR="0" lvl="1" indent="-349250" algn="just" rtl="0">
              <a:spcBef>
                <a:spcPts val="2400"/>
              </a:spcBef>
              <a:spcAft>
                <a:spcPts val="0"/>
              </a:spcAft>
              <a:buClr>
                <a:srgbClr val="00B050"/>
              </a:buClr>
              <a:buSzPts val="3200"/>
              <a:buFont typeface="Noto Sans Symbols"/>
              <a:buChar char="⮚"/>
            </a:pPr>
            <a:r>
              <a:rPr lang="en-US" sz="3200" b="1" i="0" u="none" strike="noStrike" cap="none" dirty="0">
                <a:solidFill>
                  <a:srgbClr val="00B050"/>
                </a:solidFill>
                <a:latin typeface="Calibri" pitchFamily="34" charset="0"/>
                <a:ea typeface="Calibri" pitchFamily="34" charset="0"/>
                <a:cs typeface="Calibri" pitchFamily="34" charset="0"/>
                <a:sym typeface="Trebuchet MS"/>
              </a:rPr>
              <a:t>Renewal Incentive will be payable on PLI/RPLI policies in case of Online/Cash policies.</a:t>
            </a:r>
            <a:endParaRPr b="1">
              <a:latin typeface="Calibri" pitchFamily="34" charset="0"/>
              <a:ea typeface="Calibri" pitchFamily="34" charset="0"/>
              <a:cs typeface="Calibri" pitchFamily="34" charset="0"/>
            </a:endParaRPr>
          </a:p>
          <a:p>
            <a:pPr marL="349250" marR="0" lvl="1" indent="-349250" algn="just" rtl="0">
              <a:spcBef>
                <a:spcPts val="2400"/>
              </a:spcBef>
              <a:spcAft>
                <a:spcPts val="0"/>
              </a:spcAft>
              <a:buClr>
                <a:srgbClr val="FF0000"/>
              </a:buClr>
              <a:buSzPts val="3200"/>
              <a:buFont typeface="Noto Sans Symbols"/>
              <a:buChar char="⮚"/>
            </a:pPr>
            <a:r>
              <a:rPr lang="en-US" sz="3200" b="1" i="0" u="none" strike="noStrike" cap="none" dirty="0">
                <a:solidFill>
                  <a:srgbClr val="FF0000"/>
                </a:solidFill>
                <a:latin typeface="Calibri" pitchFamily="34" charset="0"/>
                <a:ea typeface="Calibri" pitchFamily="34" charset="0"/>
                <a:cs typeface="Calibri" pitchFamily="34" charset="0"/>
                <a:sym typeface="Trebuchet MS"/>
              </a:rPr>
              <a:t>No Renewal Incentive will be payable in case of pay policies.</a:t>
            </a:r>
            <a:endParaRPr sz="3200" b="1" i="0" u="none" strike="noStrike" cap="none">
              <a:solidFill>
                <a:srgbClr val="00B050"/>
              </a:solidFill>
              <a:latin typeface="Calibri" pitchFamily="34" charset="0"/>
              <a:ea typeface="Calibri" pitchFamily="34" charset="0"/>
              <a:cs typeface="Calibri" pitchFamily="34" charset="0"/>
              <a:sym typeface="Trebuchet MS"/>
            </a:endParaRPr>
          </a:p>
        </p:txBody>
      </p:sp>
    </p:spTree>
  </p:cSld>
  <p:clrMapOvr>
    <a:masterClrMapping/>
  </p:clrMapOvr>
</p:sld>
</file>

<file path=ppt/theme/theme1.xml><?xml version="1.0" encoding="utf-8"?>
<a:theme xmlns:a="http://schemas.openxmlformats.org/drawingml/2006/main" name="New Theme 04042025">
  <a:themeElements>
    <a:clrScheme name="Custom 1">
      <a:dk1>
        <a:sysClr val="windowText" lastClr="000000"/>
      </a:dk1>
      <a:lt1>
        <a:sysClr val="window" lastClr="FFFFFF"/>
      </a:lt1>
      <a:dk2>
        <a:srgbClr val="000000"/>
      </a:dk2>
      <a:lt2>
        <a:srgbClr val="EEECE1"/>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Theme 04042025</Template>
  <TotalTime>174</TotalTime>
  <Words>7083</Words>
  <PresentationFormat>On-screen Show (4:3)</PresentationFormat>
  <Paragraphs>1081</Paragraphs>
  <Slides>103</Slides>
  <Notes>103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103</vt:i4>
      </vt:variant>
    </vt:vector>
  </HeadingPairs>
  <TitlesOfParts>
    <vt:vector size="113" baseType="lpstr">
      <vt:lpstr>Arial</vt:lpstr>
      <vt:lpstr>Arial Black</vt:lpstr>
      <vt:lpstr>Anton</vt:lpstr>
      <vt:lpstr>Trebuchet MS</vt:lpstr>
      <vt:lpstr>Calibri</vt:lpstr>
      <vt:lpstr>Noto Sans Symbols</vt:lpstr>
      <vt:lpstr>Times New Roman</vt:lpstr>
      <vt:lpstr>Courier New</vt:lpstr>
      <vt:lpstr>Century</vt:lpstr>
      <vt:lpstr>New Theme 04042025</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dhirajdas1991@outlook.com</cp:lastModifiedBy>
  <cp:revision>37</cp:revision>
  <dcterms:created xsi:type="dcterms:W3CDTF">2006-08-16T00:00:00Z</dcterms:created>
  <dcterms:modified xsi:type="dcterms:W3CDTF">2025-04-04T08:42:28Z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1033-11.2.0.10078</vt:lpwstr>
  </property>
</Properties>
</file>