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8"/>
  </p:notesMasterIdLst>
  <p:sldIdLst>
    <p:sldId id="493" r:id="rId2"/>
    <p:sldId id="494" r:id="rId3"/>
    <p:sldId id="495" r:id="rId4"/>
    <p:sldId id="496" r:id="rId5"/>
    <p:sldId id="497" r:id="rId6"/>
    <p:sldId id="503" r:id="rId7"/>
    <p:sldId id="504" r:id="rId8"/>
    <p:sldId id="505" r:id="rId9"/>
    <p:sldId id="498" r:id="rId10"/>
    <p:sldId id="499" r:id="rId11"/>
    <p:sldId id="543" r:id="rId12"/>
    <p:sldId id="555" r:id="rId13"/>
    <p:sldId id="556" r:id="rId14"/>
    <p:sldId id="557" r:id="rId15"/>
    <p:sldId id="558" r:id="rId16"/>
    <p:sldId id="559" r:id="rId17"/>
    <p:sldId id="561" r:id="rId18"/>
    <p:sldId id="562" r:id="rId19"/>
    <p:sldId id="563" r:id="rId20"/>
    <p:sldId id="564" r:id="rId21"/>
    <p:sldId id="565" r:id="rId22"/>
    <p:sldId id="566" r:id="rId23"/>
    <p:sldId id="567" r:id="rId24"/>
    <p:sldId id="568" r:id="rId25"/>
    <p:sldId id="569" r:id="rId26"/>
    <p:sldId id="570" r:id="rId27"/>
  </p:sldIdLst>
  <p:sldSz cx="12192000" cy="6858000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783" autoAdjust="0"/>
  </p:normalViewPr>
  <p:slideViewPr>
    <p:cSldViewPr snapToGrid="0">
      <p:cViewPr varScale="1">
        <p:scale>
          <a:sx n="85" d="100"/>
          <a:sy n="85" d="100"/>
        </p:scale>
        <p:origin x="490" y="72"/>
      </p:cViewPr>
      <p:guideLst>
        <p:guide orient="horz" pos="528"/>
        <p:guide pos="14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698500"/>
            <a:ext cx="62055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1188"/>
            <a:ext cx="5643563" cy="4189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9073940E-24B4-48EB-AEF6-4795CD616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64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263B-795D-4547-AA9C-EFF8068E7631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133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2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48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945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5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0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6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52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8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83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10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80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51BFB2-D3E9-A5E7-8A09-0822796E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E02A000-2DD5-DFB6-8EF8-BF892A392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A178B69-1142-12AA-114D-6032A4480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A8F64B-FBFF-885E-343E-6E946CF30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2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0" y="6080125"/>
            <a:ext cx="13668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59B90-021C-4CFE-8898-6D0303543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44CBE-C87B-4476-9B2E-D25571749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2FDE8-B1CC-455E-BC31-09E085F2D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1">
          <a:gsLst>
            <a:gs pos="79000">
              <a:schemeClr val="accent4">
                <a:lumMod val="20000"/>
                <a:lumOff val="80000"/>
              </a:schemeClr>
            </a:gs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662760" y="2991342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557871" y="2919334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485863" y="2785973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63" y="675764"/>
            <a:ext cx="2249474" cy="14478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7608" y="6300850"/>
            <a:ext cx="12174392" cy="5571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en-US" sz="1800" b="1" dirty="0">
                <a:solidFill>
                  <a:srgbClr val="000000"/>
                </a:solidFill>
              </a:rPr>
              <a:t>Vision: To empower residents of India with a unique identity and a digital platform to authenticate anytime, anywhere</a:t>
            </a:r>
          </a:p>
          <a:p>
            <a:pPr algn="ctr"/>
            <a:r>
              <a:rPr lang="en-US" sz="1600" b="1" dirty="0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486400" y="212356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Unique Identification Authority of India</a:t>
            </a:r>
          </a:p>
        </p:txBody>
      </p:sp>
      <p:pic>
        <p:nvPicPr>
          <p:cNvPr id="15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374728" y="2703310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439816" y="380010"/>
            <a:ext cx="0" cy="5641278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www.14gaam.com/Image/Logo-Indian-Government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98794"/>
            <a:ext cx="1368152" cy="23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5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152790"/>
            <a:ext cx="10252400" cy="915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 u="sng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193801"/>
            <a:ext cx="11360800" cy="4898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81654" lvl="0" indent="-36124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96"/>
            </a:lvl1pPr>
            <a:lvl2pPr marL="963307" lvl="1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444960" lvl="2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926613" lvl="3" indent="-33448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08267" lvl="4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889920" lvl="5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371573" lvl="6" indent="-33448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853226" lvl="7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334879" lvl="8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" sz="948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" sz="948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79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sng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9B7057-1C5E-40A4-B74B-F731C38BE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17A023-08F4-4499-B1D9-AFD76741C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3AE9C-F564-4F53-ACD0-B2EF2BA08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0FA211-68F7-4262-B19C-733C8D935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2F828-7834-43B1-B208-177CB8A98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455BCD-91F9-4619-9DFF-E37A1891B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8941D-0C70-4D6A-9F3B-09E000EFC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1AC8CD-0DCB-47A2-9972-978070820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838200"/>
            <a:ext cx="1168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0337605-AEC3-49D0-A333-CCBD1A1FDB1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Template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7000" y="6218238"/>
            <a:ext cx="5588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509250" y="6080125"/>
            <a:ext cx="13668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3445560"/>
            <a:ext cx="742526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perspectiveRelaxedModerately"/>
              <a:lightRig rig="threePt" dir="t"/>
            </a:scene3d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smtClean="0"/>
              <a:t>Adult Enrolment -Resident Foreigner </a:t>
            </a:r>
            <a:br>
              <a:rPr lang="en-US" sz="2800" b="1" dirty="0" smtClean="0"/>
            </a:br>
            <a:r>
              <a:rPr lang="en-US" sz="2000" b="1" dirty="0" smtClean="0"/>
              <a:t>(18 Years and above)</a:t>
            </a:r>
            <a:endParaRPr lang="en-IN" sz="2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301" y="477169"/>
            <a:ext cx="10737575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+mj-lt"/>
                <a:ea typeface="Times New Roman" panose="02020603050405020304" pitchFamily="18" charset="0"/>
                <a:cs typeface="Mangal"/>
              </a:rPr>
              <a:t>Step-10 </a:t>
            </a:r>
            <a:endParaRPr lang="en-IN" sz="1400" kern="100" dirty="0">
              <a:latin typeface="+mj-lt"/>
              <a:ea typeface="Times New Roman" panose="02020603050405020304" pitchFamily="18" charset="0"/>
              <a:cs typeface="Mangal"/>
            </a:endParaRPr>
          </a:p>
          <a:p>
            <a:r>
              <a:rPr lang="en-US" sz="1600" dirty="0">
                <a:latin typeface="+mj-lt"/>
              </a:rPr>
              <a:t>Record address of the resident foreigner. Fields with (*) mark (pin code, state, district and post office) are mandatory. Email address and mobile will be auto </a:t>
            </a:r>
            <a:r>
              <a:rPr lang="en-US" sz="1600" dirty="0" smtClean="0">
                <a:latin typeface="+mj-lt"/>
              </a:rPr>
              <a:t>populated as per the details filled earlier, </a:t>
            </a:r>
            <a:r>
              <a:rPr lang="en-US" sz="1600" dirty="0">
                <a:latin typeface="+mj-lt"/>
              </a:rPr>
              <a:t>click next.</a:t>
            </a:r>
            <a:endParaRPr lang="en-US" sz="1600" kern="0" dirty="0" smtClean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3530"/>
            <a:ext cx="8138160" cy="438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7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Validate the email address and mobile number through OTP received on provided email and mobile number and click next.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65" y="1610004"/>
            <a:ext cx="81343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-159327"/>
            <a:ext cx="10737575" cy="199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IN" sz="100" b="1" kern="0" dirty="0" smtClean="0">
              <a:latin typeface="Calibri" panose="020F0502020204030204" pitchFamily="34" charset="0"/>
              <a:ea typeface="Times New Roman" panose="02020603050405020304" pitchFamily="18" charset="0"/>
              <a:cs typeface="Mang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sz="1400" kern="0" dirty="0">
                <a:latin typeface="Calibri" panose="020F0502020204030204" pitchFamily="34" charset="0"/>
              </a:rPr>
              <a:t>Enter all the details of foreigner in identity details tab.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kern="0" dirty="0" smtClean="0">
                <a:latin typeface="Calibri" panose="020F0502020204030204" pitchFamily="34" charset="0"/>
              </a:rPr>
              <a:t>Select </a:t>
            </a:r>
            <a:r>
              <a:rPr lang="en-US" sz="1400" kern="0" dirty="0">
                <a:latin typeface="Calibri" panose="020F0502020204030204" pitchFamily="34" charset="0"/>
              </a:rPr>
              <a:t>proof of identity (POI) and record document number, issue date and expiry date. In case of Nepal/Bhutan and OCI, there is No expiry date if document submitted is "Citizenship Certificate", "Voter-ID" or "OCI card"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kern="0" dirty="0" smtClean="0">
                <a:latin typeface="Calibri" panose="020F0502020204030204" pitchFamily="34" charset="0"/>
              </a:rPr>
              <a:t>Additional </a:t>
            </a:r>
            <a:r>
              <a:rPr lang="en-US" sz="1400" kern="0" dirty="0">
                <a:latin typeface="Calibri" panose="020F0502020204030204" pitchFamily="34" charset="0"/>
              </a:rPr>
              <a:t>Document (</a:t>
            </a:r>
            <a:r>
              <a:rPr lang="en-US" sz="1400" kern="0" dirty="0" err="1">
                <a:latin typeface="Calibri" panose="020F0502020204030204" pitchFamily="34" charset="0"/>
              </a:rPr>
              <a:t>e.g</a:t>
            </a:r>
            <a:r>
              <a:rPr lang="en-US" sz="1400" kern="0" dirty="0">
                <a:latin typeface="Calibri" panose="020F0502020204030204" pitchFamily="34" charset="0"/>
              </a:rPr>
              <a:t> VISA, OCI card, LTV </a:t>
            </a:r>
            <a:r>
              <a:rPr lang="en-US" sz="1400" kern="0" dirty="0" err="1">
                <a:latin typeface="Calibri" panose="020F0502020204030204" pitchFamily="34" charset="0"/>
              </a:rPr>
              <a:t>etc</a:t>
            </a:r>
            <a:r>
              <a:rPr lang="en-US" sz="1400" kern="0" dirty="0">
                <a:latin typeface="Calibri" panose="020F0502020204030204" pitchFamily="34" charset="0"/>
              </a:rPr>
              <a:t>) will be auto populated for selection in drop-down menu, according to the selection of foreigner type in the Basic Details </a:t>
            </a:r>
            <a:r>
              <a:rPr lang="en-US" sz="1400" kern="0" dirty="0" smtClean="0">
                <a:latin typeface="Calibri" panose="020F0502020204030204" pitchFamily="34" charset="0"/>
              </a:rPr>
              <a:t>tab. </a:t>
            </a:r>
            <a:r>
              <a:rPr lang="en-US" sz="1400" kern="0" dirty="0">
                <a:latin typeface="Calibri" panose="020F0502020204030204" pitchFamily="34" charset="0"/>
              </a:rPr>
              <a:t>Select the appropriate document and record details as mentioned in (a).</a:t>
            </a:r>
          </a:p>
          <a:p>
            <a:r>
              <a:rPr lang="en-US" sz="1400" kern="0" dirty="0">
                <a:latin typeface="Calibri" panose="020F0502020204030204" pitchFamily="34" charset="0"/>
              </a:rPr>
              <a:t>In case Passport selected for Nepal/Bhutan no need of additional document. Click next</a:t>
            </a:r>
            <a:endParaRPr lang="en-US" sz="1400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3525"/>
            <a:ext cx="8138160" cy="438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7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Record consent of the applicant by selecting check box and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4561"/>
            <a:ext cx="8138160" cy="438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8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Step-14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Operator to click on the scan button to scan and upload the valid document displayed as </a:t>
            </a:r>
            <a:r>
              <a:rPr lang="en-US" kern="0">
                <a:latin typeface="Calibri" panose="020F0502020204030204" pitchFamily="34" charset="0"/>
              </a:rPr>
              <a:t>per </a:t>
            </a:r>
            <a:r>
              <a:rPr lang="en-US" kern="0" smtClean="0">
                <a:latin typeface="Calibri" panose="020F0502020204030204" pitchFamily="34" charset="0"/>
              </a:rPr>
              <a:t>‘List </a:t>
            </a:r>
            <a:r>
              <a:rPr lang="en-US" kern="0" dirty="0" smtClean="0">
                <a:latin typeface="Calibri" panose="020F0502020204030204" pitchFamily="34" charset="0"/>
              </a:rPr>
              <a:t>of acceptable document for Enrolment </a:t>
            </a:r>
            <a:r>
              <a:rPr lang="en-US" kern="0" smtClean="0">
                <a:latin typeface="Calibri" panose="020F0502020204030204" pitchFamily="34" charset="0"/>
              </a:rPr>
              <a:t>and Update’.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69" y="1615114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4880113" y="3719379"/>
            <a:ext cx="1426714" cy="69359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1348" y="3329609"/>
            <a:ext cx="2216425" cy="586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Click Here to Scan Documents</a:t>
            </a:r>
            <a:endParaRPr lang="en-IN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Step-15</a:t>
            </a:r>
            <a:endParaRPr lang="en-IN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Preview of the scanned document would appear, operator shall check the document preview</a:t>
            </a:r>
          </a:p>
          <a:p>
            <a:endParaRPr lang="en-US" kern="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4565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5511527" y="4589931"/>
            <a:ext cx="1767" cy="76431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Step-16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Similarly upload all the valid documents. After the scanning is done successfully "Green Tick" symbol indicates that the upload to backend service is successful. Click next.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4562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5965330" y="3786559"/>
            <a:ext cx="3080058" cy="990274"/>
            <a:chOff x="5965330" y="3553480"/>
            <a:chExt cx="3080058" cy="990274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5965330" y="3857836"/>
              <a:ext cx="1389821" cy="282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966987" y="3857836"/>
              <a:ext cx="1388164" cy="68591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355151" y="3553480"/>
              <a:ext cx="1690237" cy="738664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Document scanned successfully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8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Step-17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face of the applicant as per process and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780338"/>
            <a:ext cx="8134350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4374777" y="1780338"/>
            <a:ext cx="8965" cy="556704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0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Step-18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the fingerprints of the resident and click </a:t>
            </a:r>
            <a:r>
              <a:rPr lang="en-US" kern="0" dirty="0" smtClean="0">
                <a:latin typeface="Calibri" panose="020F0502020204030204" pitchFamily="34" charset="0"/>
              </a:rPr>
              <a:t>next.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798264"/>
            <a:ext cx="8134350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5047129" y="1798264"/>
            <a:ext cx="8965" cy="556704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3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Step-19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both iris of the resident and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762406"/>
            <a:ext cx="8134350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5432611" y="1762406"/>
            <a:ext cx="8965" cy="556704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0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14" y="1618845"/>
            <a:ext cx="8139953" cy="44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983644" y="3968049"/>
            <a:ext cx="1416424" cy="1398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35698" y="4273824"/>
            <a:ext cx="1470991" cy="24847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</a:t>
            </a:r>
            <a:r>
              <a:rPr lang="en-IN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                                               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Please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ensure the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client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is connected on internet, then Operator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select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the option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Universal Client’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Mode Selection.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88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Step-20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Request the applicant to verify all the entered details, in the review page. After the operator’s confirmation, the details cannot be changed.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19" y="1785442"/>
            <a:ext cx="8134350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56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operator should confirm that the entered details are correct by providing his/her biometrics.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780334"/>
            <a:ext cx="8134350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71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the confirmation, operator can preview the acknowledgement slip.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60" y="1613783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48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See the Preview of acknowledgement slip and take print-out for uploading the same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2" y="1610002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7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Step-24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Scan and upload the signed enrolment form and acknowledgement slip, Resident Foreigner / NRI the "Enrolment Form" is a "2 Page" document. Scanning of both pages are required.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93" y="1615114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54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Step-25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uploading the enrolment form and acknowledgement slip submit button will be enabled. After successful submission of enrolment request following message will be displayed showing completion of the transaction.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2" y="1610003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7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4FB06C-CE61-41AC-11DF-80E03EA08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D8B025D8-CCA6-27FF-0CCE-AE48572293D4}"/>
              </a:ext>
            </a:extLst>
          </p:cNvPr>
          <p:cNvSpPr txBox="1">
            <a:spLocks/>
          </p:cNvSpPr>
          <p:nvPr/>
        </p:nvSpPr>
        <p:spPr>
          <a:xfrm>
            <a:off x="0" y="2616200"/>
            <a:ext cx="12192000" cy="677333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81269" tIns="40635" rIns="81269" bIns="40635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44" b="1" u="sng" dirty="0">
                <a:solidFill>
                  <a:schemeClr val="bg1"/>
                </a:solidFill>
                <a:sym typeface="Wingdings" panose="05000000000000000000" pitchFamily="2" charset="2"/>
              </a:rPr>
              <a:t>Thank You</a:t>
            </a:r>
            <a:endParaRPr lang="en-IN" sz="2844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8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58" y="1611129"/>
            <a:ext cx="8138160" cy="446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Universal Client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login page will appear,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Enter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Aadhaar Number’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of Operator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CAPTCHA’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for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Login.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6619461" y="3727174"/>
            <a:ext cx="1878496" cy="24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6632714" y="4068415"/>
            <a:ext cx="1878496" cy="24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8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2301" y="477169"/>
            <a:ext cx="10737575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Operator needs to give his/her biometric for authentication using - fingerprint or Iris. Fingerprint authentication is possible using slaps scanner or Single fingerprint RD device. Iris authentication is possible using dual iris scanner or single iris RD device</a:t>
            </a:r>
            <a:endParaRPr lang="en-IN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06" y="1611174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800600" y="2564296"/>
            <a:ext cx="1590261" cy="2415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7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Step-4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After biometric authentication operator receives OTP, enter 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OTP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to proceed.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105" y="1611175"/>
            <a:ext cx="81438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4563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Step-5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the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Adult 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enrolment (18 years and above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)’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under new enrolment option, click next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80145" y="3276211"/>
            <a:ext cx="990210" cy="487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4562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Step-6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“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Resident Foreigner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”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radio button in resident type option, all other fields shall get selected according to the resident type.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14682" y="2160492"/>
            <a:ext cx="8965" cy="556704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3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3531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Step-7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Enter valid email address (mandatory) and mobile number (optional). </a:t>
            </a:r>
            <a:r>
              <a:rPr lang="en-US" kern="0" dirty="0" smtClean="0">
                <a:latin typeface="Calibri" panose="020F0502020204030204" pitchFamily="34" charset="0"/>
              </a:rPr>
              <a:t>After filling the details operator need to confirm the same with resident.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734962" y="4104276"/>
            <a:ext cx="1077344" cy="77466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232504" y="2820508"/>
            <a:ext cx="1816931" cy="1283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 address is mandatory and mobile no is optional for “Foreign Resident” enrollment</a:t>
            </a:r>
            <a:endParaRPr lang="en-IN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230" y="19973"/>
            <a:ext cx="10737575" cy="164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Step-9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sz="1600" b="1" kern="0" dirty="0">
                <a:latin typeface="Calibri" panose="020F0502020204030204" pitchFamily="34" charset="0"/>
              </a:rPr>
              <a:t>Enter basic details of the resident foreigner as per filled submitted form:</a:t>
            </a:r>
          </a:p>
          <a:p>
            <a:r>
              <a:rPr lang="en-US" sz="1400" kern="0" dirty="0">
                <a:latin typeface="Calibri" panose="020F0502020204030204" pitchFamily="34" charset="0"/>
              </a:rPr>
              <a:t>A) Select type of Foreigner: Select one option from the 4 types available in drop-down menu: </a:t>
            </a:r>
            <a:r>
              <a:rPr lang="en-US" sz="1400" kern="0" dirty="0" err="1">
                <a:latin typeface="Calibri" panose="020F0502020204030204" pitchFamily="34" charset="0"/>
              </a:rPr>
              <a:t>i</a:t>
            </a:r>
            <a:r>
              <a:rPr lang="en-US" sz="1400" kern="0" dirty="0">
                <a:latin typeface="Calibri" panose="020F0502020204030204" pitchFamily="34" charset="0"/>
              </a:rPr>
              <a:t>) Common Visa, ii) OCI holder, iii) LTV holder and iv) Citizen of Nepal/Bhutan</a:t>
            </a:r>
          </a:p>
          <a:p>
            <a:r>
              <a:rPr lang="en-US" sz="1400" kern="0" dirty="0">
                <a:latin typeface="Calibri" panose="020F0502020204030204" pitchFamily="34" charset="0"/>
              </a:rPr>
              <a:t>B) Select foreigners' country of origin from the drop-down list</a:t>
            </a:r>
          </a:p>
          <a:p>
            <a:r>
              <a:rPr lang="en-US" sz="1400" kern="0" dirty="0">
                <a:latin typeface="Calibri" panose="020F0502020204030204" pitchFamily="34" charset="0"/>
              </a:rPr>
              <a:t>C) Enter name, gender and age/</a:t>
            </a:r>
            <a:r>
              <a:rPr lang="en-US" sz="1400" kern="0" dirty="0" err="1">
                <a:latin typeface="Calibri" panose="020F0502020204030204" pitchFamily="34" charset="0"/>
              </a:rPr>
              <a:t>DoB</a:t>
            </a:r>
            <a:r>
              <a:rPr lang="en-US" sz="1400" kern="0" dirty="0">
                <a:latin typeface="Calibri" panose="020F0502020204030204" pitchFamily="34" charset="0"/>
              </a:rPr>
              <a:t> as per document and click next</a:t>
            </a:r>
            <a:endParaRPr lang="en-US" sz="1400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3529"/>
            <a:ext cx="8138160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788024" y="3881718"/>
            <a:ext cx="1685364" cy="12102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1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30703</TotalTime>
  <Words>731</Words>
  <Application>Microsoft Office PowerPoint</Application>
  <PresentationFormat>Widescreen</PresentationFormat>
  <Paragraphs>68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Arial</vt:lpstr>
      <vt:lpstr>Calibri</vt:lpstr>
      <vt:lpstr>Mangal</vt:lpstr>
      <vt:lpstr>Times New Roman</vt:lpstr>
      <vt:lpstr>Wingdings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</dc:creator>
  <cp:lastModifiedBy>Pankaj Harit</cp:lastModifiedBy>
  <cp:revision>891</cp:revision>
  <dcterms:modified xsi:type="dcterms:W3CDTF">2025-06-22T14:23:51Z</dcterms:modified>
</cp:coreProperties>
</file>