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7"/>
  </p:notesMasterIdLst>
  <p:sldIdLst>
    <p:sldId id="493" r:id="rId2"/>
    <p:sldId id="494" r:id="rId3"/>
    <p:sldId id="495" r:id="rId4"/>
    <p:sldId id="496" r:id="rId5"/>
    <p:sldId id="497" r:id="rId6"/>
    <p:sldId id="503" r:id="rId7"/>
    <p:sldId id="555" r:id="rId8"/>
    <p:sldId id="556" r:id="rId9"/>
    <p:sldId id="576" r:id="rId10"/>
    <p:sldId id="557" r:id="rId11"/>
    <p:sldId id="559" r:id="rId12"/>
    <p:sldId id="570" r:id="rId13"/>
    <p:sldId id="562" r:id="rId14"/>
    <p:sldId id="563" r:id="rId15"/>
    <p:sldId id="571" r:id="rId16"/>
    <p:sldId id="572" r:id="rId17"/>
    <p:sldId id="573" r:id="rId18"/>
    <p:sldId id="574" r:id="rId19"/>
    <p:sldId id="565" r:id="rId20"/>
    <p:sldId id="575" r:id="rId21"/>
    <p:sldId id="566" r:id="rId22"/>
    <p:sldId id="567" r:id="rId23"/>
    <p:sldId id="568" r:id="rId24"/>
    <p:sldId id="569" r:id="rId25"/>
    <p:sldId id="577" r:id="rId26"/>
  </p:sldIdLst>
  <p:sldSz cx="12192000" cy="6858000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4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kaj Harit" initials="PH" lastIdx="3" clrIdx="0">
    <p:extLst>
      <p:ext uri="{19B8F6BF-5375-455C-9EA6-DF929625EA0E}">
        <p15:presenceInfo xmlns:p15="http://schemas.microsoft.com/office/powerpoint/2012/main" userId="S-1-5-21-1671199569-649489162-3322378303-760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31" autoAdjust="0"/>
    <p:restoredTop sz="84783" autoAdjust="0"/>
  </p:normalViewPr>
  <p:slideViewPr>
    <p:cSldViewPr snapToGrid="0">
      <p:cViewPr varScale="1">
        <p:scale>
          <a:sx n="83" d="100"/>
          <a:sy n="83" d="100"/>
        </p:scale>
        <p:origin x="149" y="72"/>
      </p:cViewPr>
      <p:guideLst>
        <p:guide orient="horz" pos="528"/>
        <p:guide pos="14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32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5937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3863" y="698500"/>
            <a:ext cx="62055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21188"/>
            <a:ext cx="5643563" cy="4189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5593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42375"/>
            <a:ext cx="3055937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9073940E-24B4-48EB-AEF6-4795CD616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64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3263B-795D-4547-AA9C-EFF8068E7631}" type="slidenum">
              <a:rPr lang="en-US" altLang="en-US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1338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11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06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12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9209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13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2871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14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6097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15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052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16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582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17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666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18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339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51BFB2-D3E9-A5E7-8A09-0822796E6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E02A000-2DD5-DFB6-8EF8-BF892A392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A178B69-1142-12AA-114D-6032A4480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A8F64B-FBFF-885E-343E-6E946CF30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AC2A-7B55-4EC7-9821-B466531940A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17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2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9489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3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945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5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70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6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527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7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609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8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870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9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765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10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791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ushar.vashisht\AppData\Local\Microsoft\Windows\Temporary Internet Files\Content.Outlook\UW4HSOXZ\AADHAR logo ENGLISH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9250" y="6080125"/>
            <a:ext cx="13668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C59B90-021C-4CFE-8898-6D0303543A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E44CBE-C87B-4476-9B2E-D25571749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12FDE8-B1CC-455E-BC31-09E085F2D6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gradFill rotWithShape="1">
          <a:gsLst>
            <a:gs pos="79000">
              <a:schemeClr val="accent4">
                <a:lumMod val="20000"/>
                <a:lumOff val="80000"/>
              </a:schemeClr>
            </a:gs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662760" y="2991342"/>
            <a:ext cx="1056737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557871" y="2919334"/>
            <a:ext cx="1056737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485863" y="2785973"/>
            <a:ext cx="1056737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63" y="675764"/>
            <a:ext cx="2249474" cy="14478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7608" y="6300850"/>
            <a:ext cx="12174392" cy="5571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  <a:p>
            <a:pPr algn="ctr"/>
            <a:r>
              <a:rPr lang="en-US" sz="1800" b="1" dirty="0">
                <a:solidFill>
                  <a:srgbClr val="000000"/>
                </a:solidFill>
              </a:rPr>
              <a:t>Vision: To empower residents of India with a unique identity and a digital platform to authenticate anytime, anywhere</a:t>
            </a:r>
          </a:p>
          <a:p>
            <a:pPr algn="ctr"/>
            <a:r>
              <a:rPr lang="en-US" sz="1600" b="1" dirty="0"/>
              <a:t>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486400" y="2123565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Unique Identification Authority of India</a:t>
            </a:r>
          </a:p>
        </p:txBody>
      </p:sp>
      <p:pic>
        <p:nvPicPr>
          <p:cNvPr id="15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374728" y="2703310"/>
            <a:ext cx="1056737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4439816" y="380010"/>
            <a:ext cx="0" cy="5641278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://www.14gaam.com/Image/Logo-Indian-Government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98794"/>
            <a:ext cx="1368152" cy="232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57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152790"/>
            <a:ext cx="10252400" cy="915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 u="sng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193801"/>
            <a:ext cx="11360800" cy="4898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81654" lvl="0" indent="-36124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96"/>
            </a:lvl1pPr>
            <a:lvl2pPr marL="963307" lvl="1" indent="-33448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444960" lvl="2" indent="-33448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926613" lvl="3" indent="-33448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408267" lvl="4" indent="-33448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889920" lvl="5" indent="-33448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371573" lvl="6" indent="-33448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853226" lvl="7" indent="-33448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334879" lvl="8" indent="-33448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" sz="948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" sz="948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63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u="sng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9B7057-1C5E-40A4-B74B-F731C38BE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17A023-08F4-4499-B1D9-AFD76741CA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73AE9C-F564-4F53-ACD0-B2EF2BA08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0FA211-68F7-4262-B19C-733C8D935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A2F828-7834-43B1-B208-177CB8A98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455BCD-91F9-4619-9DFF-E37A1891B7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08941D-0C70-4D6A-9F3B-09E000EFC5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1AC8CD-0DCB-47A2-9972-978070820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838200"/>
            <a:ext cx="1168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0337605-AEC3-49D0-A333-CCBD1A1FDB1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6" descr="Template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7000" y="6218238"/>
            <a:ext cx="5588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" descr="C:\Users\tushar.vashisht\AppData\Local\Microsoft\Windows\Temporary Internet Files\Content.Outlook\UW4HSOXZ\AADHAR logo ENGLISH (2)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509250" y="6080125"/>
            <a:ext cx="13668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3436597"/>
            <a:ext cx="7425267" cy="52322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perspectiveRelaxedModerately"/>
              <a:lightRig rig="threePt" dir="t"/>
            </a:scene3d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smtClean="0"/>
              <a:t>Demographic Update</a:t>
            </a:r>
            <a:endParaRPr lang="en-IN" sz="28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9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655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+mj-lt"/>
                <a:ea typeface="Times New Roman" panose="02020603050405020304" pitchFamily="18" charset="0"/>
                <a:cs typeface="Mangal"/>
              </a:rPr>
              <a:t>Step-8 </a:t>
            </a:r>
            <a:endParaRPr lang="en-IN" sz="1400" kern="100" dirty="0">
              <a:latin typeface="+mj-lt"/>
              <a:ea typeface="Times New Roman" panose="02020603050405020304" pitchFamily="18" charset="0"/>
              <a:cs typeface="Mangal"/>
            </a:endParaRPr>
          </a:p>
          <a:p>
            <a:r>
              <a:rPr lang="en-US" dirty="0">
                <a:latin typeface="+mj-lt"/>
              </a:rPr>
              <a:t>Operator now take the </a:t>
            </a:r>
            <a:r>
              <a:rPr lang="en-US" dirty="0" smtClean="0">
                <a:latin typeface="+mj-lt"/>
              </a:rPr>
              <a:t>resident </a:t>
            </a:r>
            <a:r>
              <a:rPr lang="en-US" b="1" dirty="0" smtClean="0">
                <a:latin typeface="+mj-lt"/>
              </a:rPr>
              <a:t>consent </a:t>
            </a:r>
            <a:r>
              <a:rPr lang="en-US" dirty="0">
                <a:latin typeface="+mj-lt"/>
              </a:rPr>
              <a:t>via any Biometric Authentication mode (i.e. </a:t>
            </a:r>
            <a:r>
              <a:rPr lang="en-US" b="1" dirty="0" smtClean="0">
                <a:latin typeface="+mj-lt"/>
              </a:rPr>
              <a:t>Face/Finger/Iris</a:t>
            </a:r>
            <a:r>
              <a:rPr lang="en-US" dirty="0">
                <a:latin typeface="+mj-lt"/>
              </a:rPr>
              <a:t>) by clicking on ‘</a:t>
            </a:r>
            <a:r>
              <a:rPr lang="en-US" b="1" dirty="0">
                <a:latin typeface="+mj-lt"/>
              </a:rPr>
              <a:t>Proceed</a:t>
            </a:r>
            <a:r>
              <a:rPr lang="en-US" dirty="0">
                <a:latin typeface="+mj-lt"/>
              </a:rPr>
              <a:t>’, button and authenticate the same.</a:t>
            </a:r>
            <a:endParaRPr lang="en-IN" dirty="0">
              <a:latin typeface="+mj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6920" y="175831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33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3814" y="1776246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2655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Step-9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Resident Basic and contact details are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auto populated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,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then click next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79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655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Step-10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Resident Basic and contact details are auto populated,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then click next</a:t>
            </a: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02847"/>
            <a:ext cx="8138160" cy="4462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9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1062" y="177624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2655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Step-11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In contact details, operator can edit details like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Address, Mobile no.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and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email Id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. Further, Operator needs to validate both email Id and Mobile no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.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of the resident.  </a:t>
            </a:r>
          </a:p>
        </p:txBody>
      </p:sp>
    </p:spTree>
    <p:extLst>
      <p:ext uri="{BB962C8B-B14F-4D97-AF65-F5344CB8AC3E}">
        <p14:creationId xmlns:p14="http://schemas.microsoft.com/office/powerpoint/2010/main" val="12292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655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Step-12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Email id and Phone number will be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verified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.</a:t>
            </a:r>
            <a:endParaRPr lang="en-IN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83530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21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655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Step-13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Request resident to read the disclosure and give their </a:t>
            </a:r>
            <a:r>
              <a:rPr lang="en-US" b="1" kern="0" dirty="0">
                <a:latin typeface="Calibri" panose="020F0502020204030204" pitchFamily="34" charset="0"/>
              </a:rPr>
              <a:t>consent </a:t>
            </a:r>
            <a:r>
              <a:rPr lang="en-US" kern="0" dirty="0">
                <a:latin typeface="Calibri" panose="020F0502020204030204" pitchFamily="34" charset="0"/>
              </a:rPr>
              <a:t>by selecting check box, Click </a:t>
            </a:r>
            <a:r>
              <a:rPr lang="en-US" kern="0" dirty="0" smtClean="0">
                <a:latin typeface="Calibri" panose="020F0502020204030204" pitchFamily="34" charset="0"/>
              </a:rPr>
              <a:t>Next</a:t>
            </a:r>
            <a:endParaRPr lang="en-US" kern="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02846"/>
            <a:ext cx="8138160" cy="4462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9159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655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Step-11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Select and scan the valid document for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Address proof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.</a:t>
            </a:r>
            <a:endParaRPr lang="en-IN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81289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2761128" y="3576918"/>
            <a:ext cx="2644589" cy="1649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17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655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Step-11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Preview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the scan document.</a:t>
            </a:r>
            <a:endParaRPr lang="en-IN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47672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609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655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Step-11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the scanning is done successfully a ‘</a:t>
            </a:r>
            <a:r>
              <a:rPr lang="en-US" b="1" kern="0" dirty="0">
                <a:latin typeface="Calibri" panose="020F0502020204030204" pitchFamily="34" charset="0"/>
              </a:rPr>
              <a:t>Green tick</a:t>
            </a:r>
            <a:r>
              <a:rPr lang="en-US" kern="0" dirty="0">
                <a:latin typeface="Calibri" panose="020F0502020204030204" pitchFamily="34" charset="0"/>
              </a:rPr>
              <a:t>’ will appear for validation of the document. Click next</a:t>
            </a: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56635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5991442" y="4240306"/>
            <a:ext cx="1538911" cy="25539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692322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Step-12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The residents </a:t>
            </a:r>
            <a:r>
              <a:rPr lang="en-US" kern="0" dirty="0" smtClean="0">
                <a:latin typeface="Calibri" panose="020F0502020204030204" pitchFamily="34" charset="0"/>
              </a:rPr>
              <a:t>will verify </a:t>
            </a:r>
            <a:r>
              <a:rPr lang="en-US" kern="0" dirty="0">
                <a:latin typeface="Calibri" panose="020F0502020204030204" pitchFamily="34" charset="0"/>
              </a:rPr>
              <a:t>all the entered </a:t>
            </a:r>
            <a:r>
              <a:rPr lang="en-US" kern="0" dirty="0" smtClean="0">
                <a:latin typeface="Calibri" panose="020F0502020204030204" pitchFamily="34" charset="0"/>
              </a:rPr>
              <a:t>details </a:t>
            </a:r>
            <a:r>
              <a:rPr lang="en-US" kern="0" dirty="0">
                <a:latin typeface="Calibri" panose="020F0502020204030204" pitchFamily="34" charset="0"/>
              </a:rPr>
              <a:t>in the review page. After the operator’s confirmation, the details cannot be changed.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83530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92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67" y="1690563"/>
            <a:ext cx="8139953" cy="44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503597" y="4039767"/>
            <a:ext cx="1416424" cy="13984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04565" y="4589930"/>
            <a:ext cx="1422077" cy="409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1619" y="495098"/>
            <a:ext cx="10959746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</a:t>
            </a:r>
            <a:r>
              <a:rPr lang="en-IN" sz="1200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                                               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Please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ensure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that the client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is connected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to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internet, then Operator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select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the option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‘</a:t>
            </a: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Universal Client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’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in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Mode Selection.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88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692322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Step-12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The operator </a:t>
            </a:r>
            <a:r>
              <a:rPr lang="en-US" kern="0" dirty="0" smtClean="0">
                <a:latin typeface="Calibri" panose="020F0502020204030204" pitchFamily="34" charset="0"/>
              </a:rPr>
              <a:t>will confirm </a:t>
            </a:r>
            <a:r>
              <a:rPr lang="en-US" kern="0" dirty="0">
                <a:latin typeface="Calibri" panose="020F0502020204030204" pitchFamily="34" charset="0"/>
              </a:rPr>
              <a:t>that the entered details are correct by providing his/her </a:t>
            </a:r>
            <a:r>
              <a:rPr lang="en-US" b="1" kern="0" dirty="0">
                <a:latin typeface="Calibri" panose="020F0502020204030204" pitchFamily="34" charset="0"/>
              </a:rPr>
              <a:t>biometrics</a:t>
            </a:r>
            <a:r>
              <a:rPr lang="en-US" kern="0" dirty="0">
                <a:latin typeface="Calibri" panose="020F0502020204030204" pitchFamily="34" charset="0"/>
              </a:rPr>
              <a:t>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74563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82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60" y="1775149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22651" y="701288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Step-13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the confirmation, operator can preview the </a:t>
            </a:r>
            <a:r>
              <a:rPr lang="en-US" b="1" kern="0" dirty="0">
                <a:latin typeface="Calibri" panose="020F0502020204030204" pitchFamily="34" charset="0"/>
              </a:rPr>
              <a:t>acknowledgement slip</a:t>
            </a:r>
            <a:r>
              <a:rPr lang="en-US" kern="0" dirty="0">
                <a:latin typeface="Calibri" panose="020F0502020204030204" pitchFamily="34" charset="0"/>
              </a:rPr>
              <a:t>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701287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Step-14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See the </a:t>
            </a:r>
            <a:r>
              <a:rPr lang="en-US" b="1" kern="0" dirty="0">
                <a:latin typeface="Calibri" panose="020F0502020204030204" pitchFamily="34" charset="0"/>
              </a:rPr>
              <a:t>Preview of acknowledgement slip</a:t>
            </a:r>
            <a:r>
              <a:rPr lang="en-US" kern="0" dirty="0">
                <a:latin typeface="Calibri" panose="020F0502020204030204" pitchFamily="34" charset="0"/>
              </a:rPr>
              <a:t> and take the print-out for uploading the same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411" y="1772541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98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39" y="1775149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22654" y="701286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Step-15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Scan and upload the </a:t>
            </a:r>
            <a:r>
              <a:rPr lang="en-US" b="1" kern="0" dirty="0">
                <a:latin typeface="Calibri" panose="020F0502020204030204" pitchFamily="34" charset="0"/>
              </a:rPr>
              <a:t>signed enrolment form </a:t>
            </a:r>
            <a:r>
              <a:rPr lang="en-US" kern="0" dirty="0">
                <a:latin typeface="Calibri" panose="020F0502020204030204" pitchFamily="34" charset="0"/>
              </a:rPr>
              <a:t>filled by the resident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1" y="701292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Step-16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uploading the enrolment </a:t>
            </a:r>
            <a:r>
              <a:rPr lang="en-US" kern="0" dirty="0" smtClean="0">
                <a:latin typeface="Calibri" panose="020F0502020204030204" pitchFamily="34" charset="0"/>
              </a:rPr>
              <a:t>form, ‘</a:t>
            </a:r>
            <a:r>
              <a:rPr lang="en-US" b="1" kern="0" dirty="0" smtClean="0">
                <a:latin typeface="Calibri" panose="020F0502020204030204" pitchFamily="34" charset="0"/>
              </a:rPr>
              <a:t>Submit</a:t>
            </a:r>
            <a:r>
              <a:rPr lang="en-US" kern="0" dirty="0" smtClean="0">
                <a:latin typeface="Calibri" panose="020F0502020204030204" pitchFamily="34" charset="0"/>
              </a:rPr>
              <a:t>’ </a:t>
            </a:r>
            <a:r>
              <a:rPr lang="en-US" kern="0" dirty="0">
                <a:latin typeface="Calibri" panose="020F0502020204030204" pitchFamily="34" charset="0"/>
              </a:rPr>
              <a:t>button will be enabled, after successful submission of enrolment request following message will be displayed.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27" t="17436" r="21992" b="9270"/>
          <a:stretch/>
        </p:blipFill>
        <p:spPr>
          <a:xfrm>
            <a:off x="3272119" y="2375647"/>
            <a:ext cx="4607858" cy="32183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83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74FB06C-CE61-41AC-11DF-80E03EA08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D8B025D8-CCA6-27FF-0CCE-AE48572293D4}"/>
              </a:ext>
            </a:extLst>
          </p:cNvPr>
          <p:cNvSpPr txBox="1">
            <a:spLocks/>
          </p:cNvSpPr>
          <p:nvPr/>
        </p:nvSpPr>
        <p:spPr>
          <a:xfrm>
            <a:off x="0" y="3090334"/>
            <a:ext cx="12192000" cy="677333"/>
          </a:xfrm>
          <a:prstGeom prst="snip1Rect">
            <a:avLst>
              <a:gd name="adj" fmla="val 5122"/>
            </a:avLst>
          </a:prstGeom>
          <a:solidFill>
            <a:srgbClr val="C00000"/>
          </a:solidFill>
        </p:spPr>
        <p:txBody>
          <a:bodyPr vert="horz" lIns="81269" tIns="40635" rIns="81269" bIns="40635" rtlCol="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44" b="1" u="sng" dirty="0">
                <a:solidFill>
                  <a:schemeClr val="bg1"/>
                </a:solidFill>
                <a:sym typeface="Wingdings" panose="05000000000000000000" pitchFamily="2" charset="2"/>
              </a:rPr>
              <a:t>Thank You</a:t>
            </a:r>
            <a:endParaRPr lang="en-IN" sz="2844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9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933" y="1700779"/>
            <a:ext cx="8138160" cy="4462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22653" y="486134"/>
            <a:ext cx="10968712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Universal Client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login page will appear,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Enter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‘</a:t>
            </a: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Aadhaar Number’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and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‘</a:t>
            </a: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CAPTCHA’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for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login.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7058736" y="3816824"/>
            <a:ext cx="1878496" cy="2484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7045094" y="4158065"/>
            <a:ext cx="1878496" cy="2484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38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2656" y="486134"/>
            <a:ext cx="10977673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Step-3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Operator needs to give his/her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‘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biometric’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for authentication using - fingerprint or Iris.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346" y="1772538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248840" y="2725660"/>
            <a:ext cx="1590261" cy="2415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27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653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Step-4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After biometric authentication operator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received an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OTP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,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Further, Operator will enter the received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OTP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to proceed.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449" y="1772541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63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6920" y="175831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2655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Step-5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Select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‘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Demographics Update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’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tab under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Update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option, then click next</a:t>
            </a:r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329082" y="2537013"/>
            <a:ext cx="504" cy="55766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2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6920" y="175831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2655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Step-6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Enter the ‘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Resident Aadhaar number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’ from filled submitted form,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then click next</a:t>
            </a:r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926175" y="3952875"/>
            <a:ext cx="851143" cy="8598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4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655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Step-7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Operator may select particular fields or all the relevant fields that resident wants to update.</a:t>
            </a:r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674293" y="4517652"/>
            <a:ext cx="851143" cy="8598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6920" y="177624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00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38702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22655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Step-7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In present case ‘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Address’, ‘Mobile’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and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‘Email’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are being updated.</a:t>
            </a:r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674293" y="4517652"/>
            <a:ext cx="851143" cy="8598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47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31212</TotalTime>
  <Words>434</Words>
  <Application>Microsoft Office PowerPoint</Application>
  <PresentationFormat>Widescreen</PresentationFormat>
  <Paragraphs>66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Arial</vt:lpstr>
      <vt:lpstr>Calibri</vt:lpstr>
      <vt:lpstr>Mangal</vt:lpstr>
      <vt:lpstr>Times New Roman</vt:lpstr>
      <vt:lpstr>Wingdings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</dc:creator>
  <cp:lastModifiedBy>Pankaj Harit</cp:lastModifiedBy>
  <cp:revision>1307</cp:revision>
  <dcterms:modified xsi:type="dcterms:W3CDTF">2025-06-22T14:24:47Z</dcterms:modified>
</cp:coreProperties>
</file>