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662" r:id="rId3"/>
    <p:sldId id="993" r:id="rId4"/>
    <p:sldId id="663" r:id="rId5"/>
    <p:sldId id="702" r:id="rId6"/>
    <p:sldId id="723" r:id="rId7"/>
    <p:sldId id="664" r:id="rId8"/>
    <p:sldId id="287" r:id="rId9"/>
    <p:sldId id="991" r:id="rId10"/>
    <p:sldId id="721" r:id="rId11"/>
    <p:sldId id="1001" r:id="rId12"/>
    <p:sldId id="448" r:id="rId13"/>
    <p:sldId id="388" r:id="rId14"/>
    <p:sldId id="296" r:id="rId15"/>
    <p:sldId id="338" r:id="rId16"/>
    <p:sldId id="716" r:id="rId17"/>
    <p:sldId id="995" r:id="rId18"/>
    <p:sldId id="998" r:id="rId19"/>
    <p:sldId id="999" r:id="rId20"/>
    <p:sldId id="678" r:id="rId21"/>
    <p:sldId id="969" r:id="rId22"/>
    <p:sldId id="985" r:id="rId23"/>
    <p:sldId id="970" r:id="rId24"/>
    <p:sldId id="988" r:id="rId25"/>
    <p:sldId id="989" r:id="rId26"/>
    <p:sldId id="975" r:id="rId27"/>
    <p:sldId id="652" r:id="rId28"/>
    <p:sldId id="990" r:id="rId29"/>
    <p:sldId id="281" r:id="rId30"/>
    <p:sldId id="996" r:id="rId31"/>
    <p:sldId id="992" r:id="rId32"/>
    <p:sldId id="9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cosystem &amp; ECMP Process" id="{0345147E-AF1E-45BD-9562-1CF3E39ACBD5}">
          <p14:sldIdLst>
            <p14:sldId id="256"/>
            <p14:sldId id="662"/>
            <p14:sldId id="993"/>
            <p14:sldId id="663"/>
            <p14:sldId id="702"/>
            <p14:sldId id="723"/>
            <p14:sldId id="664"/>
            <p14:sldId id="287"/>
            <p14:sldId id="991"/>
            <p14:sldId id="721"/>
            <p14:sldId id="1001"/>
            <p14:sldId id="448"/>
            <p14:sldId id="388"/>
            <p14:sldId id="296"/>
            <p14:sldId id="338"/>
            <p14:sldId id="716"/>
            <p14:sldId id="995"/>
            <p14:sldId id="998"/>
            <p14:sldId id="999"/>
            <p14:sldId id="678"/>
            <p14:sldId id="969"/>
            <p14:sldId id="985"/>
            <p14:sldId id="970"/>
            <p14:sldId id="988"/>
            <p14:sldId id="989"/>
            <p14:sldId id="975"/>
            <p14:sldId id="652"/>
            <p14:sldId id="990"/>
            <p14:sldId id="281"/>
            <p14:sldId id="996"/>
            <p14:sldId id="992"/>
            <p14:sldId id="994"/>
          </p14:sldIdLst>
        </p14:section>
        <p14:section name="Annexures" id="{9F214078-5282-48FF-8B9F-F4545362A197}">
          <p14:sldIdLst/>
        </p14:section>
        <p14:section name="DU Documents" id="{C56F4203-BD9E-455C-B9B2-B611FC539E3A}">
          <p14:sldIdLst/>
        </p14:section>
        <p14:section name="New forms" id="{F5B617B3-CC37-4B33-BF0A-94D2B52E3C0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4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 Giridhar" initials="G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66CCFF"/>
    <a:srgbClr val="66FFFF"/>
    <a:srgbClr val="B6127B"/>
    <a:srgbClr val="00FF00"/>
    <a:srgbClr val="FF33CC"/>
    <a:srgbClr val="FF6600"/>
    <a:srgbClr val="FFFFFF"/>
    <a:srgbClr val="91AE02"/>
    <a:srgbClr val="F93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3" autoAdjust="0"/>
    <p:restoredTop sz="91525" autoAdjust="0"/>
  </p:normalViewPr>
  <p:slideViewPr>
    <p:cSldViewPr snapToGrid="0" showGuides="1">
      <p:cViewPr varScale="1">
        <p:scale>
          <a:sx n="97" d="100"/>
          <a:sy n="97" d="100"/>
        </p:scale>
        <p:origin x="1068" y="108"/>
      </p:cViewPr>
      <p:guideLst>
        <p:guide orient="horz" pos="214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9EE18-7875-4F64-AF5C-CFF4D463213D}" type="doc">
      <dgm:prSet loTypeId="urn:microsoft.com/office/officeart/2008/layout/HorizontalMultiLevelHierarchy#1" loCatId="hierarchy" qsTypeId="urn:microsoft.com/office/officeart/2005/8/quickstyle/simple2#1" qsCatId="simple" csTypeId="urn:microsoft.com/office/officeart/2005/8/colors/colorful5#1" csCatId="colorful" phldr="1"/>
      <dgm:spPr/>
      <dgm:t>
        <a:bodyPr/>
        <a:lstStyle/>
        <a:p>
          <a:endParaRPr lang="en-IN"/>
        </a:p>
      </dgm:t>
    </dgm:pt>
    <dgm:pt modelId="{7AF7E190-E4F7-4DC7-9DA9-2C1EEE180592}">
      <dgm:prSet phldrT="[Text]" custT="1"/>
      <dgm:spPr>
        <a:xfrm rot="16200000">
          <a:off x="-26002" y="1957644"/>
          <a:ext cx="4833691" cy="918401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 vert="vert270"/>
        <a:lstStyle/>
        <a:p>
          <a:endParaRPr lang="en-IN" sz="1700" b="1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N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R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N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T</a:t>
          </a:r>
        </a:p>
        <a:p>
          <a:endParaRPr lang="en-IN" sz="1700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T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Y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P</a:t>
          </a:r>
        </a:p>
        <a:p>
          <a:r>
            <a:rPr lang="en-IN" sz="1700" b="1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</a:t>
          </a:r>
        </a:p>
        <a:p>
          <a:endParaRPr lang="en-IN" sz="1600" b="1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02808A45-4499-4ADE-9D95-E3EA7D6F86B7}" type="parTrans" cxnId="{F881203A-AE69-4BBC-9D33-050ABF232114}">
      <dgm:prSet/>
      <dgm:spPr/>
      <dgm:t>
        <a:bodyPr/>
        <a:lstStyle/>
        <a:p>
          <a:endParaRPr lang="en-IN"/>
        </a:p>
      </dgm:t>
    </dgm:pt>
    <dgm:pt modelId="{661D5A1D-8139-404A-97B0-EA34986C6415}" type="sibTrans" cxnId="{F881203A-AE69-4BBC-9D33-050ABF232114}">
      <dgm:prSet/>
      <dgm:spPr/>
      <dgm:t>
        <a:bodyPr/>
        <a:lstStyle/>
        <a:p>
          <a:endParaRPr lang="en-IN"/>
        </a:p>
      </dgm:t>
    </dgm:pt>
    <dgm:pt modelId="{92DEDACE-0E23-47E8-AC3D-EAD0FE2167E2}">
      <dgm:prSet phldrT="[Text]" custT="1"/>
      <dgm:spPr>
        <a:xfrm>
          <a:off x="3472426" y="357881"/>
          <a:ext cx="3012356" cy="918401"/>
        </a:xfrm>
        <a:prstGeom prst="rect">
          <a:avLst/>
        </a:prstGeom>
        <a:gradFill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IN" sz="240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Document Based</a:t>
          </a:r>
        </a:p>
      </dgm:t>
    </dgm:pt>
    <dgm:pt modelId="{2D46DA21-632B-46FB-B3F9-4052974E534E}" type="parTrans" cxnId="{14918FA0-8099-4723-BD1C-58DCA034AAC5}">
      <dgm:prSet/>
      <dgm:spPr>
        <a:xfrm>
          <a:off x="2850043" y="817082"/>
          <a:ext cx="622382" cy="1599763"/>
        </a:xfrm>
        <a:custGeom>
          <a:avLst/>
          <a:gdLst/>
          <a:ahLst/>
          <a:cxnLst/>
          <a:rect l="0" t="0" r="0" b="0"/>
          <a:pathLst>
            <a:path>
              <a:moveTo>
                <a:pt x="0" y="1148001"/>
              </a:moveTo>
              <a:lnTo>
                <a:pt x="301235" y="1148001"/>
              </a:lnTo>
              <a:lnTo>
                <a:pt x="301235" y="0"/>
              </a:lnTo>
              <a:lnTo>
                <a:pt x="602471" y="0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N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CA69FEA-75F8-445C-B2E7-D47E7628B7D1}" type="sibTrans" cxnId="{14918FA0-8099-4723-BD1C-58DCA034AAC5}">
      <dgm:prSet/>
      <dgm:spPr/>
      <dgm:t>
        <a:bodyPr/>
        <a:lstStyle/>
        <a:p>
          <a:endParaRPr lang="en-IN"/>
        </a:p>
      </dgm:t>
    </dgm:pt>
    <dgm:pt modelId="{22A2FA04-70CD-493A-A0FC-400ABAC45835}">
      <dgm:prSet phldrT="[Text]" custT="1"/>
      <dgm:spPr>
        <a:xfrm>
          <a:off x="3472426" y="1574175"/>
          <a:ext cx="3012356" cy="918401"/>
        </a:xfrm>
        <a:prstGeom prst="rect">
          <a:avLst/>
        </a:prstGeom>
        <a:gradFill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n-IN" sz="2400" dirty="0" err="1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HoF</a:t>
          </a:r>
          <a:r>
            <a:rPr lang="en-IN" sz="240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 (Head of Family) Based Enrolments</a:t>
          </a:r>
        </a:p>
      </dgm:t>
    </dgm:pt>
    <dgm:pt modelId="{510567C2-4E63-4658-8FF2-3D8E1E7BCC08}" type="parTrans" cxnId="{917DD1AE-9A29-4B23-8EE0-D71281C7B9FF}">
      <dgm:prSet/>
      <dgm:spPr>
        <a:xfrm>
          <a:off x="2850043" y="2033376"/>
          <a:ext cx="622382" cy="383469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471" y="45720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IN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71CB0297-4000-4CAE-AC0E-9D4E697A3EF2}" type="sibTrans" cxnId="{917DD1AE-9A29-4B23-8EE0-D71281C7B9FF}">
      <dgm:prSet/>
      <dgm:spPr/>
      <dgm:t>
        <a:bodyPr/>
        <a:lstStyle/>
        <a:p>
          <a:endParaRPr lang="en-IN"/>
        </a:p>
      </dgm:t>
    </dgm:pt>
    <dgm:pt modelId="{CB334511-EBC1-4EEC-AFAF-C39531B5B065}" type="pres">
      <dgm:prSet presAssocID="{D3A9EE18-7875-4F64-AF5C-CFF4D463213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48D5CAA-53D5-4DFB-B7DC-56904F84AC32}" type="pres">
      <dgm:prSet presAssocID="{7AF7E190-E4F7-4DC7-9DA9-2C1EEE180592}" presName="root1" presStyleCnt="0"/>
      <dgm:spPr/>
    </dgm:pt>
    <dgm:pt modelId="{D827F5DF-D7D7-4CF1-A785-EFCE529DCE50}" type="pres">
      <dgm:prSet presAssocID="{7AF7E190-E4F7-4DC7-9DA9-2C1EEE180592}" presName="LevelOneTextNode" presStyleLbl="node0" presStyleIdx="0" presStyleCnt="1" custAng="10800000">
        <dgm:presLayoutVars>
          <dgm:chPref val="3"/>
        </dgm:presLayoutVars>
      </dgm:prSet>
      <dgm:spPr>
        <a:prstGeom prst="rect">
          <a:avLst/>
        </a:prstGeom>
      </dgm:spPr>
    </dgm:pt>
    <dgm:pt modelId="{564D0DB4-4DA1-4489-B35A-CEA31366AFF0}" type="pres">
      <dgm:prSet presAssocID="{7AF7E190-E4F7-4DC7-9DA9-2C1EEE180592}" presName="level2hierChild" presStyleCnt="0"/>
      <dgm:spPr/>
    </dgm:pt>
    <dgm:pt modelId="{2B011CC4-6E83-4449-AC36-182ED7C7A15C}" type="pres">
      <dgm:prSet presAssocID="{2D46DA21-632B-46FB-B3F9-4052974E534E}" presName="conn2-1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1148001"/>
              </a:moveTo>
              <a:lnTo>
                <a:pt x="301235" y="1148001"/>
              </a:lnTo>
              <a:lnTo>
                <a:pt x="301235" y="0"/>
              </a:lnTo>
              <a:lnTo>
                <a:pt x="602471" y="0"/>
              </a:lnTo>
            </a:path>
          </a:pathLst>
        </a:custGeom>
      </dgm:spPr>
    </dgm:pt>
    <dgm:pt modelId="{7DED8813-78CF-414F-80DC-89D1C6918A78}" type="pres">
      <dgm:prSet presAssocID="{2D46DA21-632B-46FB-B3F9-4052974E534E}" presName="connTx" presStyleLbl="parChTrans1D2" presStyleIdx="0" presStyleCnt="2"/>
      <dgm:spPr/>
    </dgm:pt>
    <dgm:pt modelId="{3E61C3F0-7DBC-4108-9FCD-A0CFBB793468}" type="pres">
      <dgm:prSet presAssocID="{92DEDACE-0E23-47E8-AC3D-EAD0FE2167E2}" presName="root2" presStyleCnt="0"/>
      <dgm:spPr/>
    </dgm:pt>
    <dgm:pt modelId="{38DAD3ED-BD85-4CA2-A7CB-67004C9A888B}" type="pres">
      <dgm:prSet presAssocID="{92DEDACE-0E23-47E8-AC3D-EAD0FE2167E2}" presName="LevelTwoTextNode" presStyleLbl="node2" presStyleIdx="0" presStyleCnt="2" custLinFactNeighborX="661" custLinFactNeighborY="-49190">
        <dgm:presLayoutVars>
          <dgm:chPref val="3"/>
        </dgm:presLayoutVars>
      </dgm:prSet>
      <dgm:spPr>
        <a:prstGeom prst="rect">
          <a:avLst/>
        </a:prstGeom>
      </dgm:spPr>
    </dgm:pt>
    <dgm:pt modelId="{C503CC2F-12A0-4939-B6AF-8889592CF3C0}" type="pres">
      <dgm:prSet presAssocID="{92DEDACE-0E23-47E8-AC3D-EAD0FE2167E2}" presName="level3hierChild" presStyleCnt="0"/>
      <dgm:spPr/>
    </dgm:pt>
    <dgm:pt modelId="{1205A73D-A462-42BC-B076-A2211F149137}" type="pres">
      <dgm:prSet presAssocID="{510567C2-4E63-4658-8FF2-3D8E1E7BCC08}" presName="conn2-1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471" y="45720"/>
              </a:lnTo>
            </a:path>
          </a:pathLst>
        </a:custGeom>
      </dgm:spPr>
    </dgm:pt>
    <dgm:pt modelId="{51FFE20F-F10E-40EA-AFDA-62427E528098}" type="pres">
      <dgm:prSet presAssocID="{510567C2-4E63-4658-8FF2-3D8E1E7BCC08}" presName="connTx" presStyleLbl="parChTrans1D2" presStyleIdx="1" presStyleCnt="2"/>
      <dgm:spPr/>
    </dgm:pt>
    <dgm:pt modelId="{442B02C3-39A7-4E59-89E0-667CC3E8EDBF}" type="pres">
      <dgm:prSet presAssocID="{22A2FA04-70CD-493A-A0FC-400ABAC45835}" presName="root2" presStyleCnt="0"/>
      <dgm:spPr/>
    </dgm:pt>
    <dgm:pt modelId="{E8238DE6-520C-4EA3-9949-57B902917585}" type="pres">
      <dgm:prSet presAssocID="{22A2FA04-70CD-493A-A0FC-400ABAC45835}" presName="LevelTwoTextNode" presStyleLbl="node2" presStyleIdx="1" presStyleCnt="2" custScaleY="225244" custLinFactNeighborX="383" custLinFactNeighborY="-23764">
        <dgm:presLayoutVars>
          <dgm:chPref val="3"/>
        </dgm:presLayoutVars>
      </dgm:prSet>
      <dgm:spPr>
        <a:prstGeom prst="rect">
          <a:avLst/>
        </a:prstGeom>
      </dgm:spPr>
    </dgm:pt>
    <dgm:pt modelId="{3DB25AE2-A1C5-46FD-BC0E-6103CFED0FC9}" type="pres">
      <dgm:prSet presAssocID="{22A2FA04-70CD-493A-A0FC-400ABAC45835}" presName="level3hierChild" presStyleCnt="0"/>
      <dgm:spPr/>
    </dgm:pt>
  </dgm:ptLst>
  <dgm:cxnLst>
    <dgm:cxn modelId="{87E78606-8DEF-4812-9B82-3318DF358B8E}" type="presOf" srcId="{7AF7E190-E4F7-4DC7-9DA9-2C1EEE180592}" destId="{D827F5DF-D7D7-4CF1-A785-EFCE529DCE50}" srcOrd="0" destOrd="0" presId="urn:microsoft.com/office/officeart/2008/layout/HorizontalMultiLevelHierarchy#1"/>
    <dgm:cxn modelId="{6A41921F-2299-47BA-8460-942F0DBC1523}" type="presOf" srcId="{D3A9EE18-7875-4F64-AF5C-CFF4D463213D}" destId="{CB334511-EBC1-4EEC-AFAF-C39531B5B065}" srcOrd="0" destOrd="0" presId="urn:microsoft.com/office/officeart/2008/layout/HorizontalMultiLevelHierarchy#1"/>
    <dgm:cxn modelId="{F881203A-AE69-4BBC-9D33-050ABF232114}" srcId="{D3A9EE18-7875-4F64-AF5C-CFF4D463213D}" destId="{7AF7E190-E4F7-4DC7-9DA9-2C1EEE180592}" srcOrd="0" destOrd="0" parTransId="{02808A45-4499-4ADE-9D95-E3EA7D6F86B7}" sibTransId="{661D5A1D-8139-404A-97B0-EA34986C6415}"/>
    <dgm:cxn modelId="{4131A53F-B852-4909-BB73-C3A6E4568D20}" type="presOf" srcId="{2D46DA21-632B-46FB-B3F9-4052974E534E}" destId="{7DED8813-78CF-414F-80DC-89D1C6918A78}" srcOrd="1" destOrd="0" presId="urn:microsoft.com/office/officeart/2008/layout/HorizontalMultiLevelHierarchy#1"/>
    <dgm:cxn modelId="{4E9B344B-F1C1-41F6-BBA8-0DE15A97A37F}" type="presOf" srcId="{92DEDACE-0E23-47E8-AC3D-EAD0FE2167E2}" destId="{38DAD3ED-BD85-4CA2-A7CB-67004C9A888B}" srcOrd="0" destOrd="0" presId="urn:microsoft.com/office/officeart/2008/layout/HorizontalMultiLevelHierarchy#1"/>
    <dgm:cxn modelId="{14918FA0-8099-4723-BD1C-58DCA034AAC5}" srcId="{7AF7E190-E4F7-4DC7-9DA9-2C1EEE180592}" destId="{92DEDACE-0E23-47E8-AC3D-EAD0FE2167E2}" srcOrd="0" destOrd="0" parTransId="{2D46DA21-632B-46FB-B3F9-4052974E534E}" sibTransId="{8CA69FEA-75F8-445C-B2E7-D47E7628B7D1}"/>
    <dgm:cxn modelId="{88A792A4-6B50-4D56-A1B6-70683FC1108E}" type="presOf" srcId="{22A2FA04-70CD-493A-A0FC-400ABAC45835}" destId="{E8238DE6-520C-4EA3-9949-57B902917585}" srcOrd="0" destOrd="0" presId="urn:microsoft.com/office/officeart/2008/layout/HorizontalMultiLevelHierarchy#1"/>
    <dgm:cxn modelId="{917DD1AE-9A29-4B23-8EE0-D71281C7B9FF}" srcId="{7AF7E190-E4F7-4DC7-9DA9-2C1EEE180592}" destId="{22A2FA04-70CD-493A-A0FC-400ABAC45835}" srcOrd="1" destOrd="0" parTransId="{510567C2-4E63-4658-8FF2-3D8E1E7BCC08}" sibTransId="{71CB0297-4000-4CAE-AC0E-9D4E697A3EF2}"/>
    <dgm:cxn modelId="{B0C035B0-C10D-4E1B-A5AC-23CADA5CF820}" type="presOf" srcId="{510567C2-4E63-4658-8FF2-3D8E1E7BCC08}" destId="{1205A73D-A462-42BC-B076-A2211F149137}" srcOrd="0" destOrd="0" presId="urn:microsoft.com/office/officeart/2008/layout/HorizontalMultiLevelHierarchy#1"/>
    <dgm:cxn modelId="{5B4A43CA-5845-4677-BC6D-A6E69F5410D9}" type="presOf" srcId="{510567C2-4E63-4658-8FF2-3D8E1E7BCC08}" destId="{51FFE20F-F10E-40EA-AFDA-62427E528098}" srcOrd="1" destOrd="0" presId="urn:microsoft.com/office/officeart/2008/layout/HorizontalMultiLevelHierarchy#1"/>
    <dgm:cxn modelId="{75EA6EE0-E3A4-429A-918D-E404B25168C2}" type="presOf" srcId="{2D46DA21-632B-46FB-B3F9-4052974E534E}" destId="{2B011CC4-6E83-4449-AC36-182ED7C7A15C}" srcOrd="0" destOrd="0" presId="urn:microsoft.com/office/officeart/2008/layout/HorizontalMultiLevelHierarchy#1"/>
    <dgm:cxn modelId="{65FDE64A-F714-4756-A2F7-ADF64563EEFC}" type="presParOf" srcId="{CB334511-EBC1-4EEC-AFAF-C39531B5B065}" destId="{A48D5CAA-53D5-4DFB-B7DC-56904F84AC32}" srcOrd="0" destOrd="0" presId="urn:microsoft.com/office/officeart/2008/layout/HorizontalMultiLevelHierarchy#1"/>
    <dgm:cxn modelId="{0D63BF40-0B0D-46CE-810A-5D0295C23508}" type="presParOf" srcId="{A48D5CAA-53D5-4DFB-B7DC-56904F84AC32}" destId="{D827F5DF-D7D7-4CF1-A785-EFCE529DCE50}" srcOrd="0" destOrd="0" presId="urn:microsoft.com/office/officeart/2008/layout/HorizontalMultiLevelHierarchy#1"/>
    <dgm:cxn modelId="{2D3D71EE-0B62-4B2F-8EDF-990E1341D6DC}" type="presParOf" srcId="{A48D5CAA-53D5-4DFB-B7DC-56904F84AC32}" destId="{564D0DB4-4DA1-4489-B35A-CEA31366AFF0}" srcOrd="1" destOrd="0" presId="urn:microsoft.com/office/officeart/2008/layout/HorizontalMultiLevelHierarchy#1"/>
    <dgm:cxn modelId="{F6133094-15C8-48CD-AF7F-7FBF4673F64D}" type="presParOf" srcId="{564D0DB4-4DA1-4489-B35A-CEA31366AFF0}" destId="{2B011CC4-6E83-4449-AC36-182ED7C7A15C}" srcOrd="0" destOrd="0" presId="urn:microsoft.com/office/officeart/2008/layout/HorizontalMultiLevelHierarchy#1"/>
    <dgm:cxn modelId="{72C749E7-28B6-4285-A18C-67779384E847}" type="presParOf" srcId="{2B011CC4-6E83-4449-AC36-182ED7C7A15C}" destId="{7DED8813-78CF-414F-80DC-89D1C6918A78}" srcOrd="0" destOrd="0" presId="urn:microsoft.com/office/officeart/2008/layout/HorizontalMultiLevelHierarchy#1"/>
    <dgm:cxn modelId="{537209C9-8FE3-4EEC-A0A2-C79E91DD9021}" type="presParOf" srcId="{564D0DB4-4DA1-4489-B35A-CEA31366AFF0}" destId="{3E61C3F0-7DBC-4108-9FCD-A0CFBB793468}" srcOrd="1" destOrd="0" presId="urn:microsoft.com/office/officeart/2008/layout/HorizontalMultiLevelHierarchy#1"/>
    <dgm:cxn modelId="{EF4D48F4-57E6-4E36-994D-BFC430EFE3D2}" type="presParOf" srcId="{3E61C3F0-7DBC-4108-9FCD-A0CFBB793468}" destId="{38DAD3ED-BD85-4CA2-A7CB-67004C9A888B}" srcOrd="0" destOrd="0" presId="urn:microsoft.com/office/officeart/2008/layout/HorizontalMultiLevelHierarchy#1"/>
    <dgm:cxn modelId="{AF33BF71-C05A-4B84-BABA-1A442B1B7407}" type="presParOf" srcId="{3E61C3F0-7DBC-4108-9FCD-A0CFBB793468}" destId="{C503CC2F-12A0-4939-B6AF-8889592CF3C0}" srcOrd="1" destOrd="0" presId="urn:microsoft.com/office/officeart/2008/layout/HorizontalMultiLevelHierarchy#1"/>
    <dgm:cxn modelId="{A16AD72B-475D-439B-B676-4EE8008C965D}" type="presParOf" srcId="{564D0DB4-4DA1-4489-B35A-CEA31366AFF0}" destId="{1205A73D-A462-42BC-B076-A2211F149137}" srcOrd="2" destOrd="0" presId="urn:microsoft.com/office/officeart/2008/layout/HorizontalMultiLevelHierarchy#1"/>
    <dgm:cxn modelId="{7CD4E9D2-7EB4-4600-88A4-4571C4C14CE2}" type="presParOf" srcId="{1205A73D-A462-42BC-B076-A2211F149137}" destId="{51FFE20F-F10E-40EA-AFDA-62427E528098}" srcOrd="0" destOrd="0" presId="urn:microsoft.com/office/officeart/2008/layout/HorizontalMultiLevelHierarchy#1"/>
    <dgm:cxn modelId="{46317C5D-151A-4949-B828-2255610559C1}" type="presParOf" srcId="{564D0DB4-4DA1-4489-B35A-CEA31366AFF0}" destId="{442B02C3-39A7-4E59-89E0-667CC3E8EDBF}" srcOrd="3" destOrd="0" presId="urn:microsoft.com/office/officeart/2008/layout/HorizontalMultiLevelHierarchy#1"/>
    <dgm:cxn modelId="{C71D5AC1-DE92-4221-A9A9-CF9B1B49A73C}" type="presParOf" srcId="{442B02C3-39A7-4E59-89E0-667CC3E8EDBF}" destId="{E8238DE6-520C-4EA3-9949-57B902917585}" srcOrd="0" destOrd="0" presId="urn:microsoft.com/office/officeart/2008/layout/HorizontalMultiLevelHierarchy#1"/>
    <dgm:cxn modelId="{CDB7F8C9-F5DF-450E-9A96-66469BBA5070}" type="presParOf" srcId="{442B02C3-39A7-4E59-89E0-667CC3E8EDBF}" destId="{3DB25AE2-A1C5-46FD-BC0E-6103CFED0FC9}" srcOrd="1" destOrd="0" presId="urn:microsoft.com/office/officeart/2008/layout/HorizontalMultiLevelHierarchy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5A73D-A462-42BC-B076-A2211F149137}">
      <dsp:nvSpPr>
        <dsp:cNvPr id="0" name=""/>
        <dsp:cNvSpPr/>
      </dsp:nvSpPr>
      <dsp:spPr>
        <a:xfrm>
          <a:off x="2852675" y="2416845"/>
          <a:ext cx="612809" cy="355057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2471" y="45720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141374" y="2576668"/>
        <a:ext cx="0" cy="0"/>
      </dsp:txXfrm>
    </dsp:sp>
    <dsp:sp modelId="{2B011CC4-6E83-4449-AC36-182ED7C7A15C}">
      <dsp:nvSpPr>
        <dsp:cNvPr id="0" name=""/>
        <dsp:cNvSpPr/>
      </dsp:nvSpPr>
      <dsp:spPr>
        <a:xfrm>
          <a:off x="2852675" y="819087"/>
          <a:ext cx="621167" cy="1597758"/>
        </a:xfrm>
        <a:custGeom>
          <a:avLst/>
          <a:gdLst/>
          <a:ahLst/>
          <a:cxnLst/>
          <a:rect l="0" t="0" r="0" b="0"/>
          <a:pathLst>
            <a:path>
              <a:moveTo>
                <a:pt x="0" y="1148001"/>
              </a:moveTo>
              <a:lnTo>
                <a:pt x="301235" y="1148001"/>
              </a:lnTo>
              <a:lnTo>
                <a:pt x="301235" y="0"/>
              </a:lnTo>
              <a:lnTo>
                <a:pt x="602471" y="0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120403" y="1575109"/>
        <a:ext cx="0" cy="0"/>
      </dsp:txXfrm>
    </dsp:sp>
    <dsp:sp modelId="{D827F5DF-D7D7-4CF1-A785-EFCE529DCE50}">
      <dsp:nvSpPr>
        <dsp:cNvPr id="0" name=""/>
        <dsp:cNvSpPr/>
      </dsp:nvSpPr>
      <dsp:spPr>
        <a:xfrm rot="5400000">
          <a:off x="-17755" y="1958541"/>
          <a:ext cx="4824254" cy="916608"/>
        </a:xfrm>
        <a:prstGeom prst="rect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270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700" b="1" kern="1200" dirty="0">
            <a:solidFill>
              <a:srgbClr val="000000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R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O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L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7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P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b="1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rPr>
            <a:t>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b="1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-17755" y="1958541"/>
        <a:ext cx="4824254" cy="916608"/>
      </dsp:txXfrm>
    </dsp:sp>
    <dsp:sp modelId="{38DAD3ED-BD85-4CA2-A7CB-67004C9A888B}">
      <dsp:nvSpPr>
        <dsp:cNvPr id="0" name=""/>
        <dsp:cNvSpPr/>
      </dsp:nvSpPr>
      <dsp:spPr>
        <a:xfrm>
          <a:off x="3473843" y="360782"/>
          <a:ext cx="3006475" cy="916608"/>
        </a:xfrm>
        <a:prstGeom prst="rect">
          <a:avLst/>
        </a:prstGeom>
        <a:gradFill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Document Based</a:t>
          </a:r>
        </a:p>
      </dsp:txBody>
      <dsp:txXfrm>
        <a:off x="3473843" y="360782"/>
        <a:ext cx="3006475" cy="916608"/>
      </dsp:txXfrm>
    </dsp:sp>
    <dsp:sp modelId="{E8238DE6-520C-4EA3-9949-57B902917585}">
      <dsp:nvSpPr>
        <dsp:cNvPr id="0" name=""/>
        <dsp:cNvSpPr/>
      </dsp:nvSpPr>
      <dsp:spPr>
        <a:xfrm>
          <a:off x="3465485" y="1739600"/>
          <a:ext cx="3006475" cy="2064605"/>
        </a:xfrm>
        <a:prstGeom prst="rect">
          <a:avLst/>
        </a:prstGeom>
        <a:gradFill rotWithShape="0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 err="1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HoF</a:t>
          </a:r>
          <a:r>
            <a:rPr lang="en-IN" sz="2400" kern="1200" dirty="0">
              <a:solidFill>
                <a:srgbClr val="000000"/>
              </a:solidFill>
              <a:latin typeface="Trebuchet MS" panose="020B0603020202020204" pitchFamily="34" charset="0"/>
              <a:ea typeface="+mn-ea"/>
              <a:cs typeface="+mn-cs"/>
            </a:rPr>
            <a:t> (Head of Family) Based Enrolments</a:t>
          </a:r>
        </a:p>
      </dsp:txBody>
      <dsp:txXfrm>
        <a:off x="3465485" y="1739600"/>
        <a:ext cx="3006475" cy="2064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#1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R"/>
                        <dgm:param type="endPts" val="midL"/>
                      </dgm:alg>
                    </dgm:if>
                    <dgm:else name="Name1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0:26:0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0 24575,'2541'0'-1365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09:39:3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43 24575,'2'-1'0,"0"0"0,0 0 0,1 0 0,-1 0 0,0 0 0,1 1 0,-1-1 0,0 1 0,1-1 0,-1 1 0,0 0 0,5 0 0,2 0 0,474-8 0,-295 10 0,2882-2 0,-3048-1 0,-1-1 0,39-9 0,-38 6 0,-1 1 0,42-2 0,65 7-1365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09:39:3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15 24534,'2682'-15'0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09:39:43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0 24347,'2511'28'0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0:26:06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0 24575,'427'17'0,"118"-4"0,-343-15 0,403 2-1365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1:07:17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 24575,'2303'0'0,"-2041"14"0,3 1 0,4611-16-1365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1:07:21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5 24575,'7706'0'0,"-7650"-5"-1365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1:06:54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0 24476,'6463'84'0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1:06:5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28 24548,'10752'-28'0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7T09:38:4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30,'0'-1,"1"-1,-1 1,0 0,1-1,0 1,-1 0,1 0,0 0,-1-1,1 1,0 0,0 0,0 0,0 0,0 0,0 1,0-1,0 0,0 0,1 1,-1-1,0 1,0-1,1 1,-1-1,0 1,1 0,-1 0,0-1,2 1,46-3,-46 3,1001 1,-990 0,-14-1,1 0,-1-1,0 1,0 0,1 0,-1 0,0 0,1 0,-1 0,0 0,1 0,-1 1,0-1,1 0,-1 0,0 0,1 0,-1 0,0 0,0 1,1-1,-1 0,0 0,0 0,1 1,-1-1,0 0,0 0,0 1,1-1,-1 0,0 0,0 1,0 0,-3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7T09:39:02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2,'340'-1,"358"2,-448 6,123 1,2073-9,-2434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09:39:30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0 23892,'4277'0'0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62E16-9512-45D5-A109-5404DA1B0847}" type="datetimeFigureOut">
              <a:rPr lang="en-IN" smtClean="0"/>
              <a:t>17-11-2025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1A8F-A851-4D39-96A3-54B669663D21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1A8F-A851-4D39-96A3-54B669663D21}" type="slidenum">
              <a:rPr lang="en-IN" smtClean="0"/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1A8F-A851-4D39-96A3-54B669663D21}" type="slidenum">
              <a:rPr lang="en-IN" smtClean="0"/>
              <a:t>29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1A8F-A851-4D39-96A3-54B669663D21}" type="slidenum">
              <a:rPr lang="en-IN" smtClean="0"/>
              <a:t>6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21A8F-A851-4D39-96A3-54B669663D21}" type="slidenum">
              <a:rPr lang="en-IN" smtClean="0"/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1A8F-A851-4D39-96A3-54B669663D21}" type="slidenum">
              <a:rPr lang="en-IN" smtClean="0"/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69925"/>
            <a:ext cx="5978525" cy="3362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277EB-667E-48C2-B3E9-4F67A5FC786E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IN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9460" indent="-292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9035" indent="-2336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395" indent="-2336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3755" indent="-2336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115" indent="-2336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8475" indent="-2336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6470" indent="-2336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3830" indent="-2336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FA0003C-DED6-42EC-9425-65B6A4E339E1}" type="slidenum">
              <a:rPr lang="en-IN" altLang="en-US"/>
              <a:t>13</a:t>
            </a:fld>
            <a:endParaRPr lang="en-I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1A8F-A851-4D39-96A3-54B669663D21}" type="slidenum">
              <a:rPr lang="en-IN" smtClean="0"/>
              <a:t>14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1A8F-A851-4D39-96A3-54B669663D21}" type="slidenum">
              <a:rPr lang="en-IN" smtClean="0"/>
              <a:t>15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2A1A5-498F-43EC-A627-999DEF1ADAD7}" type="slidenum">
              <a:rPr lang="en-IN" smtClean="0"/>
              <a:t>22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518275"/>
            <a:ext cx="41021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IN"/>
          </a:p>
        </p:txBody>
      </p:sp>
      <p:cxnSp>
        <p:nvCxnSpPr>
          <p:cNvPr id="10" name="Straight Connector 9"/>
          <p:cNvCxnSpPr>
            <a:stCxn id="8" idx="3"/>
          </p:cNvCxnSpPr>
          <p:nvPr/>
        </p:nvCxnSpPr>
        <p:spPr>
          <a:xfrm>
            <a:off x="2357061" y="6518275"/>
            <a:ext cx="9834939" cy="2063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8550"/>
            <a:ext cx="2357061" cy="6794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33238" y="4610637"/>
            <a:ext cx="658761" cy="22473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1533238" y="6284093"/>
            <a:ext cx="658762" cy="5534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1533239" y="0"/>
            <a:ext cx="658761" cy="22795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11533240" y="2240924"/>
            <a:ext cx="658760" cy="13909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/>
          <p:cNvSpPr/>
          <p:nvPr/>
        </p:nvSpPr>
        <p:spPr>
          <a:xfrm>
            <a:off x="11533239" y="3631842"/>
            <a:ext cx="658761" cy="9787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" y="0"/>
            <a:ext cx="914586" cy="5885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4500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EFADAEB4-A2C8-4822-AA95-E086D9311B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C2EEF6-738F-4045-8290-9E240788CB3F}" type="datetime1">
              <a:rPr lang="en-IN" smtClean="0"/>
              <a:t>17-11-2025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AEB4-A2C8-4822-AA95-E086D9311B06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0" y="1"/>
            <a:ext cx="112812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None/>
              <a:defRPr sz="3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09601" y="1600204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600" marR="0" lvl="0" indent="-533400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1219200" marR="0" lvl="1" indent="-499745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–"/>
              <a:defRPr sz="30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828800" marR="0" lvl="2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2438400" marR="0" lvl="3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–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3048000" marR="0" lvl="4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»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3657600" marR="0" lvl="5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4267200" marR="0" lvl="6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4876800" marR="0" lvl="7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5486400" marR="0" lvl="8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2"/>
          </p:nvPr>
        </p:nvSpPr>
        <p:spPr>
          <a:xfrm>
            <a:off x="6197607" y="1600204"/>
            <a:ext cx="5384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600" marR="0" lvl="0" indent="-533400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Char char="•"/>
              <a:defRPr sz="3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1219200" marR="0" lvl="1" indent="-499745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–"/>
              <a:defRPr sz="30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828800" marR="0" lvl="2" indent="-474345" algn="l" rtl="0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2438400" marR="0" lvl="3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–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3048000" marR="0" lvl="4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»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3657600" marR="0" lvl="5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4267200" marR="0" lvl="6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4876800" marR="0" lvl="7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5486400" marR="0" lvl="8" indent="-44894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609600" y="6356364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 sz="1465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4165604" y="6356364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 panose="020F0502020204030204"/>
              <a:buNone/>
              <a:defRPr sz="1465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11497315" y="6380656"/>
            <a:ext cx="694800" cy="47720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txBody>
          <a:bodyPr spcFirstLastPara="1" wrap="square" lIns="87925" tIns="43950" rIns="87925" bIns="4395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75"/>
              <a:buFont typeface="Quattrocento Sans"/>
              <a:buNone/>
              <a:defRPr sz="1465" b="0" i="0" u="none" strike="noStrike" cap="none">
                <a:solidFill>
                  <a:srgbClr val="888888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281200" cy="54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4"/>
            <a:ext cx="10972800" cy="452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A2F828-7834-43B1-B208-177CB8A988CE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44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600" lvl="0" indent="-304800" algn="l">
              <a:lnSpc>
                <a:spcPct val="90000"/>
              </a:lnSpc>
              <a:spcBef>
                <a:spcPts val="106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200" lvl="1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800" lvl="2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3pPr>
            <a:lvl4pPr marL="2438400" lvl="3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8000" lvl="4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600" lvl="5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200" lvl="6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800" lvl="7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400" lvl="8" indent="-304800" algn="l">
              <a:lnSpc>
                <a:spcPct val="90000"/>
              </a:lnSpc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4" name="Google Shape;474;p4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4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4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4000" y="6518275"/>
            <a:ext cx="41021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IN"/>
          </a:p>
        </p:txBody>
      </p:sp>
      <p:cxnSp>
        <p:nvCxnSpPr>
          <p:cNvPr id="8" name="Straight Connector 7"/>
          <p:cNvCxnSpPr>
            <a:stCxn id="9" idx="3"/>
          </p:cNvCxnSpPr>
          <p:nvPr/>
        </p:nvCxnSpPr>
        <p:spPr>
          <a:xfrm>
            <a:off x="2357061" y="6518275"/>
            <a:ext cx="9834939" cy="2063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78550"/>
            <a:ext cx="2357061" cy="679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33238" y="4610637"/>
            <a:ext cx="658761" cy="22473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1533238" y="6284093"/>
            <a:ext cx="658762" cy="5534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1533239" y="0"/>
            <a:ext cx="658761" cy="227956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11533240" y="2240924"/>
            <a:ext cx="658760" cy="13909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11533239" y="3631842"/>
            <a:ext cx="658761" cy="97879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" y="0"/>
            <a:ext cx="914586" cy="588595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345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/>
                </a:solidFill>
              </a:defRPr>
            </a:lvl1pPr>
          </a:lstStyle>
          <a:p>
            <a:fld id="{EFADAEB4-A2C8-4822-AA95-E086D9311B06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oleObject" Target="../embeddings/oleObject6.bin"/><Relationship Id="rId7" Type="http://schemas.openxmlformats.org/officeDocument/2006/relationships/customXml" Target="../ink/ink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5.png"/><Relationship Id="rId4" Type="http://schemas.openxmlformats.org/officeDocument/2006/relationships/image" Target="../media/image36.emf"/><Relationship Id="rId9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customXml" Target="../ink/ink3.xml"/><Relationship Id="rId4" Type="http://schemas.openxmlformats.org/officeDocument/2006/relationships/image" Target="../media/image39.jpe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43.png"/><Relationship Id="rId4" Type="http://schemas.openxmlformats.org/officeDocument/2006/relationships/customXml" Target="../ink/ink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60.png"/><Relationship Id="rId18" Type="http://schemas.openxmlformats.org/officeDocument/2006/relationships/customXml" Target="../ink/ink12.xml"/><Relationship Id="rId3" Type="http://schemas.openxmlformats.org/officeDocument/2006/relationships/image" Target="../media/image53.emf"/><Relationship Id="rId7" Type="http://schemas.openxmlformats.org/officeDocument/2006/relationships/image" Target="../media/image55.emf"/><Relationship Id="rId12" Type="http://schemas.openxmlformats.org/officeDocument/2006/relationships/customXml" Target="../ink/ink9.xml"/><Relationship Id="rId17" Type="http://schemas.openxmlformats.org/officeDocument/2006/relationships/image" Target="../media/image62.png"/><Relationship Id="rId2" Type="http://schemas.openxmlformats.org/officeDocument/2006/relationships/oleObject" Target="../embeddings/oleObject8.bin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59.png"/><Relationship Id="rId5" Type="http://schemas.openxmlformats.org/officeDocument/2006/relationships/image" Target="../media/image54.emf"/><Relationship Id="rId15" Type="http://schemas.openxmlformats.org/officeDocument/2006/relationships/image" Target="../media/image61.png"/><Relationship Id="rId10" Type="http://schemas.openxmlformats.org/officeDocument/2006/relationships/customXml" Target="../ink/ink8.xml"/><Relationship Id="rId19" Type="http://schemas.openxmlformats.org/officeDocument/2006/relationships/image" Target="../media/image63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58.png"/><Relationship Id="rId14" Type="http://schemas.openxmlformats.org/officeDocument/2006/relationships/customXml" Target="../ink/ink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40" y="884886"/>
            <a:ext cx="3810094" cy="4853935"/>
          </a:xfrm>
          <a:prstGeom prst="rect">
            <a:avLst/>
          </a:prstGeom>
        </p:spPr>
      </p:pic>
      <p:sp>
        <p:nvSpPr>
          <p:cNvPr id="6" name="Google Shape;321;p37"/>
          <p:cNvSpPr txBox="1">
            <a:spLocks noGrp="1"/>
          </p:cNvSpPr>
          <p:nvPr>
            <p:ph type="ctrTitle"/>
          </p:nvPr>
        </p:nvSpPr>
        <p:spPr>
          <a:xfrm>
            <a:off x="5091612" y="2259707"/>
            <a:ext cx="6229531" cy="1998784"/>
          </a:xfrm>
          <a:prstGeom prst="rect">
            <a:avLst/>
          </a:prstGeom>
          <a:solidFill>
            <a:schemeClr val="accent1">
              <a:lumMod val="20000"/>
              <a:lumOff val="80000"/>
              <a:alpha val="87000"/>
            </a:schemeClr>
          </a:solidFill>
          <a:ln>
            <a:noFill/>
          </a:ln>
          <a:effectLst>
            <a:softEdge rad="165100"/>
          </a:effectLst>
          <a:scene3d>
            <a:camera prst="orthographicFront"/>
            <a:lightRig rig="chilly" dir="t"/>
          </a:scene3d>
          <a:sp3d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FFC000"/>
              </a:buClr>
              <a:buSzPts val="6000"/>
            </a:pPr>
            <a:r>
              <a:rPr lang="en-IN" sz="30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Training Manual on</a:t>
            </a:r>
            <a:br>
              <a:rPr lang="en-IN" sz="30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</a:br>
            <a:r>
              <a:rPr lang="en-IN" sz="30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Aadhaar Enrolment/Update</a:t>
            </a:r>
            <a:br>
              <a:rPr lang="en-IN" sz="30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</a:br>
            <a:endParaRPr sz="3000" b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AEB4-A2C8-4822-AA95-E086D9311B06}" type="slidenum">
              <a:rPr lang="en-IN" smtClean="0"/>
              <a:t>1</a:t>
            </a:fld>
            <a:endParaRPr lang="en-IN"/>
          </a:p>
        </p:txBody>
      </p:sp>
      <p:sp>
        <p:nvSpPr>
          <p:cNvPr id="10" name="Google Shape;325;p37"/>
          <p:cNvSpPr txBox="1"/>
          <p:nvPr/>
        </p:nvSpPr>
        <p:spPr>
          <a:xfrm>
            <a:off x="1456257" y="5361795"/>
            <a:ext cx="2437527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UIDAI Regional Office</a:t>
            </a:r>
            <a:endParaRPr dirty="0"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IN" sz="2000" b="1" i="0" u="none" strike="noStrike" cap="none" dirty="0">
                <a:solidFill>
                  <a:schemeClr val="dk1"/>
                </a:solidFill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rPr>
              <a:t>HYDERABAD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4547" y="1063256"/>
            <a:ext cx="573346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b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First Time Enrolment</a:t>
            </a:r>
            <a:r>
              <a:rPr lang="en-IN" sz="2500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endParaRPr lang="en-IN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0 to 5 Enrolment :</a:t>
            </a:r>
            <a:r>
              <a:rPr lang="en-IN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N" dirty="0">
                <a:latin typeface="Trebuchet MS" panose="020B0603020202020204" pitchFamily="34" charset="0"/>
              </a:rPr>
              <a:t>BC &amp; HOF authentication.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6 to 18 Enrolment : </a:t>
            </a:r>
            <a:r>
              <a:rPr lang="en-IN" dirty="0">
                <a:latin typeface="Trebuchet MS" panose="020B0603020202020204" pitchFamily="34" charset="0"/>
              </a:rPr>
              <a:t>POI/POA/</a:t>
            </a: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*</a:t>
            </a:r>
            <a:r>
              <a:rPr lang="en-IN" dirty="0">
                <a:latin typeface="Trebuchet MS" panose="020B0603020202020204" pitchFamily="34" charset="0"/>
              </a:rPr>
              <a:t>POR (HOF)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Adult 18+ : </a:t>
            </a:r>
            <a:r>
              <a:rPr lang="en-IN" dirty="0">
                <a:latin typeface="Trebuchet MS" panose="020B0603020202020204" pitchFamily="34" charset="0"/>
              </a:rPr>
              <a:t>POI &amp; POA. POB (Verified)</a:t>
            </a:r>
          </a:p>
          <a:p>
            <a:pPr algn="just"/>
            <a:endParaRPr lang="en-IN" dirty="0">
              <a:latin typeface="Trebuchet MS" panose="020B0603020202020204" pitchFamily="34" charset="0"/>
            </a:endParaRPr>
          </a:p>
          <a:p>
            <a:pPr algn="just"/>
            <a:r>
              <a:rPr lang="en-IN" b="1" u="sng" dirty="0">
                <a:latin typeface="Trebuchet MS" panose="020B0603020202020204" pitchFamily="34" charset="0"/>
              </a:rPr>
              <a:t>Update</a:t>
            </a:r>
            <a:r>
              <a:rPr lang="en-IN" dirty="0">
                <a:latin typeface="Trebuchet MS" panose="020B0603020202020204" pitchFamily="34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Name change : </a:t>
            </a:r>
            <a:r>
              <a:rPr lang="en-IN" dirty="0">
                <a:latin typeface="Trebuchet MS" panose="020B0603020202020204" pitchFamily="34" charset="0"/>
              </a:rPr>
              <a:t>POI/Passport/PAN/Voter ID/ Ration card/DL/Service Photo.ID/Pensioner photo ID/Board Marksheet/Gazette (for complete name change)/ Resident certificate for minor Name change.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DOB : </a:t>
            </a:r>
            <a:r>
              <a:rPr lang="en-IN" dirty="0">
                <a:latin typeface="Trebuchet MS" panose="020B0603020202020204" pitchFamily="34" charset="0"/>
              </a:rPr>
              <a:t>POB/ SSC marks sheet/BC/PP/PPO(Self), Govt. ID (State/Central).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Address:</a:t>
            </a:r>
            <a:r>
              <a:rPr lang="en-IN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en-IN" dirty="0">
                <a:latin typeface="Trebuchet MS" panose="020B0603020202020204" pitchFamily="34" charset="0"/>
              </a:rPr>
              <a:t>POA (PP, Gas/Electricity/Telephone Bill/ Sale deed document/Bank Pass book.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3986" y="1063256"/>
            <a:ext cx="469981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accent1">
                    <a:lumMod val="50000"/>
                  </a:schemeClr>
                </a:solidFill>
              </a:rPr>
              <a:t>Exceptional Cases: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</a:rPr>
              <a:t>Exceptional major Name Change : </a:t>
            </a:r>
            <a:r>
              <a:rPr lang="en-IN" dirty="0"/>
              <a:t>Gazette notification. Minor-RC/PAN/EPIC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</a:rPr>
              <a:t>Exceptional DOB : </a:t>
            </a:r>
            <a:r>
              <a:rPr lang="en-IN" dirty="0"/>
              <a:t>only BC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b="1" dirty="0">
                <a:solidFill>
                  <a:srgbClr val="FF0000"/>
                </a:solidFill>
              </a:rPr>
              <a:t>Exceptional Update : </a:t>
            </a:r>
            <a:r>
              <a:rPr lang="en-IN" dirty="0"/>
              <a:t>Gender- Certificate issued by the District magistrate./BC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1069838" y="244549"/>
            <a:ext cx="955613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682625">
              <a:spcBef>
                <a:spcPts val="265"/>
              </a:spcBef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Documents Required: Enrolment and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264CB-E87C-49FB-CBA8-3859D20DE12B}"/>
              </a:ext>
            </a:extLst>
          </p:cNvPr>
          <p:cNvSpPr txBox="1"/>
          <p:nvPr/>
        </p:nvSpPr>
        <p:spPr>
          <a:xfrm>
            <a:off x="1440350" y="5551798"/>
            <a:ext cx="9075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Note : </a:t>
            </a:r>
            <a:r>
              <a:rPr lang="en-IN" b="1" dirty="0">
                <a:solidFill>
                  <a:srgbClr val="002060"/>
                </a:solidFill>
                <a:latin typeface="Trebuchet MS" panose="020B0603020202020204" pitchFamily="34" charset="0"/>
              </a:rPr>
              <a:t>All the exception cases need to be processed in Universal Client Only. </a:t>
            </a:r>
          </a:p>
          <a:p>
            <a:pPr algn="just"/>
            <a:r>
              <a:rPr lang="en-IN" b="1" dirty="0">
                <a:solidFill>
                  <a:srgbClr val="002060"/>
                </a:solidFill>
                <a:latin typeface="Trebuchet MS" panose="020B0603020202020204" pitchFamily="34" charset="0"/>
              </a:rPr>
              <a:t>           </a:t>
            </a:r>
            <a:r>
              <a:rPr lang="en-IN" b="1" dirty="0">
                <a:solidFill>
                  <a:srgbClr val="FF0000"/>
                </a:solidFill>
                <a:latin typeface="Trebuchet MS" panose="020B0603020202020204" pitchFamily="34" charset="0"/>
              </a:rPr>
              <a:t>*</a:t>
            </a:r>
            <a:r>
              <a:rPr lang="en-IN" b="1" dirty="0">
                <a:solidFill>
                  <a:srgbClr val="002060"/>
                </a:solidFill>
                <a:latin typeface="Trebuchet MS" panose="020B0603020202020204" pitchFamily="34" charset="0"/>
              </a:rPr>
              <a:t>For 0-18 Years Enrolment, BC is mandatory. </a:t>
            </a:r>
            <a:endParaRPr lang="en-IN" dirty="0">
              <a:solidFill>
                <a:srgbClr val="002060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3439615-396E-AD32-D9FC-AD83388D26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484041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Exch.Document.11">
                  <p:embed/>
                </p:oleObj>
              </mc:Choice>
              <mc:Fallback>
                <p:oleObj name="Acrobat Document" r:id="rId2" imgW="0" imgH="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B5860BF-383B-78B9-7055-C4469EDE7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296718"/>
              </p:ext>
            </p:extLst>
          </p:nvPr>
        </p:nvGraphicFramePr>
        <p:xfrm>
          <a:off x="6343550" y="3135752"/>
          <a:ext cx="2453557" cy="2416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63" imgH="8020022" progId="AcroExch.Document.11">
                  <p:embed/>
                </p:oleObj>
              </mc:Choice>
              <mc:Fallback>
                <p:oleObj name="Acrobat Document" r:id="rId3" imgW="5667363" imgH="802002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43550" y="3135752"/>
                        <a:ext cx="2453557" cy="2416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FC29349-BFE0-534D-A83C-6C57CF948B67}"/>
              </a:ext>
            </a:extLst>
          </p:cNvPr>
          <p:cNvSpPr txBox="1"/>
          <p:nvPr/>
        </p:nvSpPr>
        <p:spPr>
          <a:xfrm>
            <a:off x="8799868" y="3479302"/>
            <a:ext cx="2116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Double Click Image for more details </a:t>
            </a:r>
            <a:r>
              <a:rPr lang="en-IN" sz="12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w.r.t.</a:t>
            </a:r>
            <a:r>
              <a:rPr lang="en-IN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 List of Acceptable Documents</a:t>
            </a:r>
            <a:endParaRPr lang="en-IN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5108E-B57A-C70D-4F52-10098EAAE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281D7F8-F8C0-5668-3527-08EF11C227FC}"/>
              </a:ext>
            </a:extLst>
          </p:cNvPr>
          <p:cNvSpPr txBox="1">
            <a:spLocks/>
          </p:cNvSpPr>
          <p:nvPr/>
        </p:nvSpPr>
        <p:spPr>
          <a:xfrm>
            <a:off x="1168400" y="0"/>
            <a:ext cx="10085754" cy="635000"/>
          </a:xfrm>
          <a:prstGeom prst="snip1Rect">
            <a:avLst>
              <a:gd name="adj" fmla="val 5122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28" tIns="45714" rIns="91428" bIns="45714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IN" sz="3200" b="1" u="sng" dirty="0"/>
              <a:t>Home Enrolment(s) &amp; Update(s)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FBCDD-6A60-B4D5-D752-00314D8B2B77}"/>
              </a:ext>
            </a:extLst>
          </p:cNvPr>
          <p:cNvSpPr txBox="1"/>
          <p:nvPr/>
        </p:nvSpPr>
        <p:spPr>
          <a:xfrm>
            <a:off x="7973961" y="6225738"/>
            <a:ext cx="2951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Double Click on the Image above</a:t>
            </a:r>
            <a:endParaRPr lang="en-IN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2DA9E1-AEA8-EE84-0BC7-7DFC3BFDC6B8}"/>
              </a:ext>
            </a:extLst>
          </p:cNvPr>
          <p:cNvSpPr txBox="1"/>
          <p:nvPr/>
        </p:nvSpPr>
        <p:spPr>
          <a:xfrm>
            <a:off x="363794" y="1236318"/>
            <a:ext cx="68629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u="none" strike="noStrike" baseline="0" dirty="0">
                <a:latin typeface="Trebuchet MS" panose="020B0603020202020204" pitchFamily="34" charset="0"/>
              </a:rPr>
              <a:t>Home Enrolment Service for senior citizens/ bedridden/</a:t>
            </a:r>
            <a:r>
              <a:rPr lang="en-IN" sz="2000" b="1" i="0" u="none" strike="noStrike" baseline="0" dirty="0">
                <a:latin typeface="Trebuchet MS" panose="020B0603020202020204" pitchFamily="34" charset="0"/>
              </a:rPr>
              <a:t>infirm/ persons with disabilities (</a:t>
            </a:r>
            <a:r>
              <a:rPr lang="en-IN" sz="2000" b="1" i="0" u="none" strike="noStrike" baseline="0" dirty="0" err="1">
                <a:latin typeface="Trebuchet MS" panose="020B0603020202020204" pitchFamily="34" charset="0"/>
              </a:rPr>
              <a:t>Divyangjan</a:t>
            </a:r>
            <a:r>
              <a:rPr lang="en-IN" sz="2000" b="1" i="0" u="none" strike="noStrike" baseline="0" dirty="0">
                <a:latin typeface="Trebuchet MS" panose="020B0603020202020204" pitchFamily="34" charset="0"/>
              </a:rPr>
              <a:t>) etc on chargeable basis </a:t>
            </a:r>
            <a:r>
              <a:rPr lang="en-US" sz="2000" b="1" i="0" u="none" strike="noStrike" baseline="0" dirty="0">
                <a:latin typeface="Trebuchet MS" panose="020B0603020202020204" pitchFamily="34" charset="0"/>
              </a:rPr>
              <a:t>in addition to normal fee applicable as per UIDAI’s Official Rate Chart as a </a:t>
            </a:r>
            <a:r>
              <a:rPr lang="en-US" sz="2000" b="1" i="0" u="sng" strike="noStrike" baseline="0" dirty="0">
                <a:solidFill>
                  <a:srgbClr val="FF0000"/>
                </a:solidFill>
                <a:latin typeface="Trebuchet MS" panose="020B0603020202020204" pitchFamily="34" charset="0"/>
              </a:rPr>
              <a:t>Service Charge</a:t>
            </a:r>
            <a:r>
              <a:rPr lang="en-US" sz="2000" b="1" i="0" u="none" strike="noStrike" baseline="0" dirty="0">
                <a:latin typeface="Trebuchet MS" panose="020B0603020202020204" pitchFamily="34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>
              <a:latin typeface="Trebuchet MS" panose="020B0603020202020204" pitchFamily="34" charset="0"/>
            </a:endParaRPr>
          </a:p>
          <a:p>
            <a:pPr marL="628650" indent="-342900">
              <a:buFont typeface="Wingdings" panose="05000000000000000000" pitchFamily="2" charset="2"/>
              <a:buChar char="v"/>
            </a:pPr>
            <a:r>
              <a:rPr lang="en-US" sz="2000" b="1" i="0" u="none" strike="noStrike" baseline="0" dirty="0">
                <a:latin typeface="Trebuchet MS" panose="020B0603020202020204" pitchFamily="34" charset="0"/>
              </a:rPr>
              <a:t>₹700 (including GST) for the First Applicant.</a:t>
            </a:r>
          </a:p>
          <a:p>
            <a:pPr marL="628650" indent="-342900">
              <a:buFont typeface="Wingdings" panose="05000000000000000000" pitchFamily="2" charset="2"/>
              <a:buChar char="v"/>
            </a:pPr>
            <a:endParaRPr lang="en-US" sz="1200" b="1" i="0" u="none" strike="noStrike" baseline="0" dirty="0">
              <a:latin typeface="Trebuchet MS" panose="020B0603020202020204" pitchFamily="34" charset="0"/>
            </a:endParaRPr>
          </a:p>
          <a:p>
            <a:pPr marL="62865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Trebuchet MS" panose="020B0603020202020204" pitchFamily="34" charset="0"/>
              </a:rPr>
              <a:t>₹350</a:t>
            </a:r>
            <a:r>
              <a:rPr lang="en-US" sz="2000" b="1" i="0" u="none" strike="noStrike" baseline="0" dirty="0">
                <a:latin typeface="Trebuchet MS" panose="020B0603020202020204" pitchFamily="34" charset="0"/>
              </a:rPr>
              <a:t>/- (including GST) for each </a:t>
            </a:r>
            <a:r>
              <a:rPr lang="en-US" sz="2000" b="1" dirty="0">
                <a:latin typeface="Trebuchet MS" panose="020B0603020202020204" pitchFamily="34" charset="0"/>
              </a:rPr>
              <a:t>additional resident</a:t>
            </a:r>
          </a:p>
          <a:p>
            <a:pPr marL="628650" indent="-342900">
              <a:buFont typeface="Wingdings" panose="05000000000000000000" pitchFamily="2" charset="2"/>
              <a:buChar char="v"/>
            </a:pPr>
            <a:endParaRPr lang="en-US" sz="1200" b="1" dirty="0">
              <a:latin typeface="Trebuchet MS" panose="020B0603020202020204" pitchFamily="34" charset="0"/>
            </a:endParaRPr>
          </a:p>
          <a:p>
            <a:pPr marL="628650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Trebuchet MS" panose="020B0603020202020204" pitchFamily="34" charset="0"/>
              </a:rPr>
              <a:t>The additional resident should be of the same address.</a:t>
            </a:r>
            <a:endParaRPr lang="en-IN" sz="2000" dirty="0">
              <a:latin typeface="Trebuchet MS" panose="020B0603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D246E31-85C4-609E-CEDC-B14B6CA328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3815440"/>
              </p:ext>
            </p:extLst>
          </p:nvPr>
        </p:nvGraphicFramePr>
        <p:xfrm>
          <a:off x="7347462" y="719931"/>
          <a:ext cx="38290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8020022" progId="AcroExch.Document.11">
                  <p:embed/>
                </p:oleObj>
              </mc:Choice>
              <mc:Fallback>
                <p:oleObj name="Acrobat Document" r:id="rId2" imgW="5667363" imgH="802002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47462" y="719931"/>
                        <a:ext cx="38290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561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86685" y="71720"/>
            <a:ext cx="8418275" cy="588475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Enrolment and Update Charges w.e.f. 01.10.2025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87D8E4-1C0C-201E-AAD4-18C047D99426}"/>
              </a:ext>
            </a:extLst>
          </p:cNvPr>
          <p:cNvSpPr>
            <a:spLocks/>
          </p:cNvSpPr>
          <p:nvPr/>
        </p:nvSpPr>
        <p:spPr>
          <a:xfrm>
            <a:off x="797536" y="682873"/>
            <a:ext cx="7527750" cy="87138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New Enrolment 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(Child + Adult)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F9F4F1-D923-674B-D244-CF05C6FDAC19}"/>
              </a:ext>
            </a:extLst>
          </p:cNvPr>
          <p:cNvSpPr>
            <a:spLocks/>
          </p:cNvSpPr>
          <p:nvPr/>
        </p:nvSpPr>
        <p:spPr>
          <a:xfrm>
            <a:off x="797536" y="1627697"/>
            <a:ext cx="7527750" cy="871382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Mandatory Biometric Update of Children</a:t>
            </a:r>
          </a:p>
          <a:p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		5 to &lt;7 Years 	    7 to &lt;15 Years</a:t>
            </a:r>
          </a:p>
          <a:p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		15 to 17 Years	           &gt;17 Years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85A85C4-AF57-A20E-5993-88E9E944648C}"/>
              </a:ext>
            </a:extLst>
          </p:cNvPr>
          <p:cNvSpPr>
            <a:spLocks/>
          </p:cNvSpPr>
          <p:nvPr/>
        </p:nvSpPr>
        <p:spPr>
          <a:xfrm>
            <a:off x="797536" y="2590915"/>
            <a:ext cx="7527750" cy="871382"/>
          </a:xfrm>
          <a:prstGeom prst="roundRect">
            <a:avLst/>
          </a:prstGeom>
          <a:solidFill>
            <a:srgbClr val="B6127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Other Biometric Update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4E52BF-50FC-0B43-8BE1-6A7EBF9E035E}"/>
              </a:ext>
            </a:extLst>
          </p:cNvPr>
          <p:cNvSpPr>
            <a:spLocks/>
          </p:cNvSpPr>
          <p:nvPr/>
        </p:nvSpPr>
        <p:spPr>
          <a:xfrm>
            <a:off x="797536" y="3554141"/>
            <a:ext cx="7527750" cy="871382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Demographic Update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(Name, Address, DOB, Mobile, Gender, Email)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AA018A-92B1-C952-5C83-2A9688C60228}"/>
              </a:ext>
            </a:extLst>
          </p:cNvPr>
          <p:cNvSpPr>
            <a:spLocks/>
          </p:cNvSpPr>
          <p:nvPr/>
        </p:nvSpPr>
        <p:spPr>
          <a:xfrm>
            <a:off x="797536" y="4528006"/>
            <a:ext cx="7527750" cy="87138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POI/POA Document Update</a:t>
            </a:r>
            <a:endParaRPr lang="en-IN" sz="20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7A290D-24EE-8293-F542-13014F73D0CE}"/>
              </a:ext>
            </a:extLst>
          </p:cNvPr>
          <p:cNvSpPr>
            <a:spLocks/>
          </p:cNvSpPr>
          <p:nvPr/>
        </p:nvSpPr>
        <p:spPr>
          <a:xfrm>
            <a:off x="797536" y="5491220"/>
            <a:ext cx="7527750" cy="8713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Find Your Aadhaar </a:t>
            </a: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Trebuchet MS" panose="020B0603020202020204" pitchFamily="34" charset="0"/>
              </a:rPr>
              <a:t>&amp; Colour Printout</a:t>
            </a: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22E5C5B-4E16-92C5-151A-4B9D6330BE47}"/>
              </a:ext>
            </a:extLst>
          </p:cNvPr>
          <p:cNvSpPr>
            <a:spLocks/>
          </p:cNvSpPr>
          <p:nvPr/>
        </p:nvSpPr>
        <p:spPr>
          <a:xfrm>
            <a:off x="800144" y="699804"/>
            <a:ext cx="1028647" cy="814305"/>
          </a:xfrm>
          <a:prstGeom prst="flowChartConnector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FREE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A0E7BAD-B71A-8341-A15B-01E79E25B67E}"/>
              </a:ext>
            </a:extLst>
          </p:cNvPr>
          <p:cNvSpPr>
            <a:spLocks/>
          </p:cNvSpPr>
          <p:nvPr/>
        </p:nvSpPr>
        <p:spPr>
          <a:xfrm>
            <a:off x="797536" y="1647487"/>
            <a:ext cx="1020624" cy="814305"/>
          </a:xfrm>
          <a:prstGeom prst="flowChartConnector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FREE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274DED7-3CE3-0D6A-DDE9-14936DBCF8BB}"/>
              </a:ext>
            </a:extLst>
          </p:cNvPr>
          <p:cNvSpPr>
            <a:spLocks/>
          </p:cNvSpPr>
          <p:nvPr/>
        </p:nvSpPr>
        <p:spPr>
          <a:xfrm>
            <a:off x="832041" y="2604485"/>
            <a:ext cx="1028649" cy="814305"/>
          </a:xfrm>
          <a:prstGeom prst="flowChartConnector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₹125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2FE5BC96-1ADC-17C4-1962-72D32CF7215D}"/>
              </a:ext>
            </a:extLst>
          </p:cNvPr>
          <p:cNvSpPr>
            <a:spLocks/>
          </p:cNvSpPr>
          <p:nvPr/>
        </p:nvSpPr>
        <p:spPr>
          <a:xfrm>
            <a:off x="829433" y="4541576"/>
            <a:ext cx="1020624" cy="814305"/>
          </a:xfrm>
          <a:prstGeom prst="flowChartConnector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₹75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891296D-F543-59FB-98C5-C713FD526C65}"/>
              </a:ext>
            </a:extLst>
          </p:cNvPr>
          <p:cNvSpPr>
            <a:spLocks/>
          </p:cNvSpPr>
          <p:nvPr/>
        </p:nvSpPr>
        <p:spPr>
          <a:xfrm>
            <a:off x="7293102" y="1656235"/>
            <a:ext cx="1020623" cy="814305"/>
          </a:xfrm>
          <a:prstGeom prst="flowChartConnector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₹125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2F2A649C-9618-E47B-BB29-9594652A4FE9}"/>
              </a:ext>
            </a:extLst>
          </p:cNvPr>
          <p:cNvSpPr>
            <a:spLocks/>
          </p:cNvSpPr>
          <p:nvPr/>
        </p:nvSpPr>
        <p:spPr>
          <a:xfrm>
            <a:off x="829434" y="3564780"/>
            <a:ext cx="1020623" cy="814305"/>
          </a:xfrm>
          <a:prstGeom prst="flowChartConnector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₹75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FC81B84C-D808-4EE8-1C52-68C042BAA7B5}"/>
              </a:ext>
            </a:extLst>
          </p:cNvPr>
          <p:cNvSpPr>
            <a:spLocks/>
          </p:cNvSpPr>
          <p:nvPr/>
        </p:nvSpPr>
        <p:spPr>
          <a:xfrm>
            <a:off x="829433" y="5501871"/>
            <a:ext cx="1020622" cy="871382"/>
          </a:xfrm>
          <a:prstGeom prst="flowChartConnector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Trebuchet MS" panose="020B0603020202020204" pitchFamily="34" charset="0"/>
              </a:rPr>
              <a:t>₹40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CACF19C6-6D9F-60F8-ACE7-B8398E168A46}"/>
              </a:ext>
            </a:extLst>
          </p:cNvPr>
          <p:cNvSpPr>
            <a:spLocks/>
          </p:cNvSpPr>
          <p:nvPr/>
        </p:nvSpPr>
        <p:spPr>
          <a:xfrm>
            <a:off x="1945755" y="1988293"/>
            <a:ext cx="648586" cy="36150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Callout: Left-Right Arrow 19">
            <a:extLst>
              <a:ext uri="{FF2B5EF4-FFF2-40B4-BE49-F238E27FC236}">
                <a16:creationId xmlns:a16="http://schemas.microsoft.com/office/drawing/2014/main" id="{598F4ED5-144E-503B-5BE4-6A7BF2FE567B}"/>
              </a:ext>
            </a:extLst>
          </p:cNvPr>
          <p:cNvSpPr>
            <a:spLocks/>
          </p:cNvSpPr>
          <p:nvPr/>
        </p:nvSpPr>
        <p:spPr>
          <a:xfrm>
            <a:off x="4540104" y="1913867"/>
            <a:ext cx="308344" cy="558559"/>
          </a:xfrm>
          <a:prstGeom prst="leftRightArrowCallout">
            <a:avLst>
              <a:gd name="adj1" fmla="val 18103"/>
              <a:gd name="adj2" fmla="val 25000"/>
              <a:gd name="adj3" fmla="val 25000"/>
              <a:gd name="adj4" fmla="val 4812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ED5112F-7A31-83E5-F368-9BD0BA293FD1}"/>
              </a:ext>
            </a:extLst>
          </p:cNvPr>
          <p:cNvSpPr>
            <a:spLocks/>
          </p:cNvSpPr>
          <p:nvPr/>
        </p:nvSpPr>
        <p:spPr>
          <a:xfrm>
            <a:off x="6645351" y="1956395"/>
            <a:ext cx="636189" cy="36150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D0F407BB-ED87-16D0-82A5-1741D9CD5486}"/>
              </a:ext>
            </a:extLst>
          </p:cNvPr>
          <p:cNvSpPr>
            <a:spLocks/>
          </p:cNvSpPr>
          <p:nvPr/>
        </p:nvSpPr>
        <p:spPr>
          <a:xfrm>
            <a:off x="1945755" y="905139"/>
            <a:ext cx="648586" cy="36150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415ED221-F68D-013E-CF40-7917C7E5ED27}"/>
              </a:ext>
            </a:extLst>
          </p:cNvPr>
          <p:cNvSpPr>
            <a:spLocks/>
          </p:cNvSpPr>
          <p:nvPr/>
        </p:nvSpPr>
        <p:spPr>
          <a:xfrm>
            <a:off x="1945755" y="3655675"/>
            <a:ext cx="648586" cy="36150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D5A35C4-6646-0289-9BE9-9706A4C2C1F6}"/>
              </a:ext>
            </a:extLst>
          </p:cNvPr>
          <p:cNvSpPr>
            <a:spLocks/>
          </p:cNvSpPr>
          <p:nvPr/>
        </p:nvSpPr>
        <p:spPr>
          <a:xfrm>
            <a:off x="1945755" y="2830883"/>
            <a:ext cx="648586" cy="36150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93C9E54F-787E-3DB4-7B55-C3AF73AFA3E7}"/>
              </a:ext>
            </a:extLst>
          </p:cNvPr>
          <p:cNvSpPr>
            <a:spLocks/>
          </p:cNvSpPr>
          <p:nvPr/>
        </p:nvSpPr>
        <p:spPr>
          <a:xfrm>
            <a:off x="1945755" y="4783732"/>
            <a:ext cx="648586" cy="36150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A2432E0C-1629-DB70-9839-2444557921F5}"/>
              </a:ext>
            </a:extLst>
          </p:cNvPr>
          <p:cNvSpPr>
            <a:spLocks/>
          </p:cNvSpPr>
          <p:nvPr/>
        </p:nvSpPr>
        <p:spPr>
          <a:xfrm>
            <a:off x="1951072" y="5821024"/>
            <a:ext cx="648586" cy="361507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FE3178-1B0E-B0B4-48B5-EBA9DEFFB6B8}"/>
              </a:ext>
            </a:extLst>
          </p:cNvPr>
          <p:cNvSpPr txBox="1"/>
          <p:nvPr/>
        </p:nvSpPr>
        <p:spPr>
          <a:xfrm>
            <a:off x="8602572" y="569197"/>
            <a:ext cx="28008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300" b="1" dirty="0">
                <a:solidFill>
                  <a:srgbClr val="FF0000"/>
                </a:solidFill>
                <a:latin typeface="Trebuchet MS" panose="020B0603020202020204" pitchFamily="34" charset="0"/>
              </a:rPr>
              <a:t>Special </a:t>
            </a:r>
            <a:r>
              <a:rPr lang="en-IN" sz="23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Dispension</a:t>
            </a:r>
            <a:endParaRPr lang="en-IN" sz="23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/>
            <a:endParaRPr lang="en-IN" sz="7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IN" sz="2300" b="1" dirty="0">
                <a:latin typeface="Trebuchet MS" panose="020B0603020202020204" pitchFamily="34" charset="0"/>
              </a:rPr>
              <a:t>Mission Mode MBU: </a:t>
            </a:r>
          </a:p>
          <a:p>
            <a:pPr algn="ctr"/>
            <a:endParaRPr lang="en-IN" sz="1100" b="1" dirty="0">
              <a:latin typeface="Trebuchet MS" panose="020B0603020202020204" pitchFamily="34" charset="0"/>
            </a:endParaRPr>
          </a:p>
          <a:p>
            <a:pPr algn="ctr"/>
            <a:r>
              <a:rPr lang="en-IN" b="1" dirty="0">
                <a:latin typeface="Trebuchet MS" panose="020B0603020202020204" pitchFamily="34" charset="0"/>
              </a:rPr>
              <a:t>Charges of 07-15 Years age group is waived off for one year w.e.f. 01.10.2025.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0A1DE7F-A59B-652A-B994-F5B0676DFD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078724"/>
              </p:ext>
            </p:extLst>
          </p:nvPr>
        </p:nvGraphicFramePr>
        <p:xfrm>
          <a:off x="8768954" y="3529186"/>
          <a:ext cx="2419145" cy="283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76565" imgH="8020022" progId="AcroExch.Document.11">
                  <p:embed/>
                </p:oleObj>
              </mc:Choice>
              <mc:Fallback>
                <p:oleObj name="Acrobat Document" r:id="rId3" imgW="5676565" imgH="802002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8954" y="3529186"/>
                        <a:ext cx="2419145" cy="2833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Arrow: Down 27">
            <a:extLst>
              <a:ext uri="{FF2B5EF4-FFF2-40B4-BE49-F238E27FC236}">
                <a16:creationId xmlns:a16="http://schemas.microsoft.com/office/drawing/2014/main" id="{27FCF6E8-9986-9D59-4E47-589BAE02860E}"/>
              </a:ext>
            </a:extLst>
          </p:cNvPr>
          <p:cNvSpPr/>
          <p:nvPr/>
        </p:nvSpPr>
        <p:spPr>
          <a:xfrm>
            <a:off x="8768954" y="2864180"/>
            <a:ext cx="422787" cy="59811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9CC9F-1FBB-1A4B-1888-A6BCCBB5F7D6}"/>
              </a:ext>
            </a:extLst>
          </p:cNvPr>
          <p:cNvSpPr txBox="1"/>
          <p:nvPr/>
        </p:nvSpPr>
        <p:spPr>
          <a:xfrm>
            <a:off x="9469027" y="2698189"/>
            <a:ext cx="1721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Double Click Image for more details on MBU Charges Waiver</a:t>
            </a:r>
            <a:endParaRPr lang="en-IN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52623" y="1"/>
            <a:ext cx="10536865" cy="549200"/>
          </a:xfrm>
        </p:spPr>
        <p:txBody>
          <a:bodyPr/>
          <a:lstStyle/>
          <a:p>
            <a:pPr eaLnBrk="1" hangingPunct="1"/>
            <a:r>
              <a:rPr lang="en-US" altLang="en-US" sz="2500" b="1" u="none" dirty="0">
                <a:latin typeface="Trebuchet MS" panose="020B0603020202020204" pitchFamily="34" charset="0"/>
                <a:cs typeface="Arial" panose="020B0604020202020204" pitchFamily="34" charset="0"/>
              </a:rPr>
              <a:t>Cases where Biometric Update is required under Exception Handling</a:t>
            </a:r>
            <a:endParaRPr lang="en-GB" altLang="en-US" sz="2500" b="1" u="none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684339" y="2863463"/>
            <a:ext cx="2654300" cy="646331"/>
          </a:xfrm>
          <a:prstGeom prst="rect">
            <a:avLst/>
          </a:prstGeom>
          <a:solidFill>
            <a:srgbClr val="D8ED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/>
              <a:t>Person losing hands </a:t>
            </a:r>
            <a:br>
              <a:rPr lang="en-US" b="1" dirty="0"/>
            </a:br>
            <a:r>
              <a:rPr lang="en-US" b="1" dirty="0"/>
              <a:t>due to accident</a:t>
            </a:r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1924526" y="5939468"/>
            <a:ext cx="2979738" cy="369332"/>
          </a:xfrm>
          <a:prstGeom prst="rect">
            <a:avLst/>
          </a:prstGeom>
          <a:solidFill>
            <a:srgbClr val="D8ED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/>
              <a:t>Eye injury</a:t>
            </a:r>
          </a:p>
        </p:txBody>
      </p:sp>
      <p:sp>
        <p:nvSpPr>
          <p:cNvPr id="20488" name="Rectangle 13"/>
          <p:cNvSpPr>
            <a:spLocks noChangeArrowheads="1"/>
          </p:cNvSpPr>
          <p:nvPr/>
        </p:nvSpPr>
        <p:spPr bwMode="auto">
          <a:xfrm>
            <a:off x="3822793" y="3059668"/>
            <a:ext cx="2641600" cy="369332"/>
          </a:xfrm>
          <a:prstGeom prst="rect">
            <a:avLst/>
          </a:prstGeom>
          <a:solidFill>
            <a:srgbClr val="D8ED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/>
              <a:t>Plastic Surgery</a:t>
            </a:r>
          </a:p>
        </p:txBody>
      </p:sp>
      <p:pic>
        <p:nvPicPr>
          <p:cNvPr id="20491" name="Picture 11" descr="ph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4" r="3163" b="14503"/>
          <a:stretch>
            <a:fillRect/>
          </a:stretch>
        </p:blipFill>
        <p:spPr bwMode="auto">
          <a:xfrm>
            <a:off x="697039" y="730114"/>
            <a:ext cx="2641600" cy="2000250"/>
          </a:xfrm>
          <a:prstGeom prst="rect">
            <a:avLst/>
          </a:prstGeom>
          <a:noFill/>
          <a:ln w="28575">
            <a:solidFill>
              <a:srgbClr val="0F75B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3" name="Picture 13" descr="eye inju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" b="4182"/>
          <a:stretch>
            <a:fillRect/>
          </a:stretch>
        </p:blipFill>
        <p:spPr bwMode="auto">
          <a:xfrm>
            <a:off x="1972151" y="3748745"/>
            <a:ext cx="2884488" cy="2036763"/>
          </a:xfrm>
          <a:prstGeom prst="rect">
            <a:avLst/>
          </a:prstGeom>
          <a:noFill/>
          <a:ln w="28575" algn="ctr">
            <a:solidFill>
              <a:srgbClr val="0F75B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plastic surge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" b="3426"/>
          <a:stretch>
            <a:fillRect/>
          </a:stretch>
        </p:blipFill>
        <p:spPr bwMode="auto">
          <a:xfrm>
            <a:off x="3822793" y="549200"/>
            <a:ext cx="2641600" cy="2356507"/>
          </a:xfrm>
          <a:prstGeom prst="rect">
            <a:avLst/>
          </a:prstGeom>
          <a:noFill/>
          <a:ln w="28575" algn="ctr">
            <a:solidFill>
              <a:srgbClr val="0F75B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6773484" y="5212109"/>
            <a:ext cx="4506912" cy="369332"/>
          </a:xfrm>
          <a:prstGeom prst="rect">
            <a:avLst/>
          </a:prstGeom>
          <a:solidFill>
            <a:srgbClr val="D8ED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IN" altLang="en-US" b="1" dirty="0"/>
              <a:t>False Biometric Rejects</a:t>
            </a:r>
          </a:p>
        </p:txBody>
      </p:sp>
      <p:pic>
        <p:nvPicPr>
          <p:cNvPr id="10" name="Picture 24" descr="updated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r="2818"/>
          <a:stretch>
            <a:fillRect/>
          </a:stretch>
        </p:blipFill>
        <p:spPr bwMode="auto">
          <a:xfrm>
            <a:off x="6773484" y="1746250"/>
            <a:ext cx="4464050" cy="3365500"/>
          </a:xfrm>
          <a:prstGeom prst="rect">
            <a:avLst/>
          </a:prstGeom>
          <a:noFill/>
          <a:ln w="25400" algn="ctr">
            <a:solidFill>
              <a:srgbClr val="256DB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  <p:bldP spid="20485" grpId="0" animBg="1"/>
      <p:bldP spid="2048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166" y="41403"/>
            <a:ext cx="955613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      Handling Differently Abled Residents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9222983" y="6369918"/>
            <a:ext cx="2743200" cy="365125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34</a:t>
            </a:r>
          </a:p>
        </p:txBody>
      </p:sp>
      <p:graphicFrame>
        <p:nvGraphicFramePr>
          <p:cNvPr id="5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976143"/>
              </p:ext>
            </p:extLst>
          </p:nvPr>
        </p:nvGraphicFramePr>
        <p:xfrm>
          <a:off x="2101814" y="672528"/>
          <a:ext cx="8489986" cy="5938828"/>
        </p:xfrm>
        <a:graphic>
          <a:graphicData uri="http://schemas.openxmlformats.org/drawingml/2006/table">
            <a:tbl>
              <a:tblPr firstRow="1" bandRow="1"/>
              <a:tblGrid>
                <a:gridCol w="31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3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19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84175">
                        <a:lnSpc>
                          <a:spcPct val="100000"/>
                        </a:lnSpc>
                      </a:pPr>
                      <a:r>
                        <a:rPr sz="2400" b="1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Problem</a:t>
                      </a:r>
                      <a:endParaRPr sz="2400" b="1" dirty="0">
                        <a:solidFill>
                          <a:srgbClr val="FF0000"/>
                        </a:solidFill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9779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0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Exceptions in Handling  Fingerprint Image</a:t>
                      </a:r>
                      <a:r>
                        <a:rPr sz="1600" b="0" spc="-40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600" b="0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Capture</a:t>
                      </a:r>
                    </a:p>
                  </a:txBody>
                  <a:tcPr marL="0" marR="0" marT="749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07950" marR="60960" indent="0" algn="ctr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 panose="020B0604020202020204"/>
                          <a:cs typeface="Arial" panose="020B0604020202020204"/>
                        </a:rPr>
                        <a:t>Missing </a:t>
                      </a:r>
                      <a:r>
                        <a:rPr sz="1800" b="1" spc="-5" dirty="0">
                          <a:latin typeface="Arial" panose="020B0604020202020204"/>
                          <a:cs typeface="Arial" panose="020B0604020202020204"/>
                        </a:rPr>
                        <a:t>/  amputated /  bandaged</a:t>
                      </a:r>
                      <a:r>
                        <a:rPr sz="1800" b="1" spc="-50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1800" b="1" spc="-5" dirty="0">
                          <a:latin typeface="Arial" panose="020B0604020202020204"/>
                          <a:cs typeface="Arial" panose="020B0604020202020204"/>
                        </a:rPr>
                        <a:t>fingers</a:t>
                      </a:r>
                      <a:endParaRPr sz="1800" dirty="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38417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Problem</a:t>
                      </a:r>
                      <a:endParaRPr sz="2000" b="1" dirty="0">
                        <a:solidFill>
                          <a:srgbClr val="FF0000"/>
                        </a:solidFill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571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198120" indent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2000" b="1" spc="-10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Exceptions </a:t>
                      </a:r>
                      <a:r>
                        <a:rPr sz="2000" b="1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in</a:t>
                      </a:r>
                      <a:r>
                        <a:rPr sz="2000" b="1" spc="-114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Handling  Iris Image</a:t>
                      </a:r>
                      <a:r>
                        <a:rPr sz="2000" b="1" spc="-110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Capture</a:t>
                      </a:r>
                      <a:endParaRPr sz="2000" b="1" dirty="0">
                        <a:solidFill>
                          <a:srgbClr val="FF0000"/>
                        </a:solidFill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540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0" marR="194310" algn="ctr">
                        <a:lnSpc>
                          <a:spcPct val="100000"/>
                        </a:lnSpc>
                      </a:pPr>
                      <a:r>
                        <a:rPr sz="2400" b="1" spc="-5" dirty="0">
                          <a:latin typeface="Arial" panose="020B0604020202020204"/>
                          <a:cs typeface="Arial" panose="020B0604020202020204"/>
                        </a:rPr>
                        <a:t>Capturing</a:t>
                      </a:r>
                      <a:r>
                        <a:rPr sz="2400" b="1" spc="-85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latin typeface="Arial" panose="020B0604020202020204"/>
                          <a:cs typeface="Arial" panose="020B0604020202020204"/>
                        </a:rPr>
                        <a:t>Iris </a:t>
                      </a:r>
                      <a:r>
                        <a:rPr sz="2400" b="1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latin typeface="Arial" panose="020B0604020202020204"/>
                          <a:cs typeface="Arial" panose="020B0604020202020204"/>
                        </a:rPr>
                        <a:t>image is not  possible</a:t>
                      </a:r>
                      <a:endParaRPr sz="2400" dirty="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117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indent="0">
                        <a:lnSpc>
                          <a:spcPct val="100000"/>
                        </a:lnSpc>
                      </a:pPr>
                      <a:endParaRPr sz="2400" dirty="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36525" marR="131445" indent="0">
                        <a:lnSpc>
                          <a:spcPct val="100000"/>
                        </a:lnSpc>
                      </a:pPr>
                      <a:r>
                        <a:rPr lang="en-IN" sz="2400" b="1" spc="-5" dirty="0">
                          <a:latin typeface="Arial" panose="020B0604020202020204"/>
                          <a:cs typeface="Arial" panose="020B0604020202020204"/>
                        </a:rPr>
                        <a:t>S</a:t>
                      </a:r>
                      <a:r>
                        <a:rPr sz="2400" b="1" spc="-5" dirty="0">
                          <a:latin typeface="Arial" panose="020B0604020202020204"/>
                          <a:cs typeface="Arial" panose="020B0604020202020204"/>
                        </a:rPr>
                        <a:t>quint /  disoriented</a:t>
                      </a:r>
                      <a:r>
                        <a:rPr sz="2400" b="1" spc="-40" dirty="0"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10" dirty="0">
                          <a:latin typeface="Arial" panose="020B0604020202020204"/>
                          <a:cs typeface="Arial" panose="020B0604020202020204"/>
                        </a:rPr>
                        <a:t>eye</a:t>
                      </a:r>
                      <a:endParaRPr sz="2400" dirty="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E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12"/>
          <p:cNvSpPr/>
          <p:nvPr/>
        </p:nvSpPr>
        <p:spPr>
          <a:xfrm>
            <a:off x="6649538" y="1355642"/>
            <a:ext cx="2186101" cy="1272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object 13"/>
          <p:cNvSpPr/>
          <p:nvPr/>
        </p:nvSpPr>
        <p:spPr>
          <a:xfrm>
            <a:off x="6649538" y="3504192"/>
            <a:ext cx="2186101" cy="1292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object 14"/>
          <p:cNvSpPr/>
          <p:nvPr/>
        </p:nvSpPr>
        <p:spPr>
          <a:xfrm>
            <a:off x="6593476" y="5038371"/>
            <a:ext cx="2629507" cy="5569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" name="object 15"/>
          <p:cNvSpPr/>
          <p:nvPr/>
        </p:nvSpPr>
        <p:spPr>
          <a:xfrm>
            <a:off x="6649538" y="5713699"/>
            <a:ext cx="2629507" cy="6562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653" y="813642"/>
            <a:ext cx="1377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Biometric Exception Handling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166" y="41403"/>
            <a:ext cx="955613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</a:rPr>
              <a:t> Capturing Biometric Exceptions in ECPM/UC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9223828" y="6439028"/>
            <a:ext cx="2743200" cy="365125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36</a:t>
            </a:r>
          </a:p>
        </p:txBody>
      </p:sp>
      <p:pic>
        <p:nvPicPr>
          <p:cNvPr id="5" name="Shape 199" descr="Capture.PNG"/>
          <p:cNvPicPr preferRelativeResize="0"/>
          <p:nvPr/>
        </p:nvPicPr>
        <p:blipFill rotWithShape="1">
          <a:blip r:embed="rId3"/>
          <a:srcRect b="45250"/>
          <a:stretch>
            <a:fillRect/>
          </a:stretch>
        </p:blipFill>
        <p:spPr>
          <a:xfrm>
            <a:off x="34922" y="1054629"/>
            <a:ext cx="5375119" cy="41067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Shape 200"/>
          <p:cNvSpPr/>
          <p:nvPr/>
        </p:nvSpPr>
        <p:spPr>
          <a:xfrm>
            <a:off x="0" y="62496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1865" b="1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Correct Biometric Exception Capture</a:t>
            </a:r>
            <a:endParaRPr sz="1865" b="1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Shape 201" descr="Capture.PNG"/>
          <p:cNvPicPr preferRelativeResize="0"/>
          <p:nvPr/>
        </p:nvPicPr>
        <p:blipFill rotWithShape="1">
          <a:blip r:embed="rId3"/>
          <a:srcRect t="56420" b="2614"/>
          <a:stretch>
            <a:fillRect/>
          </a:stretch>
        </p:blipFill>
        <p:spPr>
          <a:xfrm>
            <a:off x="5521901" y="1184738"/>
            <a:ext cx="6239223" cy="397662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" name="Shape 202"/>
          <p:cNvSpPr txBox="1"/>
          <p:nvPr/>
        </p:nvSpPr>
        <p:spPr>
          <a:xfrm>
            <a:off x="129947" y="5161366"/>
            <a:ext cx="11932106" cy="55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dirty="0">
                <a:solidFill>
                  <a:srgbClr val="000000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* Two Photographs will be taken in Biometric Exception Cases as shown above.</a:t>
            </a:r>
            <a:endParaRPr sz="2800" b="1" dirty="0">
              <a:solidFill>
                <a:srgbClr val="000000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1057" y="0"/>
            <a:ext cx="655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800" b="1" u="sng" dirty="0"/>
              <a:t>Capturing Residents Biometric Exceptions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66700" y="523220"/>
            <a:ext cx="6705600" cy="5334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457200" indent="-457200">
              <a:defRPr/>
            </a:pPr>
            <a:r>
              <a:rPr lang="en-US" sz="3200" b="1" dirty="0">
                <a:cs typeface="+mn-cs"/>
              </a:rPr>
              <a:t>Specifying Exceptions</a:t>
            </a:r>
            <a:endParaRPr lang="en-US" sz="2800" dirty="0">
              <a:cs typeface="+mn-cs"/>
            </a:endParaRPr>
          </a:p>
          <a:p>
            <a:pPr>
              <a:defRPr/>
            </a:pPr>
            <a:r>
              <a:rPr lang="en-US" sz="2800" dirty="0">
                <a:cs typeface="+mn-cs"/>
              </a:rPr>
              <a:t>All exceptions are to be indicated here.</a:t>
            </a:r>
            <a:endParaRPr lang="en-IN" sz="2800" dirty="0">
              <a:cs typeface="+mn-cs"/>
            </a:endParaRPr>
          </a:p>
          <a:p>
            <a:pPr>
              <a:defRPr/>
            </a:pPr>
            <a:r>
              <a:rPr lang="en-US" sz="2800" dirty="0">
                <a:cs typeface="+mn-cs"/>
              </a:rPr>
              <a:t> </a:t>
            </a:r>
            <a:endParaRPr lang="en-IN" sz="2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+mn-cs"/>
              </a:rPr>
              <a:t>Specify the resident’s biometric exceptions by clicking on the specific part of the image.</a:t>
            </a:r>
            <a:endParaRPr lang="en-IN" sz="2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IN" sz="2800" dirty="0"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+mn-cs"/>
              </a:rPr>
              <a:t>Bandaged and finger(s) with wounds, can also be marked exception.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056" y="261610"/>
            <a:ext cx="3784478" cy="51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63D8-6AD3-A0F2-F1EF-AAF474B93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4898C8-1C17-9980-1C58-69AAC8703374}"/>
              </a:ext>
            </a:extLst>
          </p:cNvPr>
          <p:cNvSpPr/>
          <p:nvPr/>
        </p:nvSpPr>
        <p:spPr>
          <a:xfrm>
            <a:off x="1765005" y="112509"/>
            <a:ext cx="9144000" cy="9541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rebuchet MS" panose="020B0603020202020204" pitchFamily="34" charset="0"/>
              </a:rPr>
              <a:t>Case Study </a:t>
            </a:r>
          </a:p>
          <a:p>
            <a:pPr algn="ctr"/>
            <a:r>
              <a:rPr lang="en-US" sz="2800" b="1" dirty="0">
                <a:latin typeface="Trebuchet MS" panose="020B0603020202020204" pitchFamily="34" charset="0"/>
              </a:rPr>
              <a:t>Resident having 06 fingers in each hand </a:t>
            </a:r>
            <a:endParaRPr lang="en-US" sz="2800" b="1" u="sng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D4CEC8A-A8F2-B00A-EC33-6BD872791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36" y="1819280"/>
            <a:ext cx="6123467" cy="321944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</a:ln>
        </p:spPr>
        <p:txBody>
          <a:bodyPr/>
          <a:lstStyle/>
          <a:p>
            <a:pPr marL="457200" indent="-457200">
              <a:defRPr/>
            </a:pPr>
            <a:endParaRPr lang="en-US" sz="3000" dirty="0">
              <a:cs typeface="+mn-c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cs typeface="+mn-cs"/>
              </a:rPr>
              <a:t>If the resident has extra finger/s, ignore the extra finger.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30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cs typeface="+mn-cs"/>
              </a:rPr>
              <a:t>This will not be captured as a Biometric exception.</a:t>
            </a:r>
            <a:endParaRPr lang="en-IN" sz="3000" dirty="0"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AA054C-DB6C-5930-D942-47CF98A93946}"/>
              </a:ext>
            </a:extLst>
          </p:cNvPr>
          <p:cNvSpPr/>
          <p:nvPr/>
        </p:nvSpPr>
        <p:spPr>
          <a:xfrm>
            <a:off x="7102549" y="1127051"/>
            <a:ext cx="3678148" cy="50101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488324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6DC6-738B-D5A6-7A84-B7B081072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8A45-2602-5FF5-BB45-E8EC704F7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859"/>
            <a:ext cx="11504478" cy="549200"/>
          </a:xfrm>
        </p:spPr>
        <p:txBody>
          <a:bodyPr/>
          <a:lstStyle/>
          <a:p>
            <a:r>
              <a:rPr lang="en-IN" sz="2400" b="1" dirty="0">
                <a:latin typeface="Trebuchet MS" panose="020B0603020202020204" pitchFamily="34" charset="0"/>
              </a:rPr>
              <a:t>Guidelines for Operator(s) </a:t>
            </a:r>
            <a:br>
              <a:rPr lang="en-IN" sz="2400" b="1" dirty="0">
                <a:latin typeface="Trebuchet MS" panose="020B0603020202020204" pitchFamily="34" charset="0"/>
              </a:rPr>
            </a:br>
            <a:r>
              <a:rPr lang="en-IN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(Behavioural Standards)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4E99A-901E-0558-8672-B1D769F73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861243"/>
            <a:ext cx="5384800" cy="4082898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76200" indent="0" algn="just">
              <a:buNone/>
            </a:pPr>
            <a:r>
              <a:rPr lang="en-IN" sz="2000" b="1" dirty="0">
                <a:latin typeface="Trebuchet MS" panose="020B0603020202020204" pitchFamily="34" charset="0"/>
              </a:rPr>
              <a:t>DOs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Respond politely and professionally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Use clear and simple language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Protect all personal information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Assist vulnerable residents gently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Explain Aadhaar steps honestly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Provide accurate, updated details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Treat everyone equally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Maintain good hygiene and appearance</a:t>
            </a:r>
            <a:endParaRPr lang="en-IN" sz="2000" dirty="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66B868-159E-E8CC-1EDF-168FE7518C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C23BD9-3B33-9174-C8B2-3502A4712CCB}"/>
              </a:ext>
            </a:extLst>
          </p:cNvPr>
          <p:cNvSpPr txBox="1">
            <a:spLocks/>
          </p:cNvSpPr>
          <p:nvPr/>
        </p:nvSpPr>
        <p:spPr>
          <a:xfrm>
            <a:off x="6119678" y="861242"/>
            <a:ext cx="5203996" cy="408289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600" marR="0" lvl="0" indent="-533400" algn="l" defTabSz="914400" rtl="0" eaLnBrk="1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Char char="•"/>
              <a:defRPr sz="3600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1219200" marR="0" lvl="1" indent="-499745" algn="l" defTabSz="914400" rtl="0" eaLnBrk="1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–"/>
              <a:defRPr sz="30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828800" marR="0" lvl="2" indent="-474345" algn="l" defTabSz="914400" rtl="0" eaLnBrk="1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2438400" marR="0" lvl="3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–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3048000" marR="0" lvl="4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»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3657600" marR="0" lvl="5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4267200" marR="0" lvl="6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4876800" marR="0" lvl="7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5486400" marR="0" lvl="8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76200" indent="0" algn="just">
              <a:buFont typeface="Arial" panose="020B0604020202020204"/>
              <a:buNone/>
            </a:pPr>
            <a:r>
              <a:rPr lang="en-IN" sz="2000" b="1" dirty="0">
                <a:latin typeface="Trebuchet MS" panose="020B0603020202020204" pitchFamily="34" charset="0"/>
              </a:rPr>
              <a:t>DON’Ts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raise voice or argue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take extra charges or bribes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share any personal data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deny service without reason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ask unnecessary personal questions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show political or religious views</a:t>
            </a:r>
            <a:endParaRPr lang="en-IN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3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4B886-3FFD-C976-99BB-6BB1B330A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A9A0-F3AA-C567-5777-E3DB8FA06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070" y="127597"/>
            <a:ext cx="9952130" cy="549200"/>
          </a:xfrm>
        </p:spPr>
        <p:txBody>
          <a:bodyPr/>
          <a:lstStyle/>
          <a:p>
            <a:r>
              <a:rPr lang="en-IN" sz="2400" b="1" dirty="0">
                <a:latin typeface="Trebuchet MS" panose="020B0603020202020204" pitchFamily="34" charset="0"/>
              </a:rPr>
              <a:t>Guidelines for Operator(s) – </a:t>
            </a:r>
            <a:br>
              <a:rPr lang="en-IN" sz="2400" b="1" dirty="0">
                <a:latin typeface="Trebuchet MS" panose="020B0603020202020204" pitchFamily="34" charset="0"/>
              </a:rPr>
            </a:br>
            <a:r>
              <a:rPr lang="en-IN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(</a:t>
            </a:r>
            <a:r>
              <a:rPr lang="en-IN" sz="24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Center</a:t>
            </a:r>
            <a:r>
              <a:rPr lang="en-IN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 Management Guidelines)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9C5BE-E54E-E040-8B35-531907163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17" y="797439"/>
            <a:ext cx="5525385" cy="5390710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marL="76200" indent="0" algn="just"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DOs: - 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Display center time as scheduled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Keep center clean, organized, and well-lit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Display official rate card and notices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Ensure all biometric devices work properly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Clean biometric scanner after every use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Use queue or token system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Update software per UIDAI protocols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Upload data securely; no remote access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Give acknowledgement slip immediately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2795F-B74A-D3EB-2492-E17E92E19C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B36952-AE56-7A40-C0AA-0B8EBC0FD39C}"/>
              </a:ext>
            </a:extLst>
          </p:cNvPr>
          <p:cNvSpPr txBox="1">
            <a:spLocks/>
          </p:cNvSpPr>
          <p:nvPr/>
        </p:nvSpPr>
        <p:spPr>
          <a:xfrm>
            <a:off x="6149219" y="797439"/>
            <a:ext cx="5131981" cy="539071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609600" marR="0" lvl="0" indent="-533400" algn="l" defTabSz="914400" rtl="0" eaLnBrk="1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 panose="020B0604020202020204"/>
              <a:buChar char="•"/>
              <a:defRPr sz="3600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1219200" marR="0" lvl="1" indent="-499745" algn="l" defTabSz="914400" rtl="0" eaLnBrk="1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/>
              <a:buChar char="–"/>
              <a:defRPr sz="30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828800" marR="0" lvl="2" indent="-474345" algn="l" defTabSz="914400" rtl="0" eaLnBrk="1" latinLnBrk="0" hangingPunct="1">
              <a:lnSpc>
                <a:spcPct val="100000"/>
              </a:lnSpc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6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2438400" marR="0" lvl="3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–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3048000" marR="0" lvl="4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»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3657600" marR="0" lvl="5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4267200" marR="0" lvl="6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4876800" marR="0" lvl="7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5486400" marR="0" lvl="8" indent="-44894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 panose="020B0604020202020204"/>
              <a:buChar char="•"/>
              <a:defRPr sz="2265" b="0" i="0" u="none" strike="noStrike" kern="1200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76200" indent="0" algn="just">
              <a:buFont typeface="Arial" panose="020B0604020202020204"/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DON’Ts: - 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allow unauthorized access.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keep residents’ original documents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take kit outside premises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expose passwords or IDs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shortcut biometric/document steps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favor anyone for money</a:t>
            </a:r>
          </a:p>
          <a:p>
            <a:pPr algn="just"/>
            <a:r>
              <a:rPr lang="en-US" sz="2000" dirty="0">
                <a:latin typeface="Trebuchet MS" panose="020B0603020202020204" pitchFamily="34" charset="0"/>
              </a:rPr>
              <a:t>Do not exceed authorized center capacity</a:t>
            </a:r>
            <a:endParaRPr lang="en-IN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9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9380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AEB4-A2C8-4822-AA95-E086D9311B06}" type="slidenum">
              <a:rPr lang="en-IN" smtClean="0"/>
              <a:t>2</a:t>
            </a:fld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5676900" y="552450"/>
            <a:ext cx="581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Introduction to UIDAI and </a:t>
            </a:r>
            <a:r>
              <a:rPr lang="en-US" sz="2800" b="1" dirty="0" err="1">
                <a:solidFill>
                  <a:schemeClr val="bg1"/>
                </a:solidFill>
              </a:rPr>
              <a:t>Aadhaar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6900" y="131322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Enrolment &amp; Update Process (ECMP+UC)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6900" y="207399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Handling of Differently abled Residents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6900" y="2834760"/>
            <a:ext cx="581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Resident Documents Handling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76900" y="359553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Data Quality Verification and guidelines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6900" y="4356300"/>
            <a:ext cx="581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Errors &amp; Penalties Levied by UIDAI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6900" y="5117070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Residents Support &amp; Grievance Handling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1FFBF-5C90-A51A-1414-C1A1F40B3F5E}"/>
              </a:ext>
            </a:extLst>
          </p:cNvPr>
          <p:cNvSpPr txBox="1"/>
          <p:nvPr/>
        </p:nvSpPr>
        <p:spPr>
          <a:xfrm>
            <a:off x="5765503" y="5928688"/>
            <a:ext cx="6267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Aadhaar Operator – Dos &amp; Don’ts</a:t>
            </a:r>
            <a:endParaRPr lang="en-IN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84632" y="753753"/>
            <a:ext cx="10076688" cy="1527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98421" y="202323"/>
            <a:ext cx="9044383" cy="3952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vert="horz" wrap="square" lIns="95756" tIns="47878" rIns="95756" bIns="47878" numCol="1" anchor="ctr" anchorCtr="0" compatLnSpc="1"/>
          <a:lstStyle/>
          <a:p>
            <a:pPr lvl="0"/>
            <a:r>
              <a:rPr lang="en-US" sz="2100" b="1" kern="0" dirty="0">
                <a:solidFill>
                  <a:schemeClr val="bg1"/>
                </a:solidFill>
                <a:latin typeface="+mj-lt"/>
                <a:cs typeface="+mj-cs"/>
              </a:rPr>
              <a:t>Categorization of Errors and Penalty Charges as per Policy 5.0:</a:t>
            </a:r>
            <a:endParaRPr lang="en-GB" sz="2100" b="1" kern="0" dirty="0">
              <a:solidFill>
                <a:schemeClr val="bg1"/>
              </a:solidFill>
              <a:latin typeface="+mj-lt"/>
              <a:cs typeface="+mj-cs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548640" y="836049"/>
            <a:ext cx="1286158" cy="1417320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DOE 1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₹10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,000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Per Packet</a:t>
            </a: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508279" y="4164251"/>
            <a:ext cx="1326519" cy="1417320"/>
          </a:xfrm>
          <a:prstGeom prst="hexagon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DOE -2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50 Per Packet</a:t>
            </a:r>
            <a:endParaRPr lang="en-IN" sz="14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66286" y="4173664"/>
            <a:ext cx="1326519" cy="1417320"/>
          </a:xfrm>
          <a:prstGeom prst="hexagon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DE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50 Per Packet</a:t>
            </a: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3247940" y="4191683"/>
            <a:ext cx="1326519" cy="1417320"/>
          </a:xfrm>
          <a:prstGeom prst="hexagon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BE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1,000 Per Packet</a:t>
            </a: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629594" y="4164251"/>
            <a:ext cx="1326519" cy="1444752"/>
          </a:xfrm>
          <a:prstGeom prst="hexagon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AL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50 Per Packet</a:t>
            </a: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6500398" y="2491112"/>
            <a:ext cx="1346101" cy="1434785"/>
          </a:xfrm>
          <a:prstGeom prst="hexagon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POP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25,000 Per Incident</a:t>
            </a:r>
            <a:endParaRPr lang="en-US" sz="1400" dirty="0">
              <a:latin typeface="Trebuchet MS" panose="020B0603020202020204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548640" y="2434370"/>
            <a:ext cx="1611362" cy="1417320"/>
          </a:xfrm>
          <a:prstGeom prst="hexagon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Fraudulent activity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25,000 Per Incident </a:t>
            </a:r>
            <a:endParaRPr lang="en-US" sz="1400" dirty="0">
              <a:latin typeface="Trebuchet MS" panose="020B0603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5299" y="2387481"/>
            <a:ext cx="5783652" cy="1594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4632" y="4082169"/>
            <a:ext cx="10076688" cy="1682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14098" y="2402721"/>
            <a:ext cx="4147222" cy="1594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95640" y="959685"/>
            <a:ext cx="5093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&gt;=3 – 1 </a:t>
            </a:r>
            <a:r>
              <a:rPr lang="en-US" b="1" dirty="0"/>
              <a:t>month suspension.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/>
              <a:t>If the operator is a repeated Operator, suspension for </a:t>
            </a:r>
            <a:r>
              <a:rPr lang="en-US" sz="1600" b="1" dirty="0">
                <a:solidFill>
                  <a:srgbClr val="FF0000"/>
                </a:solidFill>
              </a:rPr>
              <a:t>12 month </a:t>
            </a:r>
            <a:r>
              <a:rPr lang="en-US" sz="1600" b="1" dirty="0"/>
              <a:t>with </a:t>
            </a:r>
            <a:r>
              <a:rPr lang="en-US" sz="1600" b="1" dirty="0">
                <a:solidFill>
                  <a:srgbClr val="FF0000"/>
                </a:solidFill>
              </a:rPr>
              <a:t>impose of financial disincentive.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Refer Annexure II for more details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86597" y="4231018"/>
            <a:ext cx="3125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&gt;= 30 – 1 Month Suspension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dirty="0">
                <a:latin typeface="Trebuchet MS" panose="020B0603020202020204" pitchFamily="34" charset="0"/>
              </a:rPr>
              <a:t>If the operator is a repeated Operator, 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suspension for 12 month </a:t>
            </a:r>
            <a:r>
              <a:rPr lang="en-US" sz="1400" b="1" dirty="0">
                <a:latin typeface="Trebuchet MS" panose="020B0603020202020204" pitchFamily="34" charset="0"/>
              </a:rPr>
              <a:t>with 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impose of financial disincentive.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</a:rPr>
              <a:t>Refer Annexure II for more details</a:t>
            </a:r>
          </a:p>
        </p:txBody>
      </p:sp>
      <p:sp>
        <p:nvSpPr>
          <p:cNvPr id="30" name="Right Brace 29"/>
          <p:cNvSpPr/>
          <p:nvPr/>
        </p:nvSpPr>
        <p:spPr>
          <a:xfrm>
            <a:off x="10667236" y="1039985"/>
            <a:ext cx="285752" cy="2643206"/>
          </a:xfrm>
          <a:prstGeom prst="rightBrace">
            <a:avLst/>
          </a:prstGeom>
          <a:noFill/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58904" y="597610"/>
            <a:ext cx="382137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G</a:t>
            </a:r>
          </a:p>
          <a:p>
            <a:r>
              <a:rPr lang="en-US" b="1" dirty="0"/>
              <a:t>R</a:t>
            </a:r>
          </a:p>
          <a:p>
            <a:r>
              <a:rPr lang="en-US" b="1" dirty="0"/>
              <a:t>A</a:t>
            </a:r>
          </a:p>
          <a:p>
            <a:r>
              <a:rPr lang="en-US" b="1" dirty="0"/>
              <a:t>V</a:t>
            </a:r>
          </a:p>
          <a:p>
            <a:r>
              <a:rPr lang="en-US" b="1" dirty="0"/>
              <a:t>E</a:t>
            </a:r>
          </a:p>
          <a:p>
            <a:endParaRPr lang="en-US" b="1" dirty="0"/>
          </a:p>
          <a:p>
            <a:r>
              <a:rPr lang="en-US" b="1" dirty="0"/>
              <a:t>E</a:t>
            </a:r>
          </a:p>
          <a:p>
            <a:r>
              <a:rPr lang="en-US" b="1" dirty="0"/>
              <a:t>R</a:t>
            </a:r>
          </a:p>
          <a:p>
            <a:r>
              <a:rPr lang="en-US" b="1" dirty="0"/>
              <a:t>R</a:t>
            </a:r>
          </a:p>
          <a:p>
            <a:r>
              <a:rPr lang="en-US" b="1" dirty="0"/>
              <a:t>O</a:t>
            </a:r>
          </a:p>
          <a:p>
            <a:r>
              <a:rPr lang="en-US" b="1" dirty="0"/>
              <a:t>R</a:t>
            </a:r>
          </a:p>
          <a:p>
            <a:r>
              <a:rPr lang="en-US" b="1" dirty="0"/>
              <a:t>S</a:t>
            </a:r>
          </a:p>
        </p:txBody>
      </p:sp>
      <p:sp>
        <p:nvSpPr>
          <p:cNvPr id="31" name="Slide Number Placeholder 17"/>
          <p:cNvSpPr txBox="1"/>
          <p:nvPr/>
        </p:nvSpPr>
        <p:spPr>
          <a:xfrm>
            <a:off x="11706794" y="6374106"/>
            <a:ext cx="48520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75E73EEE-05A0-16A1-FE69-D81DE434479B}"/>
              </a:ext>
            </a:extLst>
          </p:cNvPr>
          <p:cNvSpPr/>
          <p:nvPr/>
        </p:nvSpPr>
        <p:spPr>
          <a:xfrm>
            <a:off x="6053648" y="4173664"/>
            <a:ext cx="1284119" cy="1417320"/>
          </a:xfrm>
          <a:prstGeom prst="hexagon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*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RSV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rebuchet MS" panose="020B0603020202020204" pitchFamily="34" charset="0"/>
              </a:rPr>
              <a:t>₹2</a:t>
            </a:r>
            <a:r>
              <a:rPr lang="en-US" sz="1400" b="1" dirty="0">
                <a:solidFill>
                  <a:srgbClr val="FF0000"/>
                </a:solidFill>
                <a:latin typeface="Trebuchet MS" panose="020B0603020202020204" pitchFamily="34" charset="0"/>
              </a:rPr>
              <a:t>50 Per Packet</a:t>
            </a: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77121E4-8CBA-2DCA-3283-0398540580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961143"/>
              </p:ext>
            </p:extLst>
          </p:nvPr>
        </p:nvGraphicFramePr>
        <p:xfrm>
          <a:off x="8970963" y="842963"/>
          <a:ext cx="151447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63" imgH="8020022" progId="AcroExch.Document.11">
                  <p:embed/>
                </p:oleObj>
              </mc:Choice>
              <mc:Fallback>
                <p:oleObj name="Acrobat Document" r:id="rId2" imgW="5667363" imgH="802002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70963" y="842963"/>
                        <a:ext cx="1514475" cy="1317625"/>
                      </a:xfrm>
                      <a:prstGeom prst="rect">
                        <a:avLst/>
                      </a:prstGeom>
                      <a:ln w="19050">
                        <a:solidFill>
                          <a:srgbClr val="66006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0EA15A-271E-100B-8B92-41CF44562136}"/>
              </a:ext>
            </a:extLst>
          </p:cNvPr>
          <p:cNvSpPr txBox="1"/>
          <p:nvPr/>
        </p:nvSpPr>
        <p:spPr>
          <a:xfrm>
            <a:off x="5617121" y="5747255"/>
            <a:ext cx="254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*</a:t>
            </a:r>
            <a:r>
              <a:rPr lang="en-US" sz="1600" b="1" dirty="0">
                <a:solidFill>
                  <a:schemeClr val="tx1"/>
                </a:solidFill>
              </a:rPr>
              <a:t>Rejection during source verification at QC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7D4CC5-5E77-E675-FBB3-48B14868DF7A}"/>
              </a:ext>
            </a:extLst>
          </p:cNvPr>
          <p:cNvSpPr txBox="1"/>
          <p:nvPr/>
        </p:nvSpPr>
        <p:spPr>
          <a:xfrm>
            <a:off x="7728732" y="933983"/>
            <a:ext cx="1041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Double Click Image </a:t>
            </a:r>
            <a:r>
              <a:rPr lang="en-IN" sz="1200" b="1" dirty="0">
                <a:latin typeface="Trebuchet MS" panose="020B0603020202020204" pitchFamily="34" charset="0"/>
              </a:rPr>
              <a:t>for more details on Policy 5.0.</a:t>
            </a:r>
            <a:endParaRPr lang="en-IN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C7C3D-AF95-17B9-DF39-E4C78BC355A5}"/>
              </a:ext>
            </a:extLst>
          </p:cNvPr>
          <p:cNvSpPr txBox="1"/>
          <p:nvPr/>
        </p:nvSpPr>
        <p:spPr>
          <a:xfrm>
            <a:off x="7914073" y="2497578"/>
            <a:ext cx="23582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1400" b="1" dirty="0">
                <a:solidFill>
                  <a:srgbClr val="FF0000"/>
                </a:solidFill>
              </a:rPr>
              <a:t>Suspension of the activities of the operator concerned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1400" b="1" dirty="0">
                <a:solidFill>
                  <a:schemeClr val="accent5">
                    <a:lumMod val="50000"/>
                  </a:schemeClr>
                </a:solidFill>
              </a:rPr>
              <a:t>Imposing of financial disincentives on the Registrar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13343" y="2434556"/>
            <a:ext cx="4009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/>
              <a:t>Gross Violation; </a:t>
            </a:r>
            <a:r>
              <a:rPr lang="en-US" sz="1600" b="1" dirty="0">
                <a:solidFill>
                  <a:srgbClr val="FF0000"/>
                </a:solidFill>
              </a:rPr>
              <a:t>Enrolment as a child with age;</a:t>
            </a:r>
            <a:r>
              <a:rPr lang="en-US" sz="1600" b="1" dirty="0"/>
              <a:t> Enrolment of an adult; </a:t>
            </a:r>
            <a:r>
              <a:rPr lang="en-US" sz="1600" b="1" dirty="0">
                <a:solidFill>
                  <a:srgbClr val="FF0000"/>
                </a:solidFill>
              </a:rPr>
              <a:t>Unauthorized Location</a:t>
            </a:r>
            <a:r>
              <a:rPr lang="en-US" sz="1600" b="1" dirty="0"/>
              <a:t>; Wrong Capture of Biometrics; </a:t>
            </a:r>
            <a:r>
              <a:rPr lang="en-US" sz="1600" b="1" dirty="0">
                <a:solidFill>
                  <a:srgbClr val="FF0000"/>
                </a:solidFill>
              </a:rPr>
              <a:t>Mixed Biometrics</a:t>
            </a:r>
            <a:r>
              <a:rPr lang="en-US" sz="1600" b="1" dirty="0"/>
              <a:t>; Gummy Finger, </a:t>
            </a:r>
            <a:r>
              <a:rPr lang="en-US" sz="1600" b="1" dirty="0">
                <a:solidFill>
                  <a:srgbClr val="FF0000"/>
                </a:solidFill>
              </a:rPr>
              <a:t>Corruption </a:t>
            </a:r>
            <a:r>
              <a:rPr lang="en-US" sz="1600" b="1" dirty="0"/>
              <a:t>etc.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Refer Annexure III for more details</a:t>
            </a: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81646" y="39698"/>
            <a:ext cx="10272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/>
              <a:t> DoE1 -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Test Cases – Fraud/Missing Document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charset="0"/>
                <a:ea typeface="+mn-ea"/>
                <a:cs typeface="Segoe UI" panose="020B0502040204020203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sp>
        <p:nvSpPr>
          <p:cNvPr id="2" name="object 3"/>
          <p:cNvSpPr txBox="1"/>
          <p:nvPr/>
        </p:nvSpPr>
        <p:spPr>
          <a:xfrm>
            <a:off x="768350" y="5409500"/>
            <a:ext cx="297053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Missing</a:t>
            </a:r>
            <a:r>
              <a:rPr sz="2000" b="1" spc="-5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Document</a:t>
            </a:r>
            <a:r>
              <a:rPr sz="2000" b="1" spc="-6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falls</a:t>
            </a:r>
            <a:r>
              <a:rPr sz="20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under</a:t>
            </a:r>
            <a:r>
              <a:rPr sz="2000" b="1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DOE1</a:t>
            </a:r>
            <a:r>
              <a:rPr sz="2000" b="1" spc="-4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10" dirty="0">
                <a:latin typeface="Calibri" panose="020F0502020204030204"/>
                <a:cs typeface="Calibri" panose="020F0502020204030204"/>
              </a:rPr>
              <a:t>Category</a:t>
            </a:r>
            <a:r>
              <a:rPr lang="en-IN" sz="2000" b="1" spc="-10" dirty="0">
                <a:latin typeface="Calibri" panose="020F0502020204030204"/>
                <a:cs typeface="Calibri" panose="020F0502020204030204"/>
              </a:rPr>
              <a:t>- </a:t>
            </a:r>
            <a:r>
              <a:rPr lang="en-IN" sz="20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FRADULENT</a:t>
            </a:r>
            <a:endParaRPr sz="2000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940885"/>
            <a:ext cx="3845560" cy="4225289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378960" y="805205"/>
          <a:ext cx="4730750" cy="5551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797425" imgH="6780530" progId="AcroExch.Document.11">
                  <p:embed/>
                </p:oleObj>
              </mc:Choice>
              <mc:Fallback>
                <p:oleObj name="Acrobat Document" r:id="rId3" imgW="4797425" imgH="6780530" progId="AcroExch.Document.11">
                  <p:embed/>
                  <p:pic>
                    <p:nvPicPr>
                      <p:cNvPr id="0" name="Object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8960" y="805205"/>
                        <a:ext cx="4730750" cy="5551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8374688" y="721035"/>
          <a:ext cx="4730750" cy="666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797425" imgH="6780530" progId="AcroExch.Document.11">
                  <p:embed/>
                </p:oleObj>
              </mc:Choice>
              <mc:Fallback>
                <p:oleObj name="Acrobat Document" r:id="rId5" imgW="4797425" imgH="6780530" progId="AcroExch.Document.11">
                  <p:embed/>
                  <p:pic>
                    <p:nvPicPr>
                      <p:cNvPr id="0" name="Object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74688" y="721035"/>
                        <a:ext cx="4730750" cy="666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bject 6"/>
          <p:cNvSpPr txBox="1"/>
          <p:nvPr/>
        </p:nvSpPr>
        <p:spPr>
          <a:xfrm>
            <a:off x="4274851" y="5534852"/>
            <a:ext cx="377979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dirty="0">
                <a:latin typeface="Calibri" panose="020F0502020204030204"/>
                <a:cs typeface="Calibri" panose="020F0502020204030204"/>
              </a:rPr>
              <a:t>Upload of </a:t>
            </a:r>
            <a:r>
              <a:rPr lang="en-IN" sz="1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Enrolment Form </a:t>
            </a:r>
            <a:r>
              <a:rPr lang="en-IN" sz="1800" b="1" dirty="0">
                <a:latin typeface="Calibri" panose="020F0502020204030204"/>
                <a:cs typeface="Calibri" panose="020F0502020204030204"/>
              </a:rPr>
              <a:t>as Resident Doc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falls</a:t>
            </a:r>
            <a:r>
              <a:rPr sz="18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under</a:t>
            </a:r>
            <a:r>
              <a:rPr sz="18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DOE1</a:t>
            </a:r>
            <a:r>
              <a:rPr sz="18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spc="-10" dirty="0">
                <a:latin typeface="Calibri" panose="020F0502020204030204"/>
                <a:cs typeface="Calibri" panose="020F0502020204030204"/>
              </a:rPr>
              <a:t>Error</a:t>
            </a:r>
            <a:r>
              <a:rPr lang="en-IN" sz="1800" b="1" spc="-10" dirty="0">
                <a:latin typeface="Calibri" panose="020F0502020204030204"/>
                <a:cs typeface="Calibri" panose="020F0502020204030204"/>
              </a:rPr>
              <a:t> -</a:t>
            </a:r>
            <a:r>
              <a:rPr lang="en-IN" sz="18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FRADULENT</a:t>
            </a:r>
            <a:endParaRPr sz="1800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8412203" y="5679763"/>
            <a:ext cx="3779797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dirty="0">
                <a:latin typeface="Calibri" panose="020F0502020204030204"/>
                <a:cs typeface="Calibri" panose="020F0502020204030204"/>
              </a:rPr>
              <a:t>Upload of </a:t>
            </a:r>
            <a:r>
              <a:rPr lang="en-IN" sz="1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Acknowledgement Slip</a:t>
            </a:r>
            <a:r>
              <a:rPr lang="en-IN" sz="1800" b="1" dirty="0">
                <a:latin typeface="Calibri" panose="020F0502020204030204"/>
                <a:cs typeface="Calibri" panose="020F0502020204030204"/>
              </a:rPr>
              <a:t> as Resident Doc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falls</a:t>
            </a:r>
            <a:r>
              <a:rPr sz="1800" b="1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under</a:t>
            </a:r>
            <a:r>
              <a:rPr sz="1800" b="1" spc="-6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dirty="0">
                <a:latin typeface="Calibri" panose="020F0502020204030204"/>
                <a:cs typeface="Calibri" panose="020F0502020204030204"/>
              </a:rPr>
              <a:t>DOE1</a:t>
            </a:r>
            <a:r>
              <a:rPr sz="1800" b="1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800" b="1" spc="-10" dirty="0">
                <a:latin typeface="Calibri" panose="020F0502020204030204"/>
                <a:cs typeface="Calibri" panose="020F0502020204030204"/>
              </a:rPr>
              <a:t>Error</a:t>
            </a:r>
            <a:r>
              <a:rPr lang="en-IN" sz="1800" b="1" spc="-10" dirty="0">
                <a:latin typeface="Calibri" panose="020F0502020204030204"/>
                <a:cs typeface="Calibri" panose="020F0502020204030204"/>
              </a:rPr>
              <a:t> -</a:t>
            </a:r>
            <a:r>
              <a:rPr lang="en-IN" sz="1800" b="1" spc="-10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FRADULENT</a:t>
            </a:r>
            <a:endParaRPr sz="1800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5719760" y="3454200"/>
              <a:ext cx="915120" cy="360"/>
            </p14:xfrm>
          </p:contentPart>
        </mc:Choice>
        <mc:Fallback xmlns="">
          <p:pic>
            <p:nvPicPr>
              <p:cNvPr id="9" name="Ink 8"/>
            </p:nvPicPr>
            <p:blipFill>
              <a:blip r:embed="rId8"/>
            </p:blipFill>
            <p:spPr>
              <a:xfrm>
                <a:off x="5719760" y="3454200"/>
                <a:ext cx="91512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9184400" y="1341360"/>
              <a:ext cx="640800" cy="11160"/>
            </p14:xfrm>
          </p:contentPart>
        </mc:Choice>
        <mc:Fallback xmlns="">
          <p:pic>
            <p:nvPicPr>
              <p:cNvPr id="10" name="Ink 9"/>
            </p:nvPicPr>
            <p:blipFill>
              <a:blip r:embed="rId10"/>
            </p:blipFill>
            <p:spPr>
              <a:xfrm>
                <a:off x="9184400" y="1341360"/>
                <a:ext cx="640800" cy="11160"/>
              </a:xfrm>
              <a:prstGeom prst="rect"/>
            </p:spPr>
          </p:pic>
        </mc:Fallback>
      </mc:AlternateContent>
      <p:cxnSp>
        <p:nvCxnSpPr>
          <p:cNvPr id="11" name="Straight Connector 10"/>
          <p:cNvCxnSpPr/>
          <p:nvPr/>
        </p:nvCxnSpPr>
        <p:spPr>
          <a:xfrm>
            <a:off x="4228542" y="411085"/>
            <a:ext cx="0" cy="61124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76187" y="532141"/>
            <a:ext cx="0" cy="61124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0"/>
          <p:cNvSpPr txBox="1"/>
          <p:nvPr/>
        </p:nvSpPr>
        <p:spPr>
          <a:xfrm>
            <a:off x="2732045" y="6443894"/>
            <a:ext cx="974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Note:  Rs 10000/- EID &amp;  Suspension for 1 year &gt;= 1 Error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099" y="937787"/>
            <a:ext cx="3629486" cy="498242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22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81646" y="39698"/>
            <a:ext cx="10119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/>
              <a:t> DoE2 -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Test Cases – Poor Quality Document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charset="0"/>
                <a:ea typeface="+mn-ea"/>
                <a:cs typeface="Segoe UI" panose="020B0502040204020203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pic>
        <p:nvPicPr>
          <p:cNvPr id="2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2128" y="850392"/>
            <a:ext cx="3362018" cy="4849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811561" y="5688960"/>
              <a:ext cx="2774520" cy="10800"/>
            </p14:xfrm>
          </p:contentPart>
        </mc:Choice>
        <mc:Fallback xmlns="">
          <p:pic>
            <p:nvPicPr>
              <p:cNvPr id="7" name="Ink 6"/>
            </p:nvPicPr>
            <p:blipFill>
              <a:blip r:embed="rId6"/>
            </p:blipFill>
            <p:spPr>
              <a:xfrm>
                <a:off x="811561" y="5688960"/>
                <a:ext cx="2774520" cy="10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4487906" y="5848576"/>
              <a:ext cx="2794680" cy="2160"/>
            </p14:xfrm>
          </p:contentPart>
        </mc:Choice>
        <mc:Fallback xmlns="">
          <p:pic>
            <p:nvPicPr>
              <p:cNvPr id="8" name="Ink 7"/>
            </p:nvPicPr>
            <p:blipFill>
              <a:blip r:embed="rId8"/>
            </p:blipFill>
            <p:spPr>
              <a:xfrm>
                <a:off x="4487906" y="5848576"/>
                <a:ext cx="2794680" cy="2160"/>
              </a:xfrm>
              <a:prstGeom prst="rect"/>
            </p:spPr>
          </p:pic>
        </mc:Fallback>
      </mc:AlternateContent>
      <p:cxnSp>
        <p:nvCxnSpPr>
          <p:cNvPr id="9" name="Straight Connector 8"/>
          <p:cNvCxnSpPr/>
          <p:nvPr/>
        </p:nvCxnSpPr>
        <p:spPr>
          <a:xfrm>
            <a:off x="3944310" y="728846"/>
            <a:ext cx="0" cy="5866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097511" y="5842071"/>
            <a:ext cx="4340894" cy="752975"/>
          </a:xfrm>
          <a:prstGeom prst="rect">
            <a:avLst/>
          </a:prstGeom>
        </p:spPr>
        <p:txBody>
          <a:bodyPr vert="horz" wrap="square" lIns="0" tIns="123393" rIns="0" bIns="0" rtlCol="0">
            <a:spAutoFit/>
          </a:bodyPr>
          <a:lstStyle/>
          <a:p>
            <a:pPr marL="1407795">
              <a:lnSpc>
                <a:spcPct val="100000"/>
              </a:lnSpc>
              <a:spcBef>
                <a:spcPts val="105"/>
              </a:spcBef>
            </a:pPr>
            <a:r>
              <a:rPr lang="en-IN" sz="2000" b="0" u="sng" dirty="0">
                <a:solidFill>
                  <a:srgbClr val="FF0000"/>
                </a:solidFill>
              </a:rPr>
              <a:t>NOT READABLE/VISIBLE Document Details</a:t>
            </a:r>
            <a:endParaRPr sz="2000" b="0" u="sng" spc="-10" dirty="0">
              <a:solidFill>
                <a:srgbClr val="FF0000"/>
              </a:solidFill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3035441" y="5906071"/>
            <a:ext cx="5786819" cy="506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3393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1407795">
              <a:lnSpc>
                <a:spcPct val="100000"/>
              </a:lnSpc>
              <a:spcBef>
                <a:spcPts val="105"/>
              </a:spcBef>
            </a:pPr>
            <a:r>
              <a:rPr lang="en-IN" sz="2400" b="0" u="sng" kern="0" dirty="0">
                <a:solidFill>
                  <a:srgbClr val="FF0000"/>
                </a:solidFill>
              </a:rPr>
              <a:t>PARTIAL DOCUMENT</a:t>
            </a:r>
            <a:endParaRPr lang="en-IN" sz="2400" b="0" u="sng" kern="0" spc="-10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787764" y="670694"/>
            <a:ext cx="0" cy="5866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0726" y="656173"/>
            <a:ext cx="4242948" cy="5475038"/>
          </a:xfrm>
          <a:prstGeom prst="rect">
            <a:avLst/>
          </a:prstGeom>
        </p:spPr>
      </p:pic>
      <p:sp>
        <p:nvSpPr>
          <p:cNvPr id="17" name="object 3"/>
          <p:cNvSpPr txBox="1"/>
          <p:nvPr/>
        </p:nvSpPr>
        <p:spPr>
          <a:xfrm>
            <a:off x="6473130" y="6023069"/>
            <a:ext cx="6695643" cy="506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3393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 panose="020F0502020204030204"/>
              <a:buNone/>
              <a:defRPr sz="6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 panose="020F0502020204030204"/>
              <a:buNone/>
              <a:defRPr sz="2000" b="1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1407795">
              <a:lnSpc>
                <a:spcPct val="100000"/>
              </a:lnSpc>
              <a:spcBef>
                <a:spcPts val="105"/>
              </a:spcBef>
            </a:pPr>
            <a:r>
              <a:rPr lang="en-US" sz="2400" b="0" u="sng" kern="0">
                <a:solidFill>
                  <a:srgbClr val="FF0000"/>
                </a:solidFill>
              </a:rPr>
              <a:t>Scanned Image is of Not ORIGINAL</a:t>
            </a:r>
            <a:endParaRPr lang="en-US" sz="2400" b="0" u="sng" kern="0" spc="-1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45813" y="6538913"/>
            <a:ext cx="974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Note:  Rs 1000/- EID &amp; Disassociation for 30-100 Errors &amp; Suspension for 1 year &gt;100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81646" y="39698"/>
            <a:ext cx="10119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/>
              <a:t> DoE2 -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Test Cases – Invalid Document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charset="0"/>
                <a:ea typeface="+mn-ea"/>
                <a:cs typeface="Segoe UI" panose="020B0502040204020203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b="5988"/>
          <a:stretch>
            <a:fillRect/>
          </a:stretch>
        </p:blipFill>
        <p:spPr bwMode="auto">
          <a:xfrm>
            <a:off x="440028" y="658875"/>
            <a:ext cx="4406292" cy="5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838200" y="6199125"/>
            <a:ext cx="3612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+mj-lt"/>
                <a:ea typeface="+mj-ea"/>
                <a:cs typeface="+mj-cs"/>
              </a:rPr>
              <a:t>Invalid (Letter Head)</a:t>
            </a:r>
            <a:endParaRPr lang="en-IN" u="sng" dirty="0">
              <a:solidFill>
                <a:srgbClr val="FF0000"/>
              </a:solidFill>
            </a:endParaRPr>
          </a:p>
        </p:txBody>
      </p:sp>
      <p:pic>
        <p:nvPicPr>
          <p:cNvPr id="10" name="Content Placeholder 2"/>
          <p:cNvPicPr>
            <a:picLocks noChangeAspect="1" noChangeArrowheads="1"/>
          </p:cNvPicPr>
          <p:nvPr/>
        </p:nvPicPr>
        <p:blipFill>
          <a:blip r:embed="rId3" cstate="print"/>
          <a:srcRect b="6131"/>
          <a:stretch>
            <a:fillRect/>
          </a:stretch>
        </p:blipFill>
        <p:spPr bwMode="auto">
          <a:xfrm>
            <a:off x="5019040" y="699818"/>
            <a:ext cx="7172960" cy="528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096000" y="6180330"/>
            <a:ext cx="6136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Invalid Document (Without Photo doc</a:t>
            </a:r>
            <a:r>
              <a:rPr kumimoji="0" lang="en-US" sz="1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not valid for POI)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/>
              <p14:cNvContentPartPr/>
              <p14:nvPr/>
            </p14:nvContentPartPr>
            <p14:xfrm>
              <a:off x="1656080" y="6045040"/>
              <a:ext cx="2326680" cy="30600"/>
            </p14:xfrm>
          </p:contentPart>
        </mc:Choice>
        <mc:Fallback xmlns="">
          <p:pic>
            <p:nvPicPr>
              <p:cNvPr id="16" name="Ink 15"/>
            </p:nvPicPr>
            <p:blipFill>
              <a:blip r:embed="rId5"/>
            </p:blipFill>
            <p:spPr>
              <a:xfrm>
                <a:off x="1656080" y="6045040"/>
                <a:ext cx="2326680" cy="30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Ink 17"/>
              <p14:cNvContentPartPr/>
              <p14:nvPr/>
            </p14:nvContentPartPr>
            <p14:xfrm>
              <a:off x="6959600" y="5547520"/>
              <a:ext cx="3871080" cy="10440"/>
            </p14:xfrm>
          </p:contentPart>
        </mc:Choice>
        <mc:Fallback xmlns="">
          <p:pic>
            <p:nvPicPr>
              <p:cNvPr id="18" name="Ink 17"/>
            </p:nvPicPr>
            <p:blipFill>
              <a:blip r:embed="rId7"/>
            </p:blipFill>
            <p:spPr>
              <a:xfrm>
                <a:off x="6959600" y="5547520"/>
                <a:ext cx="3871080" cy="10440"/>
              </a:xfrm>
              <a:prstGeom prst="rect"/>
            </p:spPr>
          </p:pic>
        </mc:Fallback>
      </mc:AlternateContent>
      <p:cxnSp>
        <p:nvCxnSpPr>
          <p:cNvPr id="2" name="Straight Connector 1"/>
          <p:cNvCxnSpPr/>
          <p:nvPr/>
        </p:nvCxnSpPr>
        <p:spPr>
          <a:xfrm>
            <a:off x="4859453" y="532141"/>
            <a:ext cx="0" cy="61124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45813" y="6538913"/>
            <a:ext cx="974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Note:  Rs 1000/- EID &amp; Disassociation for 30-100 Errors &amp; Suspension for 1 year &gt;100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24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81646" y="39698"/>
            <a:ext cx="10119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/>
              <a:t>3. BE-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Test Cases –</a:t>
            </a:r>
            <a:r>
              <a:rPr lang="en-IN" sz="3200" dirty="0"/>
              <a:t>Biometric</a:t>
            </a:r>
            <a:r>
              <a:rPr lang="en-IN" sz="3200" spc="-145" dirty="0"/>
              <a:t> </a:t>
            </a:r>
            <a:r>
              <a:rPr lang="en-IN" sz="3200" dirty="0"/>
              <a:t>Exception</a:t>
            </a:r>
            <a:r>
              <a:rPr lang="en-IN" sz="3200" spc="-165" dirty="0"/>
              <a:t> </a:t>
            </a:r>
            <a:r>
              <a:rPr lang="en-IN" sz="3200" spc="-20" dirty="0"/>
              <a:t>Packets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charset="0"/>
                <a:ea typeface="+mn-ea"/>
                <a:cs typeface="Segoe UI" panose="020B0502040204020203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624" y="2844244"/>
            <a:ext cx="437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u="sng" dirty="0">
                <a:solidFill>
                  <a:srgbClr val="FF0000"/>
                </a:solidFill>
              </a:rPr>
              <a:t>(</a:t>
            </a:r>
            <a:r>
              <a:rPr lang="en-IN" b="1" u="sng" dirty="0">
                <a:solidFill>
                  <a:srgbClr val="FF0000"/>
                </a:solidFill>
              </a:rPr>
              <a:t>Object</a:t>
            </a:r>
            <a:r>
              <a:rPr lang="en-IN" b="1" u="sng" spc="-65" dirty="0">
                <a:solidFill>
                  <a:srgbClr val="FF0000"/>
                </a:solidFill>
              </a:rPr>
              <a:t> </a:t>
            </a:r>
            <a:r>
              <a:rPr lang="en-IN" b="1" u="sng" dirty="0">
                <a:solidFill>
                  <a:srgbClr val="FF0000"/>
                </a:solidFill>
              </a:rPr>
              <a:t>in</a:t>
            </a:r>
            <a:r>
              <a:rPr lang="en-IN" b="1" u="sng" spc="-65" dirty="0">
                <a:solidFill>
                  <a:srgbClr val="FF0000"/>
                </a:solidFill>
              </a:rPr>
              <a:t> </a:t>
            </a:r>
            <a:r>
              <a:rPr lang="en-IN" b="1" u="sng" dirty="0">
                <a:solidFill>
                  <a:srgbClr val="FF0000"/>
                </a:solidFill>
              </a:rPr>
              <a:t>Exception</a:t>
            </a:r>
            <a:r>
              <a:rPr lang="en-IN" b="1" u="sng" spc="-70" dirty="0">
                <a:solidFill>
                  <a:srgbClr val="FF0000"/>
                </a:solidFill>
              </a:rPr>
              <a:t> </a:t>
            </a:r>
            <a:r>
              <a:rPr lang="en-IN" b="1" u="sng" spc="-10" dirty="0">
                <a:solidFill>
                  <a:srgbClr val="FF0000"/>
                </a:solidFill>
              </a:rPr>
              <a:t>Photo</a:t>
            </a:r>
            <a:r>
              <a:rPr lang="en-IN" sz="1800" b="1" u="sng" spc="-10" dirty="0">
                <a:solidFill>
                  <a:srgbClr val="FF0000"/>
                </a:solidFill>
              </a:rPr>
              <a:t>)</a:t>
            </a:r>
            <a:endParaRPr lang="en-IN" b="1" u="sng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1638" y="6043861"/>
            <a:ext cx="4376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u="sng" spc="-85" dirty="0">
                <a:solidFill>
                  <a:srgbClr val="FF0000"/>
                </a:solidFill>
              </a:rPr>
              <a:t>(</a:t>
            </a:r>
            <a:r>
              <a:rPr lang="en-IN" b="1" u="sng" dirty="0">
                <a:solidFill>
                  <a:srgbClr val="FF0000"/>
                </a:solidFill>
              </a:rPr>
              <a:t>Photo</a:t>
            </a:r>
            <a:r>
              <a:rPr lang="en-IN" b="1" u="sng" spc="-70" dirty="0">
                <a:solidFill>
                  <a:srgbClr val="FF0000"/>
                </a:solidFill>
              </a:rPr>
              <a:t> </a:t>
            </a:r>
            <a:r>
              <a:rPr lang="en-IN" b="1" u="sng" spc="-10" dirty="0">
                <a:solidFill>
                  <a:srgbClr val="FF0000"/>
                </a:solidFill>
              </a:rPr>
              <a:t>Mismatch in Exception)</a:t>
            </a:r>
            <a:endParaRPr lang="en-IN" b="1" u="sng" dirty="0">
              <a:solidFill>
                <a:srgbClr val="FF0000"/>
              </a:solidFill>
            </a:endParaRPr>
          </a:p>
        </p:txBody>
      </p:sp>
      <p:pic>
        <p:nvPicPr>
          <p:cNvPr id="8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1" y="440960"/>
            <a:ext cx="9850514" cy="2373619"/>
          </a:xfrm>
          <a:prstGeom prst="rect">
            <a:avLst/>
          </a:prstGeom>
        </p:spPr>
      </p:pic>
      <p:pic>
        <p:nvPicPr>
          <p:cNvPr id="1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4745" y="3243241"/>
            <a:ext cx="9850513" cy="2863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8252" y="6413193"/>
            <a:ext cx="9746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Note:  Rs 10000/- EID &amp; Suspension for 1 year &gt;= 1 Error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25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81646" y="39698"/>
            <a:ext cx="10119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/>
              <a:t> BE-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Test Cases –</a:t>
            </a:r>
            <a:r>
              <a:rPr lang="en-IN" sz="3200" dirty="0"/>
              <a:t> Poor Photo/ Incorrect Photo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charset="0"/>
                <a:ea typeface="+mn-ea"/>
                <a:cs typeface="Segoe UI" panose="020B0502040204020203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22" y="3828552"/>
            <a:ext cx="188975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928" y="3833057"/>
            <a:ext cx="205245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73" y="677578"/>
            <a:ext cx="1889759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62" y="3809773"/>
            <a:ext cx="2267713" cy="23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9k= (160×200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91" y="3828552"/>
            <a:ext cx="2052451" cy="20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84" y="659149"/>
            <a:ext cx="1889760" cy="20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96986" y="6272780"/>
            <a:ext cx="220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Another/2nd 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64778" y="6171971"/>
            <a:ext cx="179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Shadow in Back Ground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28597" y="3040106"/>
            <a:ext cx="220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Poor Quality(No Light)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84400" y="6251173"/>
            <a:ext cx="262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tx1"/>
                </a:solidFill>
              </a:rPr>
              <a:t>Background is not white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9918091" y="281138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Not looking towards </a:t>
            </a:r>
            <a:r>
              <a:rPr lang="en-IN" dirty="0" err="1"/>
              <a:t>Camers</a:t>
            </a:r>
            <a:r>
              <a:rPr lang="en-IN" dirty="0"/>
              <a:t> &amp; Ears not Visible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69501" y="595722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Photo incomplete (till shoulders required)</a:t>
            </a:r>
          </a:p>
        </p:txBody>
      </p:sp>
      <p:graphicFrame>
        <p:nvGraphicFramePr>
          <p:cNvPr id="21" name="Table 20"/>
          <p:cNvGraphicFramePr/>
          <p:nvPr/>
        </p:nvGraphicFramePr>
        <p:xfrm>
          <a:off x="136766" y="825154"/>
          <a:ext cx="2202656" cy="574068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02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54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Rejection Categories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Insufficient Light</a:t>
                      </a:r>
                    </a:p>
                    <a:p>
                      <a:pPr>
                        <a:buNone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Resident is too far from camera.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Eyes are not clear due to spectacles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8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Photo  not on center/In Correct Posture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Background is not white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Another Face/Object/Shadows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60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Forehead not clearly visible/ Incomplete Photo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>
            <a:off x="4941973" y="445707"/>
            <a:ext cx="0" cy="61124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51051" y="532141"/>
            <a:ext cx="0" cy="61124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706101" y="532141"/>
            <a:ext cx="4114" cy="61026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33309" y="532141"/>
            <a:ext cx="0" cy="576468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0407" y="671673"/>
            <a:ext cx="1761753" cy="2407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2276" y="659149"/>
            <a:ext cx="1831035" cy="2477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0252" y="3195041"/>
            <a:ext cx="220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Too Far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07559" y="3175841"/>
            <a:ext cx="2202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Eyes not clear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26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081646" y="39698"/>
            <a:ext cx="1011975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3200" b="1" dirty="0" err="1"/>
              <a:t>Std.Certificate</a:t>
            </a:r>
            <a:r>
              <a:rPr lang="en-US" sz="3200" b="1" dirty="0"/>
              <a:t> -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Test Cases – QC Rejection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charset="0"/>
                <a:ea typeface="+mn-ea"/>
                <a:cs typeface="Segoe UI" panose="020B0502040204020203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sp>
        <p:nvSpPr>
          <p:cNvPr id="15" name="object 6"/>
          <p:cNvSpPr txBox="1"/>
          <p:nvPr/>
        </p:nvSpPr>
        <p:spPr>
          <a:xfrm>
            <a:off x="134852" y="5889854"/>
            <a:ext cx="4034519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Certifier Cross Stamp missing  on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Resident  Photograph</a:t>
            </a:r>
            <a:endParaRPr sz="1800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0" y="532140"/>
          <a:ext cx="4856321" cy="6771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797425" imgH="6780530" progId="AcroExch.Document.11">
                  <p:embed/>
                </p:oleObj>
              </mc:Choice>
              <mc:Fallback>
                <p:oleObj name="Acrobat Document" r:id="rId2" imgW="4797425" imgH="6780530" progId="AcroExch.Document.11">
                  <p:embed/>
                  <p:pic>
                    <p:nvPicPr>
                      <p:cNvPr id="0" name="Object 1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532140"/>
                        <a:ext cx="4856321" cy="6771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28830" y="549808"/>
          <a:ext cx="4730750" cy="646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797425" imgH="6780530" progId="AcroExch.Document.11">
                  <p:embed/>
                </p:oleObj>
              </mc:Choice>
              <mc:Fallback>
                <p:oleObj name="Acrobat Document" r:id="rId4" imgW="4797425" imgH="6780530" progId="AcroExch.Document.11">
                  <p:embed/>
                  <p:pic>
                    <p:nvPicPr>
                      <p:cNvPr id="0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8830" y="549808"/>
                        <a:ext cx="4730750" cy="646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ject 6"/>
          <p:cNvSpPr txBox="1"/>
          <p:nvPr/>
        </p:nvSpPr>
        <p:spPr>
          <a:xfrm>
            <a:off x="4326408" y="5886891"/>
            <a:ext cx="413869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Certifier Cross Signature  missing  on Resident  Photograph</a:t>
            </a:r>
            <a:endParaRPr sz="1800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312159" y="567475"/>
          <a:ext cx="4255478" cy="646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4797425" imgH="6780530" progId="AcroExch.Document.11">
                  <p:embed/>
                </p:oleObj>
              </mc:Choice>
              <mc:Fallback>
                <p:oleObj name="Acrobat Document" r:id="rId6" imgW="4797425" imgH="6780530" progId="AcroExch.Document.11">
                  <p:embed/>
                  <p:pic>
                    <p:nvPicPr>
                      <p:cNvPr id="0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12159" y="567475"/>
                        <a:ext cx="4255478" cy="646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ject 6"/>
          <p:cNvSpPr txBox="1"/>
          <p:nvPr/>
        </p:nvSpPr>
        <p:spPr>
          <a:xfrm>
            <a:off x="8228890" y="5889854"/>
            <a:ext cx="413869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IN" sz="1800" b="1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Certifier /Issuer Incomplete Details</a:t>
            </a:r>
            <a:endParaRPr sz="1800" dirty="0">
              <a:solidFill>
                <a:srgbClr val="FF0000"/>
              </a:solidFill>
              <a:latin typeface="Calibri" panose="020F0502020204030204"/>
              <a:cs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1356480" y="1365880"/>
              <a:ext cx="399960" cy="10800"/>
            </p14:xfrm>
          </p:contentPart>
        </mc:Choice>
        <mc:Fallback xmlns="">
          <p:pic>
            <p:nvPicPr>
              <p:cNvPr id="11" name="Ink 10"/>
            </p:nvPicPr>
            <p:blipFill>
              <a:blip r:embed="rId9"/>
            </p:blipFill>
            <p:spPr>
              <a:xfrm>
                <a:off x="1356480" y="1365880"/>
                <a:ext cx="399960" cy="10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1346040" y="1360840"/>
              <a:ext cx="1483200" cy="6120"/>
            </p14:xfrm>
          </p:contentPart>
        </mc:Choice>
        <mc:Fallback xmlns="">
          <p:pic>
            <p:nvPicPr>
              <p:cNvPr id="12" name="Ink 11"/>
            </p:nvPicPr>
            <p:blipFill>
              <a:blip r:embed="rId11"/>
            </p:blipFill>
            <p:spPr>
              <a:xfrm>
                <a:off x="1346040" y="1360840"/>
                <a:ext cx="1483200" cy="6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/>
              <p14:cNvContentPartPr/>
              <p14:nvPr/>
            </p14:nvContentPartPr>
            <p14:xfrm>
              <a:off x="1335600" y="1330960"/>
              <a:ext cx="1540080" cy="720"/>
            </p14:xfrm>
          </p:contentPart>
        </mc:Choice>
        <mc:Fallback xmlns="">
          <p:pic>
            <p:nvPicPr>
              <p:cNvPr id="17" name="Ink 16"/>
            </p:nvPicPr>
            <p:blipFill>
              <a:blip r:embed="rId13"/>
            </p:blipFill>
            <p:spPr>
              <a:xfrm>
                <a:off x="1335600" y="1330960"/>
                <a:ext cx="1540080" cy="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/>
              <p14:cNvContentPartPr/>
              <p14:nvPr/>
            </p14:nvContentPartPr>
            <p14:xfrm>
              <a:off x="1356480" y="1417000"/>
              <a:ext cx="1483920" cy="15840"/>
            </p14:xfrm>
          </p:contentPart>
        </mc:Choice>
        <mc:Fallback xmlns="">
          <p:pic>
            <p:nvPicPr>
              <p:cNvPr id="18" name="Ink 17"/>
            </p:nvPicPr>
            <p:blipFill>
              <a:blip r:embed="rId15"/>
            </p:blipFill>
            <p:spPr>
              <a:xfrm>
                <a:off x="1356480" y="1417000"/>
                <a:ext cx="1483920" cy="15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/>
              <p14:cNvContentPartPr/>
              <p14:nvPr/>
            </p14:nvContentPartPr>
            <p14:xfrm>
              <a:off x="5338800" y="1417000"/>
              <a:ext cx="965880" cy="5400"/>
            </p14:xfrm>
          </p:contentPart>
        </mc:Choice>
        <mc:Fallback xmlns="">
          <p:pic>
            <p:nvPicPr>
              <p:cNvPr id="20" name="Ink 19"/>
            </p:nvPicPr>
            <p:blipFill>
              <a:blip r:embed="rId17"/>
            </p:blipFill>
            <p:spPr>
              <a:xfrm>
                <a:off x="5338800" y="1417000"/>
                <a:ext cx="965880" cy="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/>
              <p14:cNvContentPartPr/>
              <p14:nvPr/>
            </p14:nvContentPartPr>
            <p14:xfrm>
              <a:off x="9123800" y="1498360"/>
              <a:ext cx="904320" cy="10440"/>
            </p14:xfrm>
          </p:contentPart>
        </mc:Choice>
        <mc:Fallback xmlns="">
          <p:pic>
            <p:nvPicPr>
              <p:cNvPr id="22" name="Ink 21"/>
            </p:nvPicPr>
            <p:blipFill>
              <a:blip r:embed="rId19"/>
            </p:blipFill>
            <p:spPr>
              <a:xfrm>
                <a:off x="9123800" y="1498360"/>
                <a:ext cx="904320" cy="10440"/>
              </a:xfrm>
              <a:prstGeom prst="rect"/>
            </p:spPr>
          </p:pic>
        </mc:Fallback>
      </mc:AlternateContent>
      <p:cxnSp>
        <p:nvCxnSpPr>
          <p:cNvPr id="23" name="Straight Connector 22"/>
          <p:cNvCxnSpPr/>
          <p:nvPr/>
        </p:nvCxnSpPr>
        <p:spPr>
          <a:xfrm>
            <a:off x="4083328" y="532140"/>
            <a:ext cx="0" cy="61124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42372" y="549808"/>
            <a:ext cx="0" cy="61124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59568" y="3749902"/>
            <a:ext cx="6553" cy="2420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87747" y="3431157"/>
            <a:ext cx="6553" cy="2420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778259" y="3588389"/>
            <a:ext cx="917103" cy="313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Oval 24"/>
          <p:cNvSpPr/>
          <p:nvPr/>
        </p:nvSpPr>
        <p:spPr>
          <a:xfrm>
            <a:off x="7065682" y="3216088"/>
            <a:ext cx="917103" cy="313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0028120" y="4755365"/>
            <a:ext cx="109306" cy="1308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813890" y="4430208"/>
            <a:ext cx="2027045" cy="289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803" y="5986186"/>
            <a:ext cx="114621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Georgia" panose="02040502050405020303" pitchFamily="18" charset="0"/>
              </a:rPr>
              <a:t>UIDAI Regional Office-Hyderabad, 6th Floor, East Block, Swarna </a:t>
            </a:r>
            <a:r>
              <a:rPr lang="en-IN" sz="1600" dirty="0" err="1">
                <a:latin typeface="Georgia" panose="02040502050405020303" pitchFamily="18" charset="0"/>
              </a:rPr>
              <a:t>Jayanthi</a:t>
            </a:r>
            <a:r>
              <a:rPr lang="en-IN" sz="1600" dirty="0">
                <a:latin typeface="Georgia" panose="02040502050405020303" pitchFamily="18" charset="0"/>
              </a:rPr>
              <a:t> Complex, Beside </a:t>
            </a:r>
            <a:r>
              <a:rPr lang="en-IN" sz="1600" dirty="0" err="1">
                <a:latin typeface="Georgia" panose="02040502050405020303" pitchFamily="18" charset="0"/>
              </a:rPr>
              <a:t>Maitrivanam</a:t>
            </a:r>
            <a:r>
              <a:rPr lang="en-IN" sz="1600" dirty="0">
                <a:latin typeface="Georgia" panose="02040502050405020303" pitchFamily="18" charset="0"/>
              </a:rPr>
              <a:t>, </a:t>
            </a:r>
            <a:r>
              <a:rPr lang="en-IN" sz="1600" dirty="0" err="1">
                <a:latin typeface="Georgia" panose="02040502050405020303" pitchFamily="18" charset="0"/>
              </a:rPr>
              <a:t>Ameerpet</a:t>
            </a:r>
            <a:r>
              <a:rPr lang="en-IN" sz="1600" dirty="0">
                <a:latin typeface="Georgia" panose="02040502050405020303" pitchFamily="18" charset="0"/>
              </a:rPr>
              <a:t> Hyderabad-500 038, </a:t>
            </a:r>
            <a:r>
              <a:rPr lang="en-IN" sz="1600" dirty="0" err="1">
                <a:latin typeface="Georgia" panose="02040502050405020303" pitchFamily="18" charset="0"/>
              </a:rPr>
              <a:t>Telangana</a:t>
            </a:r>
            <a:r>
              <a:rPr lang="en-IN" sz="1600" dirty="0">
                <a:latin typeface="Georgia" panose="02040502050405020303" pitchFamily="18" charset="0"/>
              </a:rPr>
              <a:t>            </a:t>
            </a:r>
            <a:r>
              <a:rPr lang="en-IN" sz="1600" b="1" dirty="0">
                <a:latin typeface="Georgia" panose="02040502050405020303" pitchFamily="18" charset="0"/>
              </a:rPr>
              <a:t>Reception : </a:t>
            </a:r>
            <a:r>
              <a:rPr lang="en-IN" sz="1600" dirty="0">
                <a:latin typeface="Georgia" panose="02040502050405020303" pitchFamily="18" charset="0"/>
              </a:rPr>
              <a:t>040-23739269     </a:t>
            </a:r>
            <a:r>
              <a:rPr lang="en-IN" sz="1600" b="1" dirty="0">
                <a:latin typeface="Georgia" panose="02040502050405020303" pitchFamily="18" charset="0"/>
              </a:rPr>
              <a:t>Grievance : </a:t>
            </a:r>
            <a:r>
              <a:rPr lang="en-IN" sz="1600" dirty="0">
                <a:latin typeface="Georgia" panose="02040502050405020303" pitchFamily="18" charset="0"/>
              </a:rPr>
              <a:t>040-23739266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AEB4-A2C8-4822-AA95-E086D9311B06}" type="slidenum">
              <a:rPr lang="en-IN" smtClean="0"/>
              <a:t>27</a:t>
            </a:fld>
            <a:endParaRPr lang="en-I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27D8CD-4AA5-0B0E-BD60-E0222F78C2B8}"/>
              </a:ext>
            </a:extLst>
          </p:cNvPr>
          <p:cNvSpPr/>
          <p:nvPr/>
        </p:nvSpPr>
        <p:spPr>
          <a:xfrm>
            <a:off x="1066800" y="0"/>
            <a:ext cx="10289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u="sng" dirty="0"/>
              <a:t>Aadhaar Enrolment &amp; Update through Universal Client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64D4F-19A9-D9A3-96EB-0DF9E6857F84}"/>
              </a:ext>
            </a:extLst>
          </p:cNvPr>
          <p:cNvSpPr txBox="1"/>
          <p:nvPr/>
        </p:nvSpPr>
        <p:spPr>
          <a:xfrm>
            <a:off x="646471" y="804050"/>
            <a:ext cx="108990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rebuchet MS" panose="020B0603020202020204" pitchFamily="34" charset="0"/>
              </a:rPr>
              <a:t>Universal Client (UC):</a:t>
            </a:r>
            <a:r>
              <a:rPr lang="en-US" sz="2000" dirty="0">
                <a:latin typeface="Trebuchet MS" panose="020B0603020202020204" pitchFamily="34" charset="0"/>
              </a:rPr>
              <a:t> Upgraded and robust version for Aadhaar Enrolments &amp; Updates.</a:t>
            </a:r>
          </a:p>
          <a:p>
            <a:pPr algn="just"/>
            <a:endParaRPr lang="en-US" sz="2000" dirty="0">
              <a:latin typeface="Trebuchet MS" panose="020B0603020202020204" pitchFamily="34" charset="0"/>
            </a:endParaRPr>
          </a:p>
          <a:p>
            <a:pPr algn="just"/>
            <a:r>
              <a:rPr lang="en-US" sz="2000" b="1" dirty="0">
                <a:latin typeface="Trebuchet MS" panose="020B0603020202020204" pitchFamily="34" charset="0"/>
              </a:rPr>
              <a:t>Features of UC: </a:t>
            </a:r>
          </a:p>
          <a:p>
            <a:pPr marL="1257182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Simplifies the Enrolment/Update processes</a:t>
            </a:r>
          </a:p>
          <a:p>
            <a:pPr marL="1257182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Improve transparency</a:t>
            </a:r>
          </a:p>
          <a:p>
            <a:pPr marL="1257182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Minimize rejections</a:t>
            </a:r>
          </a:p>
          <a:p>
            <a:pPr marL="1257182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Faster processing of enrolment/update requests</a:t>
            </a:r>
          </a:p>
          <a:p>
            <a:pPr marL="1257182" lvl="2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Ensuring robust security of resident’s Personally Identifiable Information (PII)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8B53D9B-5E5F-7DA0-512E-E83B9483AE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5473942"/>
              </p:ext>
            </p:extLst>
          </p:nvPr>
        </p:nvGraphicFramePr>
        <p:xfrm>
          <a:off x="894095" y="3641649"/>
          <a:ext cx="9884590" cy="2407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98605">
                  <a:extLst>
                    <a:ext uri="{9D8B030D-6E8A-4147-A177-3AD203B41FA5}">
                      <a16:colId xmlns:a16="http://schemas.microsoft.com/office/drawing/2014/main" val="3548705025"/>
                    </a:ext>
                  </a:extLst>
                </a:gridCol>
                <a:gridCol w="5685985">
                  <a:extLst>
                    <a:ext uri="{9D8B030D-6E8A-4147-A177-3AD203B41FA5}">
                      <a16:colId xmlns:a16="http://schemas.microsoft.com/office/drawing/2014/main" val="1876712165"/>
                    </a:ext>
                  </a:extLst>
                </a:gridCol>
              </a:tblGrid>
              <a:tr h="3852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Challenges with ECMP client</a:t>
                      </a:r>
                      <a:endParaRPr lang="en-IN" sz="2000" u="sn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5000"/>
                            <a:lumOff val="95000"/>
                          </a:schemeClr>
                        </a:gs>
                        <a:gs pos="74000">
                          <a:schemeClr val="accent4">
                            <a:lumMod val="45000"/>
                            <a:lumOff val="55000"/>
                          </a:schemeClr>
                        </a:gs>
                        <a:gs pos="83000">
                          <a:schemeClr val="accent4">
                            <a:lumMod val="45000"/>
                            <a:lumOff val="55000"/>
                          </a:schemeClr>
                        </a:gs>
                        <a:gs pos="100000">
                          <a:schemeClr val="accent4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Description</a:t>
                      </a:r>
                      <a:endParaRPr lang="en-IN" sz="2000" u="sn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8417948"/>
                  </a:ext>
                </a:extLst>
              </a:tr>
              <a:tr h="650796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No-real time Checks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No validation, </a:t>
                      </a:r>
                    </a:p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Can lead to error and </a:t>
                      </a:r>
                    </a:p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Fraudulent entries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545553"/>
                  </a:ext>
                </a:extLst>
              </a:tr>
              <a:tr h="914214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Manual Errors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highlight>
                            <a:srgbClr val="66FFFF"/>
                          </a:highlight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Typographical Errors causing rejections:</a:t>
                      </a:r>
                    </a:p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Demographics (name/address) or </a:t>
                      </a:r>
                    </a:p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Poor biometric captures</a:t>
                      </a:r>
                      <a:endParaRPr lang="en-IN" sz="20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5080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BA10048-E007-7112-8291-771BFA92EB2C}"/>
              </a:ext>
            </a:extLst>
          </p:cNvPr>
          <p:cNvSpPr txBox="1"/>
          <p:nvPr/>
        </p:nvSpPr>
        <p:spPr>
          <a:xfrm>
            <a:off x="9347347" y="6193971"/>
            <a:ext cx="231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rebuchet MS" panose="020B0603020202020204" pitchFamily="34" charset="0"/>
              </a:rPr>
              <a:t>Detailed PPT - UC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7852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Elbow Connector 43"/>
          <p:cNvCxnSpPr/>
          <p:nvPr/>
        </p:nvCxnSpPr>
        <p:spPr>
          <a:xfrm rot="10800000">
            <a:off x="9989069" y="4038392"/>
            <a:ext cx="679654" cy="289835"/>
          </a:xfrm>
          <a:prstGeom prst="bentConnector3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 flipV="1">
            <a:off x="9989069" y="2512070"/>
            <a:ext cx="644459" cy="554980"/>
          </a:xfrm>
          <a:prstGeom prst="bentConnector3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4566" y="52035"/>
            <a:ext cx="9556138" cy="4616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2.1 Types of Enrolments  &amp; Updates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9261928" y="6468710"/>
            <a:ext cx="2743200" cy="365125"/>
          </a:xfrm>
        </p:spPr>
        <p:txBody>
          <a:bodyPr/>
          <a:lstStyle/>
          <a:p>
            <a:fld id="{EFADAEB4-A2C8-4822-AA95-E086D9311B06}" type="slidenum">
              <a:rPr lang="en-IN" smtClean="0">
                <a:solidFill>
                  <a:schemeClr val="bg1"/>
                </a:solidFill>
              </a:rPr>
              <a:t>29</a:t>
            </a:fld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67069659"/>
              </p:ext>
            </p:extLst>
          </p:nvPr>
        </p:nvGraphicFramePr>
        <p:xfrm>
          <a:off x="-1763565" y="939519"/>
          <a:ext cx="8396514" cy="4833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object 13"/>
          <p:cNvSpPr/>
          <p:nvPr/>
        </p:nvSpPr>
        <p:spPr>
          <a:xfrm>
            <a:off x="5058732" y="748944"/>
            <a:ext cx="1638299" cy="10477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object 14"/>
          <p:cNvSpPr/>
          <p:nvPr/>
        </p:nvSpPr>
        <p:spPr>
          <a:xfrm>
            <a:off x="5272554" y="3663141"/>
            <a:ext cx="1571624" cy="10572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object 10"/>
          <p:cNvSpPr/>
          <p:nvPr/>
        </p:nvSpPr>
        <p:spPr>
          <a:xfrm>
            <a:off x="5700682" y="2118792"/>
            <a:ext cx="800099" cy="1390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object 11"/>
          <p:cNvSpPr/>
          <p:nvPr/>
        </p:nvSpPr>
        <p:spPr>
          <a:xfrm>
            <a:off x="5100197" y="5192821"/>
            <a:ext cx="1743075" cy="6762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633934" y="939518"/>
            <a:ext cx="723900" cy="4833691"/>
          </a:xfrm>
          <a:prstGeom prst="rect">
            <a:avLst/>
          </a:prstGeom>
          <a:solidFill>
            <a:srgbClr val="B6127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</a:t>
            </a:r>
          </a:p>
          <a:p>
            <a:pPr algn="ctr"/>
            <a:r>
              <a:rPr lang="en-US" sz="2000" b="1" dirty="0"/>
              <a:t>P</a:t>
            </a:r>
          </a:p>
          <a:p>
            <a:pPr algn="ctr"/>
            <a:r>
              <a:rPr lang="en-US" sz="2000" b="1" dirty="0"/>
              <a:t>D</a:t>
            </a:r>
          </a:p>
          <a:p>
            <a:pPr algn="ctr"/>
            <a:r>
              <a:rPr lang="en-US" sz="2000" b="1" dirty="0"/>
              <a:t>A</a:t>
            </a:r>
          </a:p>
          <a:p>
            <a:pPr algn="ctr"/>
            <a:r>
              <a:rPr lang="en-US" sz="2000" b="1" dirty="0"/>
              <a:t>T</a:t>
            </a:r>
          </a:p>
          <a:p>
            <a:pPr algn="ctr"/>
            <a:r>
              <a:rPr lang="en-US" sz="2000" b="1" dirty="0"/>
              <a:t>E</a:t>
            </a:r>
          </a:p>
          <a:p>
            <a:pPr algn="ctr"/>
            <a:r>
              <a:rPr lang="en-US" sz="2000" b="1" dirty="0"/>
              <a:t>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T</a:t>
            </a:r>
          </a:p>
          <a:p>
            <a:pPr algn="ctr"/>
            <a:r>
              <a:rPr lang="en-US" sz="2000" b="1" dirty="0"/>
              <a:t>Y</a:t>
            </a:r>
          </a:p>
          <a:p>
            <a:pPr algn="ctr"/>
            <a:r>
              <a:rPr lang="en-US" sz="2000" b="1" dirty="0"/>
              <a:t>P</a:t>
            </a:r>
          </a:p>
          <a:p>
            <a:pPr algn="ctr"/>
            <a:r>
              <a:rPr lang="en-US" sz="2000" b="1" dirty="0"/>
              <a:t>E</a:t>
            </a:r>
          </a:p>
          <a:p>
            <a:pPr algn="ctr"/>
            <a:r>
              <a:rPr lang="en-US" sz="2000" b="1" dirty="0"/>
              <a:t>S</a:t>
            </a:r>
          </a:p>
          <a:p>
            <a:pPr algn="ctr"/>
            <a:endParaRPr lang="en-US" sz="2000" b="1" dirty="0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563039" y="2528520"/>
            <a:ext cx="2607471" cy="830997"/>
          </a:xfrm>
          <a:prstGeom prst="rect">
            <a:avLst/>
          </a:prstGeom>
          <a:solidFill>
            <a:srgbClr val="92D050"/>
          </a:solidFill>
          <a:ln w="76200" algn="ctr">
            <a:solidFill>
              <a:srgbClr val="FFFFFF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DEMOGRAPHIC UPDATE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7563039" y="3622893"/>
            <a:ext cx="2537487" cy="830997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BIOMETRIC UPDATE</a:t>
            </a:r>
          </a:p>
        </p:txBody>
      </p:sp>
      <p:sp>
        <p:nvSpPr>
          <p:cNvPr id="48" name="Rectangular Callout 47"/>
          <p:cNvSpPr/>
          <p:nvPr/>
        </p:nvSpPr>
        <p:spPr>
          <a:xfrm>
            <a:off x="7493055" y="1022340"/>
            <a:ext cx="2607471" cy="1260748"/>
          </a:xfrm>
          <a:prstGeom prst="wedgeRectCallou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600" i="1" kern="0" dirty="0">
                <a:solidFill>
                  <a:srgbClr val="000000"/>
                </a:solidFill>
              </a:rPr>
              <a:t>Updating Demographic data like Name, Age, Gender, DOB, Mobile Number, E-mail, Address.</a:t>
            </a:r>
          </a:p>
        </p:txBody>
      </p:sp>
      <p:sp>
        <p:nvSpPr>
          <p:cNvPr id="49" name="Rounded Rectangular Callout 48"/>
          <p:cNvSpPr/>
          <p:nvPr/>
        </p:nvSpPr>
        <p:spPr>
          <a:xfrm rot="10800000">
            <a:off x="7762382" y="4743724"/>
            <a:ext cx="2149448" cy="900686"/>
          </a:xfrm>
          <a:prstGeom prst="wedgeRoundRectCallout">
            <a:avLst/>
          </a:prstGeom>
          <a:gradFill flip="none" rotWithShape="1">
            <a:gsLst>
              <a:gs pos="0">
                <a:srgbClr val="66FFFF">
                  <a:tint val="66000"/>
                  <a:satMod val="160000"/>
                </a:srgbClr>
              </a:gs>
              <a:gs pos="50000">
                <a:srgbClr val="66FFFF">
                  <a:tint val="44500"/>
                  <a:satMod val="160000"/>
                </a:srgbClr>
              </a:gs>
              <a:gs pos="100000">
                <a:srgbClr val="66FF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kern="0" dirty="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95589" y="4826225"/>
            <a:ext cx="228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</a:rPr>
              <a:t>Updating Photo, Fingerprints and IRIS</a:t>
            </a:r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398C4-D2EC-4689-4909-3B20F33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AEB4-A2C8-4822-AA95-E086D9311B06}" type="slidenum">
              <a:rPr lang="en-IN" smtClean="0"/>
              <a:t>3</a:t>
            </a:fld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4293C-E225-E0A3-87B2-5358E3FC7EE2}"/>
              </a:ext>
            </a:extLst>
          </p:cNvPr>
          <p:cNvSpPr txBox="1"/>
          <p:nvPr/>
        </p:nvSpPr>
        <p:spPr>
          <a:xfrm>
            <a:off x="1282700" y="1616501"/>
            <a:ext cx="9423400" cy="42473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GB" sz="5300" b="1" dirty="0">
                <a:latin typeface="Trebuchet MS" panose="020B0603020202020204" pitchFamily="34" charset="0"/>
              </a:rPr>
              <a:t>“Empower residents of India with a unique identity and a digital platform to authenticate anytime, anywhere”</a:t>
            </a:r>
            <a:endParaRPr lang="en-US" sz="5300" dirty="0">
              <a:latin typeface="Trebuchet MS" panose="020B0603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DFDF3A-E0C4-2316-0B03-09BBA3AB3FB3}"/>
              </a:ext>
            </a:extLst>
          </p:cNvPr>
          <p:cNvSpPr txBox="1">
            <a:spLocks/>
          </p:cNvSpPr>
          <p:nvPr/>
        </p:nvSpPr>
        <p:spPr>
          <a:xfrm>
            <a:off x="1066800" y="0"/>
            <a:ext cx="10490200" cy="520700"/>
          </a:xfrm>
          <a:prstGeom prst="snip1Rect">
            <a:avLst>
              <a:gd name="adj" fmla="val 5122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28" tIns="45714" rIns="91428" bIns="45714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200" b="1" dirty="0">
                <a:latin typeface="Trebuchet MS" panose="020B0603020202020204" pitchFamily="34" charset="0"/>
              </a:rPr>
              <a:t>Vision of Aadhaar</a:t>
            </a:r>
            <a:endParaRPr lang="en-IN" sz="32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05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51E4-DD43-9A2F-ED3E-11E74E92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762" y="1"/>
            <a:ext cx="9856437" cy="549200"/>
          </a:xfrm>
        </p:spPr>
        <p:txBody>
          <a:bodyPr/>
          <a:lstStyle/>
          <a:p>
            <a:r>
              <a:rPr lang="en-IN" sz="2800" b="1" dirty="0">
                <a:latin typeface="Trebuchet MS" panose="020B0603020202020204" pitchFamily="34" charset="0"/>
              </a:rPr>
              <a:t>AADHAAR OPERATOR - Dos and Don’t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34F9A-109C-ABFC-9F6C-94E3F57F2E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8B86A-F11B-C550-599A-1A67CB70C89C}"/>
              </a:ext>
            </a:extLst>
          </p:cNvPr>
          <p:cNvSpPr txBox="1"/>
          <p:nvPr/>
        </p:nvSpPr>
        <p:spPr>
          <a:xfrm>
            <a:off x="404037" y="776177"/>
            <a:ext cx="1071761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/>
              <a:t>An Aadhaar Operator represents UIDAI’s commitment to secure, transparent, and citizen-friendly services.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/>
              <a:t>Every Operator must follow: </a:t>
            </a:r>
          </a:p>
          <a:p>
            <a:pPr marL="514350" indent="-514350" algn="just">
              <a:buAutoNum type="arabicPeriod"/>
            </a:pPr>
            <a:r>
              <a:rPr lang="en-US" sz="3000" dirty="0"/>
              <a:t>Behavior Standards &amp;</a:t>
            </a:r>
          </a:p>
          <a:p>
            <a:pPr marL="514350" indent="-514350" algn="just">
              <a:buAutoNum type="arabicPeriod"/>
            </a:pPr>
            <a:r>
              <a:rPr lang="en-US" sz="3000" dirty="0"/>
              <a:t>Center Management Rules.</a:t>
            </a:r>
          </a:p>
          <a:p>
            <a:pPr algn="just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42038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6E43DB0A-B72E-CCCA-2578-BEE4AFED4C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378488"/>
              </p:ext>
            </p:extLst>
          </p:nvPr>
        </p:nvGraphicFramePr>
        <p:xfrm>
          <a:off x="457200" y="1178643"/>
          <a:ext cx="10736663" cy="460330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11898">
                  <a:extLst>
                    <a:ext uri="{9D8B030D-6E8A-4147-A177-3AD203B41FA5}">
                      <a16:colId xmlns:a16="http://schemas.microsoft.com/office/drawing/2014/main" val="3548705025"/>
                    </a:ext>
                  </a:extLst>
                </a:gridCol>
                <a:gridCol w="7224765">
                  <a:extLst>
                    <a:ext uri="{9D8B030D-6E8A-4147-A177-3AD203B41FA5}">
                      <a16:colId xmlns:a16="http://schemas.microsoft.com/office/drawing/2014/main" val="1876712165"/>
                    </a:ext>
                  </a:extLst>
                </a:gridCol>
              </a:tblGrid>
              <a:tr h="373453"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Feature</a:t>
                      </a:r>
                      <a:endParaRPr lang="en-IN" sz="2000" u="none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none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Description</a:t>
                      </a:r>
                      <a:endParaRPr lang="en-IN" sz="2000" u="none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7000"/>
                          </a:schemeClr>
                        </a:gs>
                        <a:gs pos="48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8417948"/>
                  </a:ext>
                </a:extLst>
              </a:tr>
              <a:tr h="464363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Latest details of Aadhaar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603020202020204" pitchFamily="34" charset="0"/>
                        </a:rPr>
                        <a:t>Latest details of resident Aadhaar are displayed</a:t>
                      </a:r>
                      <a:endParaRPr lang="en-IN" sz="20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754076"/>
                  </a:ext>
                </a:extLst>
              </a:tr>
              <a:tr h="464363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Limits available</a:t>
                      </a:r>
                      <a:endParaRPr kumimoji="0" lang="en-I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rebuchet MS" panose="020B0603020202020204" pitchFamily="34" charset="0"/>
                        </a:rPr>
                        <a:t>Realtime display of Name/</a:t>
                      </a:r>
                      <a:r>
                        <a:rPr lang="en-US" sz="2000" dirty="0" err="1">
                          <a:latin typeface="Trebuchet MS" panose="020B0603020202020204" pitchFamily="34" charset="0"/>
                        </a:rPr>
                        <a:t>DoB</a:t>
                      </a:r>
                      <a:r>
                        <a:rPr lang="en-US" sz="2000" dirty="0">
                          <a:latin typeface="Trebuchet MS" panose="020B0603020202020204" pitchFamily="34" charset="0"/>
                        </a:rPr>
                        <a:t>/Gender change limits</a:t>
                      </a:r>
                      <a:endParaRPr lang="en-IN" sz="20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257369"/>
                  </a:ext>
                </a:extLst>
              </a:tr>
              <a:tr h="464363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Status of Aadhaar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Can check the status of Aadhaar (Deactivated/suspended)</a:t>
                      </a:r>
                      <a:endParaRPr lang="en-IN" sz="20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17442"/>
                  </a:ext>
                </a:extLst>
              </a:tr>
              <a:tr h="464363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Documents preview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Enhanced Feature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545553"/>
                  </a:ext>
                </a:extLst>
              </a:tr>
              <a:tr h="464363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Mobile/email validation </a:t>
                      </a:r>
                      <a:endParaRPr kumimoji="0" lang="en-I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Through OTP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308513"/>
                  </a:ext>
                </a:extLst>
              </a:tr>
              <a:tr h="464363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Validations at client side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Operator’s resident’s biometric are validated at the frontend</a:t>
                      </a:r>
                      <a:endParaRPr lang="en-IN" sz="2000" dirty="0"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508040"/>
                  </a:ext>
                </a:extLst>
              </a:tr>
              <a:tr h="464363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Value added services </a:t>
                      </a:r>
                      <a:endParaRPr kumimoji="0" lang="en-I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Document Update; Find Aadhaar; PVC card etc.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597407"/>
                  </a:ext>
                </a:extLst>
              </a:tr>
              <a:tr h="758188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Notifications</a:t>
                      </a:r>
                      <a:endParaRPr kumimoji="0" lang="en-I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Realtime Eligibility for MBU; Document Update related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809482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CA7E177A-B9EA-867A-D764-8A003E545928}"/>
              </a:ext>
            </a:extLst>
          </p:cNvPr>
          <p:cNvSpPr txBox="1">
            <a:spLocks/>
          </p:cNvSpPr>
          <p:nvPr/>
        </p:nvSpPr>
        <p:spPr>
          <a:xfrm>
            <a:off x="1146628" y="160774"/>
            <a:ext cx="10047235" cy="601226"/>
          </a:xfrm>
          <a:prstGeom prst="snip1Rect">
            <a:avLst>
              <a:gd name="adj" fmla="val 5122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28" tIns="45714" rIns="91428" bIns="45714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200" b="1" dirty="0">
                <a:latin typeface="Trebuchet MS" panose="020B0603020202020204" pitchFamily="34" charset="0"/>
              </a:rPr>
              <a:t>Advantages of UC – Ease of E&amp;U</a:t>
            </a:r>
            <a:endParaRPr lang="en-IN" sz="32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59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C5072E-7B3F-30B5-2683-BD544A1E87F2}"/>
              </a:ext>
            </a:extLst>
          </p:cNvPr>
          <p:cNvSpPr txBox="1">
            <a:spLocks/>
          </p:cNvSpPr>
          <p:nvPr/>
        </p:nvSpPr>
        <p:spPr>
          <a:xfrm>
            <a:off x="1104900" y="0"/>
            <a:ext cx="10464800" cy="762000"/>
          </a:xfrm>
          <a:prstGeom prst="snip1Rect">
            <a:avLst>
              <a:gd name="adj" fmla="val 5122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28" tIns="45714" rIns="91428" bIns="45714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200" b="1" dirty="0"/>
              <a:t>Benefits to Operator - UC</a:t>
            </a:r>
            <a:endParaRPr lang="en-IN" sz="3200" b="1" dirty="0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8230053A-7FEF-8C2F-D28F-959FA65DDC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231378"/>
              </p:ext>
            </p:extLst>
          </p:nvPr>
        </p:nvGraphicFramePr>
        <p:xfrm>
          <a:off x="558800" y="850605"/>
          <a:ext cx="10610428" cy="51036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79284">
                  <a:extLst>
                    <a:ext uri="{9D8B030D-6E8A-4147-A177-3AD203B41FA5}">
                      <a16:colId xmlns:a16="http://schemas.microsoft.com/office/drawing/2014/main" val="3548705025"/>
                    </a:ext>
                  </a:extLst>
                </a:gridCol>
                <a:gridCol w="6831144">
                  <a:extLst>
                    <a:ext uri="{9D8B030D-6E8A-4147-A177-3AD203B41FA5}">
                      <a16:colId xmlns:a16="http://schemas.microsoft.com/office/drawing/2014/main" val="1876712165"/>
                    </a:ext>
                  </a:extLst>
                </a:gridCol>
              </a:tblGrid>
              <a:tr h="448072"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Benefit</a:t>
                      </a:r>
                      <a:endParaRPr lang="en-IN" sz="2200" u="sn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67000"/>
                          </a:schemeClr>
                        </a:gs>
                        <a:gs pos="48000">
                          <a:schemeClr val="accent4">
                            <a:lumMod val="97000"/>
                            <a:lumOff val="3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u="sng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Description</a:t>
                      </a:r>
                      <a:endParaRPr lang="en-IN" sz="2200" u="sng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7000"/>
                          </a:schemeClr>
                        </a:gs>
                        <a:gs pos="48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78417948"/>
                  </a:ext>
                </a:extLst>
              </a:tr>
              <a:tr h="800129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Less rejections</a:t>
                      </a:r>
                      <a:endParaRPr kumimoji="0" lang="en-I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Due to real time validation of demographics/documents.</a:t>
                      </a:r>
                      <a:endParaRPr lang="en-IN" sz="2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9754076"/>
                  </a:ext>
                </a:extLst>
              </a:tr>
              <a:tr h="1615662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Time saving </a:t>
                      </a:r>
                      <a:endParaRPr kumimoji="0" lang="en-I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Pre-filled details of the resident Aadhaar are displayed, which can be edited, resulting in saving of 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3545553"/>
                  </a:ext>
                </a:extLst>
              </a:tr>
              <a:tr h="1087577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Faster processing</a:t>
                      </a:r>
                      <a:endParaRPr kumimoji="0" lang="en-I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282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The real time data fetching results in faster processing of enrolment and update process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420784"/>
                  </a:ext>
                </a:extLst>
              </a:tr>
              <a:tr h="1152186">
                <a:tc>
                  <a:txBody>
                    <a:bodyPr/>
                    <a:lstStyle/>
                    <a:p>
                      <a:pPr marL="342900" marR="0" lvl="0" indent="-342900" algn="l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Role based access &amp; GPS geofencing</a:t>
                      </a:r>
                      <a:endParaRPr kumimoji="0" lang="en-IN" sz="2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2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Prevents misuse and only authorized operator is permitted.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597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13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6770" y="41403"/>
            <a:ext cx="9203821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682625">
              <a:spcBef>
                <a:spcPts val="265"/>
              </a:spcBef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Introduction to </a:t>
            </a:r>
            <a:r>
              <a:rPr lang="en-US" sz="2800" b="1" kern="0" spc="-1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UIDAI 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and</a:t>
            </a:r>
            <a:r>
              <a:rPr lang="en-US" sz="2800" b="1" kern="0" spc="-5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sz="2800" b="1" kern="0" spc="-5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Aadhaar</a:t>
            </a:r>
            <a:endParaRPr lang="en-US" sz="2800" kern="0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40360" y="640080"/>
            <a:ext cx="1079754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noAutofit/>
          </a:bodyPr>
          <a:lstStyle>
            <a:lvl1pPr marL="279400" indent="-279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40000"/>
              </a:spcBef>
              <a:buFontTx/>
              <a:buChar char="•"/>
            </a:pPr>
            <a:r>
              <a:rPr lang="en-US" altLang="zh-CN" sz="2400" dirty="0">
                <a:latin typeface="Trebuchet MS" panose="020B0603020202020204" pitchFamily="34" charset="0"/>
                <a:ea typeface="+mn-ea"/>
              </a:rPr>
              <a:t>Aadhaar is a 12-digit Unique Identification </a:t>
            </a:r>
            <a:r>
              <a:rPr lang="en-IN" altLang="en-US" sz="2400" dirty="0">
                <a:latin typeface="Trebuchet MS" panose="020B0603020202020204" pitchFamily="34" charset="0"/>
                <a:ea typeface="+mn-ea"/>
              </a:rPr>
              <a:t>(UID) </a:t>
            </a:r>
            <a:r>
              <a:rPr lang="en-US" altLang="zh-CN" sz="2400" dirty="0">
                <a:latin typeface="Trebuchet MS" panose="020B0603020202020204" pitchFamily="34" charset="0"/>
                <a:ea typeface="+mn-ea"/>
              </a:rPr>
              <a:t>number provided to the residents of India and resident Foreigners</a:t>
            </a:r>
            <a:r>
              <a:rPr lang="en-IN" altLang="en-US" sz="2400" dirty="0">
                <a:latin typeface="Trebuchet MS" panose="020B0603020202020204" pitchFamily="34" charset="0"/>
                <a:ea typeface="+mn-ea"/>
              </a:rPr>
              <a:t>. Given once in a life time. Never gets reallotted. </a:t>
            </a:r>
            <a:endParaRPr lang="en-US" altLang="zh-CN" sz="2400" dirty="0">
              <a:latin typeface="Trebuchet MS" panose="020B0603020202020204" pitchFamily="34" charset="0"/>
              <a:ea typeface="+mn-ea"/>
            </a:endParaRPr>
          </a:p>
          <a:p>
            <a:pPr algn="just" eaLnBrk="1" hangingPunct="1">
              <a:spcBef>
                <a:spcPct val="40000"/>
              </a:spcBef>
              <a:buFontTx/>
              <a:buChar char="•"/>
            </a:pPr>
            <a:r>
              <a:rPr lang="en-US" altLang="zh-CN" sz="2400" dirty="0">
                <a:latin typeface="Trebuchet MS" panose="020B0603020202020204" pitchFamily="34" charset="0"/>
                <a:ea typeface="+mn-ea"/>
              </a:rPr>
              <a:t>The following information are captured during Aadhaar Enrolment.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28392" y="2621324"/>
            <a:ext cx="4014404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Biometric Data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 Photograph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fingers,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IRIS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9989" y="2621324"/>
            <a:ext cx="4636194" cy="16312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Demographic Data: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Name                         Mobile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Age/Date of Birth,     Email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Gender,                      (not Mandatory)  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Address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392" y="4322435"/>
            <a:ext cx="2011544" cy="1813330"/>
          </a:xfrm>
          <a:prstGeom prst="rect">
            <a:avLst/>
          </a:prstGeom>
        </p:spPr>
      </p:pic>
      <p:pic>
        <p:nvPicPr>
          <p:cNvPr id="19" name="Picture 4" descr="https://lh5.googleusercontent.com/k04Mjt-Nj-V0PHjkMACmSvww33VANq9YcSsbIQ4lpLcSjidqhFa8iQaLHW4-eyr7Lozhj32pJ0Iv2oa_Aoxbd2rzZ5aZb4-Nz6XAG6nOsAdFiLnHRWFU5JXEKp8e78nt9Vh5R9D6JBE--e-kqukxl1eMym16YMhi8L4sfBrx7pKkKz7mhKiO0su5vky6akHdwD6-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26" y="4322435"/>
            <a:ext cx="1774348" cy="181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lh6.googleusercontent.com/bFpMmn1nqUDRowS69oA7QogWtZB65bOwBfxXtJEeT0Q6c9wkaTBJDJAO-3IppI0rBI2p5t-7XvsRt6xUgrtqfYSAI2yZ7xuUhPpFsL_1mjPLZ0oy5lUlHBUcfOxMddQ_C7ZY9VbbwofdtM_lHHphpKa0pkpR-lOwu6i-gDoc1XI1VbhQwZLoy2eMjG0mGfg3fIA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88" y="4319507"/>
            <a:ext cx="1593176" cy="18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57"/>
          <p:cNvGrpSpPr/>
          <p:nvPr/>
        </p:nvGrpSpPr>
        <p:grpSpPr bwMode="auto">
          <a:xfrm>
            <a:off x="849989" y="4390778"/>
            <a:ext cx="4710839" cy="1744987"/>
            <a:chOff x="1616" y="1682"/>
            <a:chExt cx="1983" cy="470"/>
          </a:xfrm>
        </p:grpSpPr>
        <p:sp>
          <p:nvSpPr>
            <p:cNvPr id="22" name="Text Box 9"/>
            <p:cNvSpPr txBox="1">
              <a:spLocks noChangeArrowheads="1"/>
            </p:cNvSpPr>
            <p:nvPr/>
          </p:nvSpPr>
          <p:spPr bwMode="auto">
            <a:xfrm>
              <a:off x="1616" y="1682"/>
              <a:ext cx="1983" cy="470"/>
            </a:xfrm>
            <a:prstGeom prst="rect">
              <a:avLst/>
            </a:pr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8016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1400" b="1" dirty="0"/>
            </a:p>
          </p:txBody>
        </p:sp>
        <p:pic>
          <p:nvPicPr>
            <p:cNvPr id="23" name="Picture 34" descr="demographic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1682"/>
              <a:ext cx="1904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/>
          </p:cNvSpPr>
          <p:nvPr/>
        </p:nvSpPr>
        <p:spPr>
          <a:xfrm>
            <a:off x="1510991" y="41403"/>
            <a:ext cx="955613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682625">
              <a:spcBef>
                <a:spcPts val="265"/>
              </a:spcBef>
            </a:pPr>
            <a:r>
              <a:rPr lang="en-US" sz="2800" kern="0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Types of Enrolment &amp; Updates</a:t>
            </a: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85060" y="739004"/>
            <a:ext cx="6103088" cy="3407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N" sz="2000" b="1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Types of Enrolment:</a:t>
            </a:r>
            <a:r>
              <a:rPr lang="en-IN" sz="2000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IN" sz="2000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0-5 (Child Enrolment i.e., Bal Aadhaar)- without Bio metric Head Of Family (HOF) based. 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IN" sz="2000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Adult Enrolment- with Bio metric- Through State Portal.  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IN" sz="2000" kern="100" dirty="0">
              <a:effectLst/>
              <a:latin typeface="Trebuchet MS" panose="020B0603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IN" sz="2000" kern="100" dirty="0">
              <a:latin typeface="Trebuchet MS" panose="020B0603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IN" sz="2000" kern="100" dirty="0">
              <a:effectLst/>
              <a:latin typeface="Trebuchet MS" panose="020B0603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153708" y="3386920"/>
            <a:ext cx="6925341" cy="2596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IN" sz="2000" b="1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Types of Updates: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IN" sz="2000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Demographic: Name/ Gender/ DOB/ Address/ Mobile/ Email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IN" sz="2000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Bio metric: Finger/ Iris/ Photo 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IN" sz="2000" kern="100" dirty="0">
                <a:latin typeface="Trebuchet MS" panose="020B0603020202020204" pitchFamily="34" charset="0"/>
                <a:cs typeface="Times New Roman" panose="02020603050405020304" pitchFamily="18" charset="0"/>
              </a:rPr>
              <a:t>Mandatory Bio metric Update (MBU): 5-7 &amp; 15-17 years.  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en-IN" sz="2000" kern="100" dirty="0">
              <a:effectLst/>
              <a:latin typeface="Trebuchet MS" panose="020B0603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child holding Aadaar car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r="5238"/>
          <a:stretch>
            <a:fillRect/>
          </a:stretch>
        </p:blipFill>
        <p:spPr bwMode="auto">
          <a:xfrm>
            <a:off x="6321904" y="973394"/>
            <a:ext cx="1514291" cy="206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Adult holding Aadaar car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627" y="3984135"/>
            <a:ext cx="1239837" cy="249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student showing aadaar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95" y="2573702"/>
            <a:ext cx="1730375" cy="249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ave 5">
            <a:extLst>
              <a:ext uri="{FF2B5EF4-FFF2-40B4-BE49-F238E27FC236}">
                <a16:creationId xmlns:a16="http://schemas.microsoft.com/office/drawing/2014/main" id="{7DF1ADB6-C6E4-70D2-A61F-BDE14AD664E4}"/>
              </a:ext>
            </a:extLst>
          </p:cNvPr>
          <p:cNvSpPr/>
          <p:nvPr/>
        </p:nvSpPr>
        <p:spPr>
          <a:xfrm>
            <a:off x="7482348" y="739004"/>
            <a:ext cx="1514291" cy="893151"/>
          </a:xfrm>
          <a:prstGeom prst="wave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</a:rPr>
              <a:t>0-5 Yrs.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DFC91B96-5E18-09FE-B486-3F512852B36A}"/>
              </a:ext>
            </a:extLst>
          </p:cNvPr>
          <p:cNvSpPr/>
          <p:nvPr/>
        </p:nvSpPr>
        <p:spPr>
          <a:xfrm>
            <a:off x="9700326" y="2493769"/>
            <a:ext cx="1514291" cy="893151"/>
          </a:xfrm>
          <a:prstGeom prst="wav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</a:rPr>
              <a:t>6-18 Yrs</a:t>
            </a:r>
            <a:endParaRPr lang="en-IN" dirty="0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62525CA5-B224-8F60-5691-2665F4ECDAFE}"/>
              </a:ext>
            </a:extLst>
          </p:cNvPr>
          <p:cNvSpPr/>
          <p:nvPr/>
        </p:nvSpPr>
        <p:spPr>
          <a:xfrm>
            <a:off x="8701382" y="5408110"/>
            <a:ext cx="1514291" cy="893151"/>
          </a:xfrm>
          <a:prstGeom prst="wav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solidFill>
                  <a:schemeClr val="tx1"/>
                </a:solidFill>
              </a:rPr>
              <a:t>18+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990" y="41403"/>
            <a:ext cx="10007909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682625" algn="ctr">
              <a:spcBef>
                <a:spcPts val="265"/>
              </a:spcBef>
            </a:pPr>
            <a:r>
              <a:rPr lang="en-US" sz="2800" kern="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/>
              </a:rPr>
              <a:t>Timeline for Aadhaar Generation &amp; Limits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856" y="967561"/>
            <a:ext cx="53068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rebuchet MS" panose="020B0603020202020204" pitchFamily="34" charset="0"/>
              </a:rPr>
              <a:t>Timeline for Aadhaar Generation:</a:t>
            </a:r>
          </a:p>
          <a:p>
            <a:pPr algn="just"/>
            <a:endParaRPr lang="en-US" sz="2000" b="1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0 to 18 Enrolment : </a:t>
            </a:r>
            <a:r>
              <a:rPr lang="en-US" sz="2000" b="1" dirty="0">
                <a:latin typeface="Trebuchet MS" panose="020B0603020202020204" pitchFamily="34" charset="0"/>
              </a:rPr>
              <a:t>30</a:t>
            </a:r>
            <a:r>
              <a:rPr lang="en-US" sz="2000" dirty="0">
                <a:latin typeface="Trebuchet MS" panose="020B0603020202020204" pitchFamily="34" charset="0"/>
              </a:rPr>
              <a:t> days.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Adult 18+ : </a:t>
            </a:r>
            <a:r>
              <a:rPr lang="en-US" sz="2000" b="1" dirty="0">
                <a:latin typeface="Trebuchet MS" panose="020B0603020202020204" pitchFamily="34" charset="0"/>
              </a:rPr>
              <a:t>180</a:t>
            </a:r>
            <a:r>
              <a:rPr lang="en-US" sz="2000" dirty="0">
                <a:latin typeface="Trebuchet MS" panose="020B0603020202020204" pitchFamily="34" charset="0"/>
              </a:rPr>
              <a:t> days.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Demo Update (Gender/Address/Mobile/ Email): </a:t>
            </a:r>
            <a:r>
              <a:rPr lang="en-US" sz="2000" b="1" dirty="0">
                <a:latin typeface="Trebuchet MS" panose="020B0603020202020204" pitchFamily="34" charset="0"/>
              </a:rPr>
              <a:t>30</a:t>
            </a:r>
            <a:r>
              <a:rPr lang="en-US" sz="2000" dirty="0">
                <a:latin typeface="Trebuchet MS" panose="020B0603020202020204" pitchFamily="34" charset="0"/>
              </a:rPr>
              <a:t> days.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Demo Update(Name/ DOB): </a:t>
            </a:r>
            <a:r>
              <a:rPr lang="en-US" sz="2000" b="1" dirty="0">
                <a:latin typeface="Trebuchet MS" panose="020B0603020202020204" pitchFamily="34" charset="0"/>
              </a:rPr>
              <a:t>60</a:t>
            </a:r>
            <a:r>
              <a:rPr lang="en-US" sz="2000" dirty="0">
                <a:latin typeface="Trebuchet MS" panose="020B0603020202020204" pitchFamily="34" charset="0"/>
              </a:rPr>
              <a:t> days.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20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latin typeface="Trebuchet MS" panose="020B0603020202020204" pitchFamily="34" charset="0"/>
              </a:rPr>
              <a:t>Exceptional Update: </a:t>
            </a:r>
            <a:r>
              <a:rPr lang="en-US" sz="2000" b="1" dirty="0">
                <a:latin typeface="Trebuchet MS" panose="020B0603020202020204" pitchFamily="34" charset="0"/>
              </a:rPr>
              <a:t>90</a:t>
            </a:r>
            <a:r>
              <a:rPr lang="en-US" sz="2000" dirty="0">
                <a:latin typeface="Trebuchet MS" panose="020B0603020202020204" pitchFamily="34" charset="0"/>
              </a:rPr>
              <a:t> days.  </a:t>
            </a:r>
            <a:endParaRPr lang="en-IN" sz="2000" dirty="0">
              <a:latin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716" y="721442"/>
            <a:ext cx="6250155" cy="57963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13006" y="1846978"/>
            <a:ext cx="511959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FFFF"/>
                </a:solidFill>
              </a:rPr>
              <a:t>No Limits for </a:t>
            </a:r>
            <a:r>
              <a:rPr lang="en-US" b="1" u="sng" dirty="0">
                <a:solidFill>
                  <a:srgbClr val="FFFFFF"/>
                </a:solidFill>
              </a:rPr>
              <a:t>Address </a:t>
            </a:r>
            <a:r>
              <a:rPr lang="en-US" b="1" dirty="0">
                <a:solidFill>
                  <a:srgbClr val="FFFFFF"/>
                </a:solidFill>
              </a:rPr>
              <a:t>Update in </a:t>
            </a:r>
          </a:p>
          <a:p>
            <a:r>
              <a:rPr lang="en-US" b="1" dirty="0">
                <a:solidFill>
                  <a:srgbClr val="FFFFFF"/>
                </a:solidFill>
              </a:rPr>
              <a:t>     Aadhaar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FFFF"/>
                </a:solidFill>
              </a:rPr>
              <a:t>No Limits on Update of Resident </a:t>
            </a:r>
          </a:p>
          <a:p>
            <a:r>
              <a:rPr lang="en-US" b="1" dirty="0">
                <a:solidFill>
                  <a:srgbClr val="FFFFFF"/>
                </a:solidFill>
              </a:rPr>
              <a:t>      Mobile , Email</a:t>
            </a:r>
          </a:p>
          <a:p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FFFF"/>
                </a:solidFill>
              </a:rPr>
              <a:t>Name Update -2 Times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FFFF"/>
                </a:solidFill>
              </a:rPr>
              <a:t>Gender Update -  1 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FF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FFFF"/>
                </a:solidFill>
              </a:rPr>
              <a:t>DOB  Update - 1 Time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5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AEB4-A2C8-4822-AA95-E086D9311B06}" type="slidenum">
              <a:rPr lang="en-IN" smtClean="0"/>
              <a:t>7</a:t>
            </a:fld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1466166" y="41403"/>
            <a:ext cx="9556138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682625" algn="ctr">
              <a:spcBef>
                <a:spcPts val="265"/>
              </a:spcBef>
            </a:pPr>
            <a:r>
              <a:rPr lang="en-US" sz="2800" b="1" kern="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/>
              </a:rPr>
              <a:t> “ Aadhaar For All “</a:t>
            </a:r>
            <a:endParaRPr lang="en-US" sz="2800" kern="0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343"/>
            <a:ext cx="11582400" cy="5399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6318" y="1043285"/>
            <a:ext cx="1250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rebuchet MS" panose="020B0603020202020204" pitchFamily="34" charset="0"/>
              </a:rPr>
              <a:t>0-5</a:t>
            </a:r>
          </a:p>
        </p:txBody>
      </p:sp>
      <p:sp>
        <p:nvSpPr>
          <p:cNvPr id="8" name="Rectangle 7"/>
          <p:cNvSpPr/>
          <p:nvPr/>
        </p:nvSpPr>
        <p:spPr>
          <a:xfrm>
            <a:off x="5075447" y="1043285"/>
            <a:ext cx="1449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5-17</a:t>
            </a:r>
          </a:p>
        </p:txBody>
      </p:sp>
      <p:sp>
        <p:nvSpPr>
          <p:cNvPr id="9" name="Rectangle 8"/>
          <p:cNvSpPr/>
          <p:nvPr/>
        </p:nvSpPr>
        <p:spPr>
          <a:xfrm>
            <a:off x="9167439" y="1043285"/>
            <a:ext cx="1231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18+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58" y="3078696"/>
            <a:ext cx="339320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Enrolment through BC (Digitally Verifiable) &amp; either of the Parent’s  Biometric (HOF).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No additional Documents required</a:t>
            </a:r>
            <a:r>
              <a:rPr lang="en-US" sz="2400" dirty="0"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450" y="2280557"/>
            <a:ext cx="27432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Bal Aadhaar</a:t>
            </a:r>
            <a:endParaRPr lang="en-I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13" y="2276312"/>
            <a:ext cx="3826612" cy="36933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Mandatory Biometric Update (MBU)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39150" y="2276312"/>
            <a:ext cx="2895600" cy="3693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Adult Enrolment</a:t>
            </a:r>
            <a:endParaRPr lang="en-IN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48137" y="3154331"/>
            <a:ext cx="32861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500" b="1" dirty="0">
                <a:latin typeface="Trebuchet MS" panose="020B0603020202020204" pitchFamily="34" charset="0"/>
              </a:rPr>
              <a:t>Two times MBU (5-7 Years &amp; 15-17 Years)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500" b="1" u="sng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500" b="1" dirty="0">
                <a:latin typeface="Trebuchet MS" panose="020B0603020202020204" pitchFamily="34" charset="0"/>
              </a:rPr>
              <a:t>Biometrics are Captured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0537" y="3154331"/>
            <a:ext cx="328612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500" b="1" dirty="0">
                <a:latin typeface="Trebuchet MS" panose="020B0603020202020204" pitchFamily="34" charset="0"/>
              </a:rPr>
              <a:t>All packets are routed through State Portal only.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89CCB-D1AD-582C-52C1-6CBEDAD230C0}"/>
              </a:ext>
            </a:extLst>
          </p:cNvPr>
          <p:cNvSpPr txBox="1"/>
          <p:nvPr/>
        </p:nvSpPr>
        <p:spPr>
          <a:xfrm>
            <a:off x="277886" y="5919206"/>
            <a:ext cx="11077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Note: Resident of any age group can enroll for Aadhaar by submitting valid POI, POA, DOB/POR.</a:t>
            </a:r>
            <a:endParaRPr lang="en-US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0214" y="41403"/>
            <a:ext cx="9842090" cy="5232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Aadhaar Enrolment/Update through ECMP</a:t>
            </a:r>
            <a:endParaRPr lang="en-IN" sz="2500" b="1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9309328" y="6432854"/>
            <a:ext cx="2743200" cy="365125"/>
          </a:xfrm>
        </p:spPr>
        <p:txBody>
          <a:bodyPr/>
          <a:lstStyle/>
          <a:p>
            <a:fld id="{EFADAEB4-A2C8-4822-AA95-E086D9311B06}" type="slidenum">
              <a:rPr lang="en-IN" smtClean="0">
                <a:solidFill>
                  <a:schemeClr val="bg1"/>
                </a:solidFill>
              </a:rPr>
              <a:t>8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Text Placeholder 2"/>
          <p:cNvSpPr txBox="1"/>
          <p:nvPr/>
        </p:nvSpPr>
        <p:spPr>
          <a:xfrm rot="16200000">
            <a:off x="-1637" y="2238778"/>
            <a:ext cx="2387587" cy="404106"/>
          </a:xfrm>
          <a:prstGeom prst="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latin typeface="Cambria" panose="02040503050406030204" pitchFamily="18" charset="0"/>
              </a:rPr>
              <a:t>Demographic Data</a:t>
            </a:r>
            <a:endParaRPr lang="en-IN" sz="2000" b="1" kern="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" name="Content Placeholder 4"/>
          <p:cNvSpPr txBox="1"/>
          <p:nvPr/>
        </p:nvSpPr>
        <p:spPr>
          <a:xfrm>
            <a:off x="1714885" y="1247038"/>
            <a:ext cx="3560928" cy="234470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Trebuchet MS" panose="020B0603020202020204" pitchFamily="34" charset="0"/>
              </a:rPr>
              <a:t>Compulsory data:</a:t>
            </a:r>
            <a:endParaRPr lang="en-IN" sz="20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Trebuchet MS" panose="020B0603020202020204" pitchFamily="34" charset="0"/>
              </a:rPr>
              <a:t>Name, Age/Date of Birth,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Trebuchet MS" panose="020B0603020202020204" pitchFamily="34" charset="0"/>
              </a:rPr>
              <a:t>Gender and</a:t>
            </a:r>
            <a:endParaRPr lang="en-IN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Trebuchet MS" panose="020B0603020202020204" pitchFamily="34" charset="0"/>
              </a:rPr>
              <a:t>Address of the resident.</a:t>
            </a:r>
            <a:endParaRPr lang="en-IN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Trebuchet MS" panose="020B0603020202020204" pitchFamily="34" charset="0"/>
              </a:rPr>
              <a:t>Optional data:</a:t>
            </a:r>
            <a:endParaRPr lang="en-IN" sz="2000" b="1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Trebuchet MS" panose="020B0603020202020204" pitchFamily="34" charset="0"/>
              </a:rPr>
              <a:t>Mobile number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prstClr val="black"/>
                </a:solidFill>
                <a:latin typeface="Trebuchet MS" panose="020B0603020202020204" pitchFamily="34" charset="0"/>
              </a:rPr>
              <a:t>Email address</a:t>
            </a:r>
            <a:endParaRPr lang="en-IN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4951" y="1365766"/>
            <a:ext cx="877052" cy="64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50000" t="52930" r="31332" b="22656"/>
          <a:stretch>
            <a:fillRect/>
          </a:stretch>
        </p:blipFill>
        <p:spPr bwMode="auto">
          <a:xfrm>
            <a:off x="5310449" y="2024015"/>
            <a:ext cx="2253629" cy="156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792679" y="1612530"/>
            <a:ext cx="1543051" cy="369332"/>
          </a:xfrm>
          <a:prstGeom prst="rect">
            <a:avLst/>
          </a:prstGeom>
          <a:solidFill>
            <a:srgbClr val="EEECE1">
              <a:lumMod val="50000"/>
            </a:srgb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Photograph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7792680" y="2186467"/>
            <a:ext cx="1543050" cy="646331"/>
          </a:xfrm>
          <a:prstGeom prst="rect">
            <a:avLst/>
          </a:prstGeom>
          <a:solidFill>
            <a:srgbClr val="EEECE1">
              <a:lumMod val="50000"/>
            </a:srgb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10 Fingerprints</a:t>
            </a:r>
            <a:endParaRPr kumimoji="0" lang="en-IN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7792680" y="3002079"/>
            <a:ext cx="1543051" cy="369332"/>
          </a:xfrm>
          <a:prstGeom prst="rect">
            <a:avLst/>
          </a:prstGeom>
          <a:solidFill>
            <a:srgbClr val="EEECE1">
              <a:lumMod val="50000"/>
            </a:srgb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Both Iris</a:t>
            </a:r>
            <a:endParaRPr kumimoji="0" lang="en-I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 Placeholder 2"/>
          <p:cNvSpPr txBox="1"/>
          <p:nvPr/>
        </p:nvSpPr>
        <p:spPr>
          <a:xfrm rot="5400000">
            <a:off x="8463123" y="2127841"/>
            <a:ext cx="2387586" cy="386326"/>
          </a:xfrm>
          <a:prstGeom prst="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latin typeface="Cambria" panose="02040503050406030204" pitchFamily="18" charset="0"/>
              </a:rPr>
              <a:t>Biometric Data</a:t>
            </a:r>
            <a:endParaRPr lang="en-IN" sz="2000" b="1" kern="0" dirty="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30201" y="680934"/>
            <a:ext cx="10692103" cy="446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600"/>
              </a:spcBef>
              <a:buClr>
                <a:srgbClr val="000000"/>
              </a:buClr>
              <a:buNone/>
              <a:defRPr/>
            </a:pP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All </a:t>
            </a:r>
            <a:r>
              <a:rPr lang="en-US" sz="2300" dirty="0">
                <a:solidFill>
                  <a:srgbClr val="000000"/>
                </a:solidFill>
                <a:latin typeface="Trebuchet MS" panose="020B0603020202020204" pitchFamily="34" charset="0"/>
              </a:rPr>
              <a:t>demographic &amp; biometric data of residents are recorded in ECMP:-</a:t>
            </a: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EDE3F-68C0-641C-F2DA-37FEB9F61B45}"/>
              </a:ext>
            </a:extLst>
          </p:cNvPr>
          <p:cNvSpPr txBox="1"/>
          <p:nvPr/>
        </p:nvSpPr>
        <p:spPr>
          <a:xfrm>
            <a:off x="330201" y="5841397"/>
            <a:ext cx="1057152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Trebuchet MS" panose="020B0603020202020204" pitchFamily="34" charset="0"/>
              </a:rPr>
              <a:t>Note</a:t>
            </a:r>
            <a:r>
              <a:rPr lang="en-US" sz="2300" b="1" dirty="0">
                <a:solidFill>
                  <a:srgbClr val="000000"/>
                </a:solidFill>
                <a:latin typeface="Trebuchet MS" panose="020B0603020202020204" pitchFamily="34" charset="0"/>
              </a:rPr>
              <a:t>: </a:t>
            </a:r>
            <a:r>
              <a:rPr lang="en-US" sz="2300" dirty="0">
                <a:solidFill>
                  <a:srgbClr val="000000"/>
                </a:solidFill>
                <a:latin typeface="Trebuchet MS" panose="020B0603020202020204" pitchFamily="34" charset="0"/>
              </a:rPr>
              <a:t>ECMP shall be replaced by Universal Client shortly i.e. </a:t>
            </a:r>
            <a:r>
              <a:rPr lang="en-US" sz="2300" b="1" dirty="0">
                <a:solidFill>
                  <a:srgbClr val="FF0000"/>
                </a:solidFill>
                <a:latin typeface="Trebuchet MS" panose="020B0603020202020204" pitchFamily="34" charset="0"/>
              </a:rPr>
              <a:t>by 31.12.2025</a:t>
            </a:r>
            <a:r>
              <a:rPr lang="en-US" sz="23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  <a:endParaRPr lang="en-IN" sz="23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3B189-35A6-BCC5-F711-F92033E8B6A0}"/>
              </a:ext>
            </a:extLst>
          </p:cNvPr>
          <p:cNvSpPr txBox="1"/>
          <p:nvPr/>
        </p:nvSpPr>
        <p:spPr>
          <a:xfrm>
            <a:off x="330201" y="3719834"/>
            <a:ext cx="1098208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Multiplatform OS Compatibility with upgraded 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Windows</a:t>
            </a:r>
            <a:r>
              <a:rPr kumimoji="0" lang="en-US" sz="23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 and 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Linux </a:t>
            </a:r>
            <a:r>
              <a:rPr kumimoji="0" lang="en-US" sz="23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as per UIDAI’s policy. The devices used are</a:t>
            </a:r>
            <a:r>
              <a:rPr lang="en-US" sz="2300" dirty="0">
                <a:solidFill>
                  <a:srgbClr val="000000"/>
                </a:solidFill>
                <a:latin typeface="Trebuchet MS" panose="020B0603020202020204" pitchFamily="34" charset="0"/>
              </a:rPr>
              <a:t>: - </a:t>
            </a:r>
            <a:endParaRPr kumimoji="0" lang="en-US" sz="23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4BCAA-AAF4-91D5-E663-344D69A546A4}"/>
              </a:ext>
            </a:extLst>
          </p:cNvPr>
          <p:cNvSpPr/>
          <p:nvPr/>
        </p:nvSpPr>
        <p:spPr>
          <a:xfrm>
            <a:off x="1144454" y="4520053"/>
            <a:ext cx="1848464" cy="1251482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DDD74EC-B9DE-AB42-9A02-F3A08697E64A}"/>
              </a:ext>
            </a:extLst>
          </p:cNvPr>
          <p:cNvSpPr/>
          <p:nvPr/>
        </p:nvSpPr>
        <p:spPr>
          <a:xfrm>
            <a:off x="3827788" y="4520053"/>
            <a:ext cx="1848464" cy="1251482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3AD766-3D0A-638B-3BA8-F26A1D1DDD4C}"/>
              </a:ext>
            </a:extLst>
          </p:cNvPr>
          <p:cNvSpPr/>
          <p:nvPr/>
        </p:nvSpPr>
        <p:spPr>
          <a:xfrm>
            <a:off x="6594951" y="4520053"/>
            <a:ext cx="1848464" cy="1251482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7BBE5E-2515-8A7F-D774-7631651D8B8D}"/>
              </a:ext>
            </a:extLst>
          </p:cNvPr>
          <p:cNvSpPr/>
          <p:nvPr/>
        </p:nvSpPr>
        <p:spPr>
          <a:xfrm>
            <a:off x="9173840" y="4520053"/>
            <a:ext cx="1848464" cy="1251482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BE2ACB-17EA-0CEC-392E-7D6A8A145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175775"/>
              </p:ext>
            </p:extLst>
          </p:nvPr>
        </p:nvGraphicFramePr>
        <p:xfrm>
          <a:off x="382675" y="808056"/>
          <a:ext cx="10871479" cy="521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89595">
                  <a:extLst>
                    <a:ext uri="{9D8B030D-6E8A-4147-A177-3AD203B41FA5}">
                      <a16:colId xmlns:a16="http://schemas.microsoft.com/office/drawing/2014/main" val="1326312363"/>
                    </a:ext>
                  </a:extLst>
                </a:gridCol>
                <a:gridCol w="3519377">
                  <a:extLst>
                    <a:ext uri="{9D8B030D-6E8A-4147-A177-3AD203B41FA5}">
                      <a16:colId xmlns:a16="http://schemas.microsoft.com/office/drawing/2014/main" val="1858163896"/>
                    </a:ext>
                  </a:extLst>
                </a:gridCol>
                <a:gridCol w="3662507">
                  <a:extLst>
                    <a:ext uri="{9D8B030D-6E8A-4147-A177-3AD203B41FA5}">
                      <a16:colId xmlns:a16="http://schemas.microsoft.com/office/drawing/2014/main" val="2480425814"/>
                    </a:ext>
                  </a:extLst>
                </a:gridCol>
              </a:tblGrid>
              <a:tr h="295150">
                <a:tc>
                  <a:txBody>
                    <a:bodyPr/>
                    <a:lstStyle/>
                    <a:p>
                      <a:pPr algn="ctr"/>
                      <a:r>
                        <a:rPr lang="en-IN" sz="1800" u="none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Category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46000">
                          <a:schemeClr val="accent4">
                            <a:lumMod val="95000"/>
                            <a:lumOff val="5000"/>
                          </a:schemeClr>
                        </a:gs>
                        <a:gs pos="100000">
                          <a:schemeClr val="accent4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ECMP</a:t>
                      </a:r>
                      <a:endParaRPr lang="en-IN" sz="1800" u="none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UC</a:t>
                      </a:r>
                      <a:endParaRPr lang="en-IN" sz="1800" u="none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2">
                            <a:lumMod val="67000"/>
                          </a:schemeClr>
                        </a:gs>
                        <a:gs pos="48000">
                          <a:schemeClr val="accent2">
                            <a:lumMod val="97000"/>
                            <a:lumOff val="3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5444044"/>
                  </a:ext>
                </a:extLst>
              </a:tr>
              <a:tr h="2951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Email and Mobile number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No validation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anose="020B0603020202020204" pitchFamily="34" charset="0"/>
                        </a:rPr>
                        <a:t>Through OTP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883842"/>
                  </a:ext>
                </a:extLst>
              </a:tr>
              <a:tr h="77812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Civil Registration System (CRS)/Non CRS State (through API)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No integration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anose="020B0603020202020204" pitchFamily="34" charset="0"/>
                        </a:rPr>
                        <a:t>Auto-fetching of data through BRN (Birth Registration Number)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798107"/>
                  </a:ext>
                </a:extLst>
              </a:tr>
              <a:tr h="5366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Documents (POI/POA/POB) Verification.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No Realtime Verification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anose="020B0603020202020204" pitchFamily="34" charset="0"/>
                        </a:rPr>
                        <a:t>Realtime Verification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963172"/>
                  </a:ext>
                </a:extLst>
              </a:tr>
              <a:tr h="5366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Resident foreigner enrolment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No separate flagging 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anose="020B0603020202020204" pitchFamily="34" charset="0"/>
                        </a:rPr>
                        <a:t>Can be enrolled with limited validity as per VISA.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7713343"/>
                  </a:ext>
                </a:extLst>
              </a:tr>
              <a:tr h="5366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NRIs</a:t>
                      </a: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 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Enrolled with Indian address only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anose="020B0603020202020204" pitchFamily="34" charset="0"/>
                        </a:rPr>
                        <a:t>May enroll with Indian/foreign address as well</a:t>
                      </a:r>
                      <a:endParaRPr lang="en-US" sz="18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528026"/>
                  </a:ext>
                </a:extLst>
              </a:tr>
              <a:tr h="5366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Operational Mode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rebuchet MS" panose="020B0603020202020204" pitchFamily="34" charset="0"/>
                        </a:rPr>
                        <a:t>Works in offline mode, packets are created on client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anose="020B0603020202020204" pitchFamily="34" charset="0"/>
                        </a:rPr>
                        <a:t>Fully online application with packet creation at Backend.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741374"/>
                  </a:ext>
                </a:extLst>
              </a:tr>
              <a:tr h="5816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Limits available (DGN)</a:t>
                      </a:r>
                      <a:endParaRPr kumimoji="0" lang="en-IN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No Information available.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rebuchet MS" panose="020B0603020202020204" pitchFamily="34" charset="0"/>
                        </a:rPr>
                        <a:t>Realtime display of Name/</a:t>
                      </a:r>
                      <a:r>
                        <a:rPr lang="en-US" sz="1800" dirty="0" err="1">
                          <a:latin typeface="Trebuchet MS" panose="020B0603020202020204" pitchFamily="34" charset="0"/>
                        </a:rPr>
                        <a:t>DoB</a:t>
                      </a:r>
                      <a:r>
                        <a:rPr lang="en-US" sz="1800" dirty="0">
                          <a:latin typeface="Trebuchet MS" panose="020B0603020202020204" pitchFamily="34" charset="0"/>
                        </a:rPr>
                        <a:t>/Gender change limits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995788"/>
                  </a:ext>
                </a:extLst>
              </a:tr>
              <a:tr h="5816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IN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Aadhaar Status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No Information available</a:t>
                      </a: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13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Realtime status - Deactivated/ Suspended/Cancelled</a:t>
                      </a:r>
                      <a:endParaRPr lang="en-US" sz="1800" dirty="0">
                        <a:latin typeface="Trebuchet MS" panose="020B0603020202020204" pitchFamily="34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558028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C4906A9-CA18-78E5-D44F-3550B87DF2FF}"/>
              </a:ext>
            </a:extLst>
          </p:cNvPr>
          <p:cNvSpPr txBox="1">
            <a:spLocks/>
          </p:cNvSpPr>
          <p:nvPr/>
        </p:nvSpPr>
        <p:spPr>
          <a:xfrm>
            <a:off x="1168400" y="0"/>
            <a:ext cx="10085754" cy="635000"/>
          </a:xfrm>
          <a:prstGeom prst="snip1Rect">
            <a:avLst>
              <a:gd name="adj" fmla="val 5122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28" tIns="45714" rIns="91428" bIns="45714" rtlCol="0"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200" b="1" u="sng" dirty="0">
                <a:sym typeface="Wingdings" panose="05000000000000000000" pitchFamily="2" charset="2"/>
              </a:rPr>
              <a:t>ECMP vs Universal Client</a:t>
            </a:r>
            <a:endParaRPr lang="en-IN" sz="3200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1917E-460E-131B-3E7F-BE4751350753}"/>
              </a:ext>
            </a:extLst>
          </p:cNvPr>
          <p:cNvSpPr txBox="1"/>
          <p:nvPr/>
        </p:nvSpPr>
        <p:spPr>
          <a:xfrm>
            <a:off x="8899452" y="6113742"/>
            <a:ext cx="2527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For Details Click Here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1995152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2093</TotalTime>
  <Words>2347</Words>
  <Application>Microsoft Office PowerPoint</Application>
  <PresentationFormat>Widescreen</PresentationFormat>
  <Paragraphs>446</Paragraphs>
  <Slides>32</Slides>
  <Notes>10</Notes>
  <HiddenSlides>5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Arial Black</vt:lpstr>
      <vt:lpstr>Calibri</vt:lpstr>
      <vt:lpstr>Cambria</vt:lpstr>
      <vt:lpstr>Georgia</vt:lpstr>
      <vt:lpstr>Quattrocento Sans</vt:lpstr>
      <vt:lpstr>Segoe UI</vt:lpstr>
      <vt:lpstr>Times New Roman</vt:lpstr>
      <vt:lpstr>Trebuchet MS</vt:lpstr>
      <vt:lpstr>Wingdings</vt:lpstr>
      <vt:lpstr>Theme3</vt:lpstr>
      <vt:lpstr>Acrobat Document</vt:lpstr>
      <vt:lpstr>Adobe Acrobat Document</vt:lpstr>
      <vt:lpstr>Training Manual on Aadhaar Enrolment/Update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Enrolment and Update Charges w.e.f. 01.10.2025  </vt:lpstr>
      <vt:lpstr>Cases where Biometric Update is required under Exception Handling</vt:lpstr>
      <vt:lpstr>PowerPoint Presentation</vt:lpstr>
      <vt:lpstr>PowerPoint Presentation</vt:lpstr>
      <vt:lpstr>PowerPoint Presentation</vt:lpstr>
      <vt:lpstr>PowerPoint Presentation</vt:lpstr>
      <vt:lpstr>Guidelines for Operator(s)  (Behavioural Standards)</vt:lpstr>
      <vt:lpstr>Guidelines for Operator(s) –  (Center Management Guidelines)</vt:lpstr>
      <vt:lpstr>PowerPoint Presentation</vt:lpstr>
      <vt:lpstr>PowerPoint Presentation</vt:lpstr>
      <vt:lpstr>NOT READABLE/VISIBLE Document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AADHAAR OPERATOR - Dos and Don’t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 Giridhar</dc:creator>
  <cp:lastModifiedBy>RO Hyderabad 5</cp:lastModifiedBy>
  <cp:revision>637</cp:revision>
  <dcterms:created xsi:type="dcterms:W3CDTF">2020-08-26T08:52:00Z</dcterms:created>
  <dcterms:modified xsi:type="dcterms:W3CDTF">2025-11-17T11:54:20Z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A485B1C1165D45BDB17FAE756AC721D9_12</vt:lpwstr>
  </property>
  <property fmtid="{D5CDD505-2E9C-101B-9397-08002B2CF9AE}" pid="3" name="KSOProductBuildVer">
    <vt:lpwstr>1033-12.2.0.20326</vt:lpwstr>
  </property>
</Properties>
</file>